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5A7EAEF-6C33-4436-97F2-122274B1B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Betimsel</a:t>
            </a:r>
            <a:r>
              <a:rPr lang="tr-TR" dirty="0"/>
              <a:t> Analiz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C8CDDE-10E5-484D-ADA7-DC04E9516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dirty="0">
              <a:solidFill>
                <a:schemeClr val="tx1"/>
              </a:solidFill>
            </a:endParaRPr>
          </a:p>
          <a:p>
            <a:r>
              <a:rPr lang="tr-TR" sz="2400" dirty="0">
                <a:solidFill>
                  <a:schemeClr val="tx1"/>
                </a:solidFill>
              </a:rPr>
              <a:t>Ne?</a:t>
            </a:r>
          </a:p>
          <a:p>
            <a:r>
              <a:rPr lang="tr-TR" sz="2400" dirty="0">
                <a:solidFill>
                  <a:schemeClr val="tx1"/>
                </a:solidFill>
              </a:rPr>
              <a:t>Yüzeysel</a:t>
            </a:r>
          </a:p>
          <a:p>
            <a:r>
              <a:rPr lang="tr-TR" sz="2400" dirty="0">
                <a:solidFill>
                  <a:schemeClr val="tx1"/>
                </a:solidFill>
              </a:rPr>
              <a:t>Kavramsal Yapı bellidir</a:t>
            </a:r>
          </a:p>
          <a:p>
            <a:pPr marL="0" indent="0" algn="r">
              <a:buNone/>
            </a:pPr>
            <a:r>
              <a:rPr lang="tr-TR" sz="2400" dirty="0"/>
              <a:t>Strauss ve </a:t>
            </a:r>
            <a:r>
              <a:rPr lang="tr-TR" sz="2400" dirty="0" err="1"/>
              <a:t>Corbin</a:t>
            </a:r>
            <a:r>
              <a:rPr lang="tr-TR" sz="2400" dirty="0"/>
              <a:t> (1990)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097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0F92EB-37BE-4FB5-A47B-E6B773B0E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97605"/>
            <a:ext cx="8911687" cy="1280890"/>
          </a:xfrm>
        </p:spPr>
        <p:txBody>
          <a:bodyPr/>
          <a:lstStyle/>
          <a:p>
            <a:r>
              <a:rPr lang="tr-TR" dirty="0" err="1"/>
              <a:t>Betimsel</a:t>
            </a:r>
            <a:r>
              <a:rPr lang="tr-TR" dirty="0"/>
              <a:t> Analiz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E3AE0A-90F3-41D6-89B8-433D2222F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39" y="2133600"/>
            <a:ext cx="10641495" cy="455874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900" dirty="0" err="1">
                <a:solidFill>
                  <a:schemeClr val="tx1"/>
                </a:solidFill>
              </a:rPr>
              <a:t>Walcott</a:t>
            </a:r>
            <a:r>
              <a:rPr lang="tr-TR" sz="2900" dirty="0">
                <a:solidFill>
                  <a:schemeClr val="tx1"/>
                </a:solidFill>
              </a:rPr>
              <a:t> (1994)’a göre; </a:t>
            </a:r>
            <a:r>
              <a:rPr lang="tr-TR" sz="2900" dirty="0" err="1">
                <a:solidFill>
                  <a:schemeClr val="tx1"/>
                </a:solidFill>
              </a:rPr>
              <a:t>Betimsel</a:t>
            </a:r>
            <a:r>
              <a:rPr lang="tr-TR" sz="2900" dirty="0">
                <a:solidFill>
                  <a:schemeClr val="tx1"/>
                </a:solidFill>
              </a:rPr>
              <a:t> analiz</a:t>
            </a:r>
          </a:p>
          <a:p>
            <a:pPr lvl="1">
              <a:lnSpc>
                <a:spcPct val="150000"/>
              </a:lnSpc>
            </a:pPr>
            <a:r>
              <a:rPr lang="tr-TR" sz="2900" dirty="0">
                <a:solidFill>
                  <a:schemeClr val="tx1"/>
                </a:solidFill>
              </a:rPr>
              <a:t>verilerin özgün formuna bağlı kalarak</a:t>
            </a:r>
          </a:p>
          <a:p>
            <a:pPr lvl="1">
              <a:lnSpc>
                <a:spcPct val="150000"/>
              </a:lnSpc>
            </a:pPr>
            <a:r>
              <a:rPr lang="tr-TR" sz="2900" dirty="0">
                <a:solidFill>
                  <a:schemeClr val="tx1"/>
                </a:solidFill>
              </a:rPr>
              <a:t>doğrudan alıntılarla </a:t>
            </a:r>
          </a:p>
          <a:p>
            <a:pPr>
              <a:lnSpc>
                <a:spcPct val="150000"/>
              </a:lnSpc>
              <a:buNone/>
            </a:pPr>
            <a:r>
              <a:rPr lang="tr-TR" sz="2900" dirty="0">
                <a:solidFill>
                  <a:schemeClr val="tx1"/>
                </a:solidFill>
              </a:rPr>
              <a:t>	verilerin </a:t>
            </a:r>
            <a:r>
              <a:rPr lang="tr-TR" sz="2900" dirty="0" err="1">
                <a:solidFill>
                  <a:schemeClr val="tx1"/>
                </a:solidFill>
              </a:rPr>
              <a:t>betimsel</a:t>
            </a:r>
            <a:r>
              <a:rPr lang="tr-TR" sz="2900" dirty="0">
                <a:solidFill>
                  <a:schemeClr val="tx1"/>
                </a:solidFill>
              </a:rPr>
              <a:t> bir yaklaşımla okuyucuya sunulmasıdır.</a:t>
            </a:r>
          </a:p>
          <a:p>
            <a:pPr>
              <a:lnSpc>
                <a:spcPct val="150000"/>
              </a:lnSpc>
              <a:buNone/>
            </a:pPr>
            <a:endParaRPr lang="tr-TR" sz="20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34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FFFB3E3-7442-4750-9BAC-CF45B49C4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94116D-A0E6-45B9-895F-5FCD564A3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tr-TR" sz="2900" dirty="0">
                <a:solidFill>
                  <a:schemeClr val="tx1"/>
                </a:solidFill>
              </a:rPr>
              <a:t>Yıldırım ve Şimşek (2011)’ e göre; </a:t>
            </a:r>
            <a:r>
              <a:rPr lang="tr-TR" sz="2900" dirty="0" err="1">
                <a:solidFill>
                  <a:schemeClr val="tx1"/>
                </a:solidFill>
              </a:rPr>
              <a:t>Betimsel</a:t>
            </a:r>
            <a:r>
              <a:rPr lang="tr-TR" sz="2900" dirty="0">
                <a:solidFill>
                  <a:schemeClr val="tx1"/>
                </a:solidFill>
              </a:rPr>
              <a:t> analiz</a:t>
            </a:r>
          </a:p>
          <a:p>
            <a:pPr lvl="1">
              <a:lnSpc>
                <a:spcPct val="150000"/>
              </a:lnSpc>
            </a:pPr>
            <a:r>
              <a:rPr lang="tr-TR" sz="2900" dirty="0">
                <a:solidFill>
                  <a:schemeClr val="tx1"/>
                </a:solidFill>
              </a:rPr>
              <a:t>önceden belirlenmiş bir çerçeveye bağlı olarak </a:t>
            </a:r>
          </a:p>
          <a:p>
            <a:pPr lvl="1">
              <a:lnSpc>
                <a:spcPct val="150000"/>
              </a:lnSpc>
            </a:pPr>
            <a:r>
              <a:rPr lang="tr-TR" sz="2900" dirty="0">
                <a:solidFill>
                  <a:schemeClr val="tx1"/>
                </a:solidFill>
              </a:rPr>
              <a:t>nitel verilerin işlenmesi</a:t>
            </a:r>
          </a:p>
          <a:p>
            <a:pPr lvl="1">
              <a:lnSpc>
                <a:spcPct val="150000"/>
              </a:lnSpc>
            </a:pPr>
            <a:r>
              <a:rPr lang="tr-TR" sz="2900" dirty="0">
                <a:solidFill>
                  <a:schemeClr val="tx1"/>
                </a:solidFill>
              </a:rPr>
              <a:t>bulguların tanımlanması</a:t>
            </a:r>
          </a:p>
          <a:p>
            <a:pPr lvl="1">
              <a:lnSpc>
                <a:spcPct val="150000"/>
              </a:lnSpc>
            </a:pPr>
            <a:r>
              <a:rPr lang="tr-TR" sz="2900" dirty="0">
                <a:solidFill>
                  <a:schemeClr val="tx1"/>
                </a:solidFill>
              </a:rPr>
              <a:t>tanımlanan bulguların yorumlanması  </a:t>
            </a:r>
          </a:p>
          <a:p>
            <a:pPr>
              <a:lnSpc>
                <a:spcPct val="150000"/>
              </a:lnSpc>
              <a:buNone/>
            </a:pPr>
            <a:r>
              <a:rPr lang="tr-TR" sz="2900" dirty="0">
                <a:solidFill>
                  <a:schemeClr val="tx1"/>
                </a:solidFill>
              </a:rPr>
              <a:t>	adımlarını içeren analiz yaklaşımıdır.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335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7E7E35C-EAED-4C4F-9245-E79102FC4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946778"/>
            <a:ext cx="8911687" cy="1280890"/>
          </a:xfrm>
        </p:spPr>
        <p:txBody>
          <a:bodyPr/>
          <a:lstStyle/>
          <a:p>
            <a:r>
              <a:rPr lang="tr-TR" dirty="0" err="1"/>
              <a:t>Betimsel</a:t>
            </a:r>
            <a:r>
              <a:rPr lang="tr-TR" dirty="0"/>
              <a:t> Analizin Aşamaları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92F930-ED90-4746-9350-F92F29239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z="2000" dirty="0"/>
              <a:t>Çerçevenin Oluşturulması</a:t>
            </a:r>
          </a:p>
          <a:p>
            <a:pPr lvl="0"/>
            <a:r>
              <a:rPr lang="tr-TR" sz="2000" dirty="0"/>
              <a:t>Verilerin İşlenmesi</a:t>
            </a:r>
          </a:p>
          <a:p>
            <a:pPr lvl="0"/>
            <a:r>
              <a:rPr lang="tr-TR" sz="2000" dirty="0"/>
              <a:t>Tanımlama (Betimleme)</a:t>
            </a:r>
          </a:p>
          <a:p>
            <a:pPr lvl="0"/>
            <a:r>
              <a:rPr lang="tr-TR" sz="2000" dirty="0"/>
              <a:t>Yorumlama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6 Dikdörtgen">
            <a:extLst>
              <a:ext uri="{FF2B5EF4-FFF2-40B4-BE49-F238E27FC236}">
                <a16:creationId xmlns:a16="http://schemas.microsoft.com/office/drawing/2014/main" id="{9CE7909B-B301-4B4D-A68B-A253F98B66F0}"/>
              </a:ext>
            </a:extLst>
          </p:cNvPr>
          <p:cNvSpPr/>
          <p:nvPr/>
        </p:nvSpPr>
        <p:spPr>
          <a:xfrm>
            <a:off x="7045055" y="4235249"/>
            <a:ext cx="2856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(Yıldırım ve Şimşek, 2011)</a:t>
            </a:r>
          </a:p>
        </p:txBody>
      </p:sp>
    </p:spTree>
    <p:extLst>
      <p:ext uri="{BB962C8B-B14F-4D97-AF65-F5344CB8AC3E}">
        <p14:creationId xmlns:p14="http://schemas.microsoft.com/office/powerpoint/2010/main" val="1069583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D093E0E-C147-4ED4-8F3E-DAD6F3A6E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0646" y="655230"/>
            <a:ext cx="8911687" cy="1280890"/>
          </a:xfrm>
        </p:spPr>
        <p:txBody>
          <a:bodyPr>
            <a:normAutofit/>
          </a:bodyPr>
          <a:lstStyle/>
          <a:p>
            <a:r>
              <a:rPr lang="tr-TR" sz="2800" dirty="0"/>
              <a:t>Çerçevenin </a:t>
            </a:r>
            <a:r>
              <a:rPr lang="tr-TR" sz="3200" dirty="0"/>
              <a:t>Oluşturulması</a:t>
            </a:r>
            <a:endParaRPr lang="en-US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0218C7-D6D0-4789-B000-64D846C2E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2800" dirty="0" err="1">
                <a:solidFill>
                  <a:schemeClr val="tx1"/>
                </a:solidFill>
              </a:rPr>
              <a:t>Betimsel</a:t>
            </a:r>
            <a:r>
              <a:rPr lang="tr-TR" sz="2800" dirty="0">
                <a:solidFill>
                  <a:schemeClr val="tx1"/>
                </a:solidFill>
              </a:rPr>
              <a:t> analiz için kullanılacak çerçeve</a:t>
            </a:r>
          </a:p>
          <a:p>
            <a:pPr lvl="1">
              <a:lnSpc>
                <a:spcPct val="150000"/>
              </a:lnSpc>
            </a:pPr>
            <a:r>
              <a:rPr lang="tr-TR" sz="2000" dirty="0">
                <a:solidFill>
                  <a:schemeClr val="tx1"/>
                </a:solidFill>
              </a:rPr>
              <a:t>Araştırma sorularından</a:t>
            </a:r>
          </a:p>
          <a:p>
            <a:pPr lvl="1">
              <a:lnSpc>
                <a:spcPct val="150000"/>
              </a:lnSpc>
            </a:pPr>
            <a:r>
              <a:rPr lang="tr-TR" sz="2000" dirty="0">
                <a:solidFill>
                  <a:schemeClr val="tx1"/>
                </a:solidFill>
              </a:rPr>
              <a:t>Araştırmanın kuramsal/kavramsal yapısından</a:t>
            </a:r>
          </a:p>
          <a:p>
            <a:pPr lvl="1">
              <a:lnSpc>
                <a:spcPct val="150000"/>
              </a:lnSpc>
            </a:pPr>
            <a:r>
              <a:rPr lang="tr-TR" sz="2000" dirty="0">
                <a:solidFill>
                  <a:schemeClr val="tx1"/>
                </a:solidFill>
              </a:rPr>
              <a:t>Görüşme/gözlemlerde yer alan boyutlardan</a:t>
            </a:r>
          </a:p>
          <a:p>
            <a:pPr>
              <a:lnSpc>
                <a:spcPct val="150000"/>
              </a:lnSpc>
              <a:buNone/>
            </a:pPr>
            <a:r>
              <a:rPr lang="tr-TR" sz="3200" dirty="0">
                <a:solidFill>
                  <a:schemeClr val="tx1"/>
                </a:solidFill>
              </a:rPr>
              <a:t>	</a:t>
            </a:r>
            <a:r>
              <a:rPr lang="tr-TR" sz="2800" dirty="0">
                <a:solidFill>
                  <a:schemeClr val="tx1"/>
                </a:solidFill>
              </a:rPr>
              <a:t>biri olabilir.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634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947810-3D77-4C12-A749-2C5958A3F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Verilerin İşlenmesi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B47A66-2D17-40F2-8CDD-F7D75BAA8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>
                <a:solidFill>
                  <a:schemeClr val="tx1"/>
                </a:solidFill>
              </a:rPr>
              <a:t>Bu aşamada veriler incelenir.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solidFill>
                  <a:schemeClr val="tx1"/>
                </a:solidFill>
              </a:rPr>
              <a:t>Yapılan çözümlemeler sonucunda anlamlı ve mantıklı olan veriler seçilerek çerçeveye göre düzenlenir.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solidFill>
                  <a:schemeClr val="tx1"/>
                </a:solidFill>
              </a:rPr>
              <a:t>Oluşturulan çerçeveyle ilişkili olmayan veriler dışarıda kalabilir.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solidFill>
                  <a:schemeClr val="tx1"/>
                </a:solidFill>
              </a:rPr>
              <a:t>Düzenlemeler sırasında sonuçlar yazılırken kullanılacak “doğrudan alıntılar” seçilebilir.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202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06B57B-ED94-447E-B23F-6DDEAC06B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Tanımlama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94A5A5-63CA-425D-A845-AB6593CF2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025779" cy="377762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>
                <a:solidFill>
                  <a:schemeClr val="tx1"/>
                </a:solidFill>
              </a:rPr>
              <a:t>Bu aşamada düzenlenen veriler tanımlanır ve doğrudan alıntılarla desteklenerek okuyucuya sunulur.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solidFill>
                  <a:schemeClr val="tx1"/>
                </a:solidFill>
              </a:rPr>
              <a:t>Gereksiz tekrarlardan uzak ve açık bir anlatım ile bulguların tanımlanması söz konusudur.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824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6A08E4B-8976-4D25-824A-8A5527013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Yorumlama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00D9D5-8451-473A-9BF2-1AC275F21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6859588" cy="3777622"/>
          </a:xfrm>
        </p:spPr>
        <p:txBody>
          <a:bodyPr/>
          <a:lstStyle/>
          <a:p>
            <a:r>
              <a:rPr lang="tr-TR" sz="2800" dirty="0">
                <a:solidFill>
                  <a:schemeClr val="tx1"/>
                </a:solidFill>
              </a:rPr>
              <a:t>Bu aşamada araştırmacının olabildiğince nesnel olarak betimlediği verileri yorumlaması söz konusudur.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932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A8E82C1-2848-4910-A9FD-BE81EBCF6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3FBC5C-D8EB-4EF8-B2E5-F0B1979EB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Miles, M. B., </a:t>
            </a:r>
            <a:r>
              <a:rPr lang="tr-TR" dirty="0" err="1"/>
              <a:t>Huberman</a:t>
            </a:r>
            <a:r>
              <a:rPr lang="tr-TR" dirty="0"/>
              <a:t>, M. (1994). </a:t>
            </a:r>
            <a:r>
              <a:rPr lang="tr-TR" dirty="0" err="1"/>
              <a:t>Qualitative</a:t>
            </a:r>
            <a:r>
              <a:rPr lang="tr-TR" dirty="0"/>
              <a:t> Data Analysis (2nd Edition). </a:t>
            </a:r>
            <a:r>
              <a:rPr lang="tr-TR" dirty="0" err="1"/>
              <a:t>Sage</a:t>
            </a:r>
            <a:r>
              <a:rPr lang="tr-TR" dirty="0"/>
              <a:t> </a:t>
            </a:r>
            <a:r>
              <a:rPr lang="tr-TR" dirty="0" err="1"/>
              <a:t>Publication</a:t>
            </a:r>
            <a:r>
              <a:rPr lang="tr-TR" dirty="0"/>
              <a:t>: </a:t>
            </a:r>
            <a:r>
              <a:rPr lang="tr-TR" dirty="0" err="1"/>
              <a:t>London</a:t>
            </a:r>
            <a:endParaRPr lang="tr-TR" dirty="0"/>
          </a:p>
          <a:p>
            <a:r>
              <a:rPr lang="tr-TR" dirty="0"/>
              <a:t>Yıldırım, A., Şimşek, H. (2011). </a:t>
            </a:r>
            <a:r>
              <a:rPr lang="tr-TR" i="1" dirty="0"/>
              <a:t>Sosyal Bilimlerde Nitel Araştırma Yöntemleri.</a:t>
            </a:r>
            <a:r>
              <a:rPr lang="tr-TR" dirty="0"/>
              <a:t> Seçkin Yayıncılık: Ankara.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36489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</TotalTime>
  <Words>221</Words>
  <Application>Microsoft Office PowerPoint</Application>
  <PresentationFormat>Geniş ekran</PresentationFormat>
  <Paragraphs>42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Duman</vt:lpstr>
      <vt:lpstr>Betimsel Analiz</vt:lpstr>
      <vt:lpstr>Betimsel Analiz</vt:lpstr>
      <vt:lpstr>PowerPoint Sunusu</vt:lpstr>
      <vt:lpstr>Betimsel Analizin Aşamaları</vt:lpstr>
      <vt:lpstr>Çerçevenin Oluşturulması</vt:lpstr>
      <vt:lpstr>Verilerin İşlenmesi</vt:lpstr>
      <vt:lpstr>Tanımlama</vt:lpstr>
      <vt:lpstr>Yorumlama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Bilim, Bilim Felsefesi, Bilimsel Araştırma ve Paradigmaları, Pozitivist Paradigma, Postpozitivist Paradigma</dc:title>
  <dc:creator>noname</dc:creator>
  <cp:lastModifiedBy>noname</cp:lastModifiedBy>
  <cp:revision>10</cp:revision>
  <dcterms:created xsi:type="dcterms:W3CDTF">2018-02-06T08:59:46Z</dcterms:created>
  <dcterms:modified xsi:type="dcterms:W3CDTF">2018-02-06T09:49:00Z</dcterms:modified>
</cp:coreProperties>
</file>