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303100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RNA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Ribozomal</a:t>
            </a:r>
            <a:r>
              <a:rPr lang="tr-TR" b="1" dirty="0" smtClean="0"/>
              <a:t> RNA’lar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cs typeface="Arial" charset="0"/>
              </a:rPr>
              <a:t>Hem </a:t>
            </a:r>
            <a:r>
              <a:rPr lang="tr-TR" dirty="0" err="1" smtClean="0">
                <a:cs typeface="Arial" charset="0"/>
              </a:rPr>
              <a:t>prokaryot</a:t>
            </a:r>
            <a:r>
              <a:rPr lang="tr-TR" dirty="0" smtClean="0">
                <a:cs typeface="Arial" charset="0"/>
              </a:rPr>
              <a:t> hem de </a:t>
            </a:r>
            <a:r>
              <a:rPr lang="tr-TR" dirty="0" err="1" smtClean="0">
                <a:cs typeface="Arial" charset="0"/>
              </a:rPr>
              <a:t>ökaryot</a:t>
            </a:r>
            <a:r>
              <a:rPr lang="tr-TR" dirty="0" smtClean="0">
                <a:cs typeface="Arial" charset="0"/>
              </a:rPr>
              <a:t> hücrelerinin </a:t>
            </a:r>
            <a:r>
              <a:rPr lang="tr-TR" dirty="0" err="1" smtClean="0">
                <a:cs typeface="Arial" charset="0"/>
              </a:rPr>
              <a:t>ribozomal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RNAları</a:t>
            </a:r>
            <a:r>
              <a:rPr lang="tr-TR" dirty="0" smtClean="0">
                <a:cs typeface="Arial" charset="0"/>
              </a:rPr>
              <a:t>, </a:t>
            </a:r>
            <a:r>
              <a:rPr lang="tr-TR" dirty="0" err="1" smtClean="0">
                <a:cs typeface="Arial" charset="0"/>
              </a:rPr>
              <a:t>preribozomal</a:t>
            </a:r>
            <a:r>
              <a:rPr lang="tr-TR" dirty="0" smtClean="0">
                <a:cs typeface="Arial" charset="0"/>
              </a:rPr>
              <a:t> RNA veya </a:t>
            </a:r>
            <a:r>
              <a:rPr lang="tr-TR" dirty="0" err="1" smtClean="0">
                <a:cs typeface="Arial" charset="0"/>
              </a:rPr>
              <a:t>pre</a:t>
            </a:r>
            <a:r>
              <a:rPr lang="tr-TR" dirty="0" smtClean="0">
                <a:cs typeface="Arial" charset="0"/>
              </a:rPr>
              <a:t>-</a:t>
            </a:r>
            <a:r>
              <a:rPr lang="tr-TR" dirty="0" err="1" smtClean="0">
                <a:cs typeface="Arial" charset="0"/>
              </a:rPr>
              <a:t>rRNA</a:t>
            </a:r>
            <a:r>
              <a:rPr lang="tr-TR" dirty="0" smtClean="0">
                <a:cs typeface="Arial" charset="0"/>
              </a:rPr>
              <a:t> denilen uzun öncüllerden oluşturulur.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+mn-lt"/>
                <a:cs typeface="Arial" charset="0"/>
              </a:rPr>
              <a:t>rRNA</a:t>
            </a:r>
            <a:r>
              <a:rPr lang="tr-TR" b="1" dirty="0" smtClean="0">
                <a:latin typeface="+mn-lt"/>
                <a:cs typeface="Arial" charset="0"/>
              </a:rPr>
              <a:t> ve </a:t>
            </a:r>
            <a:r>
              <a:rPr lang="tr-TR" b="1" dirty="0" err="1" smtClean="0">
                <a:latin typeface="+mn-lt"/>
                <a:cs typeface="Arial" charset="0"/>
              </a:rPr>
              <a:t>tRNA</a:t>
            </a:r>
            <a:r>
              <a:rPr lang="tr-TR" b="1" dirty="0" smtClean="0">
                <a:latin typeface="+mn-lt"/>
                <a:cs typeface="Arial" charset="0"/>
              </a:rPr>
              <a:t> İşlenmesi</a:t>
            </a:r>
            <a:endParaRPr lang="tr-TR" b="1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tr-TR" dirty="0" smtClean="0">
                <a:cs typeface="Arial" charset="0"/>
              </a:rPr>
              <a:t>Hem </a:t>
            </a:r>
            <a:r>
              <a:rPr lang="tr-TR" dirty="0" err="1" smtClean="0">
                <a:cs typeface="Arial" charset="0"/>
              </a:rPr>
              <a:t>prokaryot</a:t>
            </a:r>
            <a:r>
              <a:rPr lang="tr-TR" dirty="0" smtClean="0">
                <a:cs typeface="Arial" charset="0"/>
              </a:rPr>
              <a:t> hem de </a:t>
            </a:r>
            <a:r>
              <a:rPr lang="tr-TR" dirty="0" err="1" smtClean="0">
                <a:cs typeface="Arial" charset="0"/>
              </a:rPr>
              <a:t>ökaryot</a:t>
            </a:r>
            <a:r>
              <a:rPr lang="tr-TR" dirty="0" smtClean="0">
                <a:cs typeface="Arial" charset="0"/>
              </a:rPr>
              <a:t> hücrelerinin </a:t>
            </a:r>
            <a:r>
              <a:rPr lang="tr-TR" dirty="0" err="1" smtClean="0">
                <a:cs typeface="Arial" charset="0"/>
              </a:rPr>
              <a:t>ribozomal</a:t>
            </a:r>
            <a:r>
              <a:rPr lang="tr-TR" dirty="0" smtClean="0">
                <a:cs typeface="Arial" charset="0"/>
              </a:rPr>
              <a:t> </a:t>
            </a:r>
            <a:r>
              <a:rPr lang="tr-TR" dirty="0" err="1" smtClean="0">
                <a:cs typeface="Arial" charset="0"/>
              </a:rPr>
              <a:t>RNAları</a:t>
            </a:r>
            <a:r>
              <a:rPr lang="tr-TR" dirty="0" smtClean="0">
                <a:cs typeface="Arial" charset="0"/>
              </a:rPr>
              <a:t>, </a:t>
            </a:r>
            <a:r>
              <a:rPr lang="tr-TR" dirty="0" err="1" smtClean="0">
                <a:cs typeface="Arial" charset="0"/>
              </a:rPr>
              <a:t>preribozomal</a:t>
            </a:r>
            <a:r>
              <a:rPr lang="tr-TR" dirty="0" smtClean="0">
                <a:cs typeface="Arial" charset="0"/>
              </a:rPr>
              <a:t> RNA veya </a:t>
            </a:r>
            <a:r>
              <a:rPr lang="tr-TR" dirty="0" err="1" smtClean="0">
                <a:cs typeface="Arial" charset="0"/>
              </a:rPr>
              <a:t>pre</a:t>
            </a:r>
            <a:r>
              <a:rPr lang="tr-TR" dirty="0" smtClean="0">
                <a:cs typeface="Arial" charset="0"/>
              </a:rPr>
              <a:t>-</a:t>
            </a:r>
            <a:r>
              <a:rPr lang="tr-TR" dirty="0" err="1" smtClean="0">
                <a:cs typeface="Arial" charset="0"/>
              </a:rPr>
              <a:t>rRNA</a:t>
            </a:r>
            <a:r>
              <a:rPr lang="tr-TR" dirty="0" smtClean="0">
                <a:cs typeface="Arial" charset="0"/>
              </a:rPr>
              <a:t> denilen uzun öncüllerden oluşturulur.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dirty="0" smtClean="0">
                <a:cs typeface="Arial" charset="0"/>
              </a:rPr>
              <a:t>Bakterilerde, 16S, 23S ve 5 S </a:t>
            </a:r>
            <a:r>
              <a:rPr lang="tr-TR" dirty="0" err="1" smtClean="0">
                <a:cs typeface="Arial" charset="0"/>
              </a:rPr>
              <a:t>rRNAlar</a:t>
            </a:r>
            <a:r>
              <a:rPr lang="tr-TR" dirty="0" smtClean="0">
                <a:cs typeface="Arial" charset="0"/>
              </a:rPr>
              <a:t> (ve bazı </a:t>
            </a:r>
            <a:r>
              <a:rPr lang="tr-TR" dirty="0" err="1" smtClean="0">
                <a:cs typeface="Arial" charset="0"/>
              </a:rPr>
              <a:t>tRNAlar</a:t>
            </a:r>
            <a:r>
              <a:rPr lang="tr-TR" dirty="0" smtClean="0">
                <a:cs typeface="Arial" charset="0"/>
              </a:rPr>
              <a:t>), ortalama 6,500 </a:t>
            </a:r>
            <a:r>
              <a:rPr lang="tr-TR" dirty="0" err="1" smtClean="0">
                <a:cs typeface="Arial" charset="0"/>
              </a:rPr>
              <a:t>nükleotitten</a:t>
            </a:r>
            <a:r>
              <a:rPr lang="tr-TR" dirty="0" smtClean="0">
                <a:cs typeface="Arial" charset="0"/>
              </a:rPr>
              <a:t> oluşan tek bir 30S RNA öncülünden yapılır. </a:t>
            </a:r>
          </a:p>
          <a:p>
            <a:pPr algn="just">
              <a:lnSpc>
                <a:spcPct val="110000"/>
              </a:lnSpc>
            </a:pPr>
            <a:endParaRPr lang="tr-TR" dirty="0" smtClean="0">
              <a:cs typeface="Arial" charset="0"/>
            </a:endParaRPr>
          </a:p>
          <a:p>
            <a:pPr algn="just">
              <a:lnSpc>
                <a:spcPct val="110000"/>
              </a:lnSpc>
            </a:pPr>
            <a:r>
              <a:rPr lang="tr-TR" dirty="0" smtClean="0">
                <a:cs typeface="Arial" charset="0"/>
              </a:rPr>
              <a:t>30S öncülünün her iki ucundaki ve </a:t>
            </a:r>
            <a:r>
              <a:rPr lang="tr-TR" dirty="0" err="1" smtClean="0">
                <a:cs typeface="Arial" charset="0"/>
              </a:rPr>
              <a:t>rRNAlar</a:t>
            </a:r>
            <a:r>
              <a:rPr lang="tr-TR" dirty="0" smtClean="0">
                <a:cs typeface="Arial" charset="0"/>
              </a:rPr>
              <a:t> arasındaki RNA işlenme sırasında çıkartılır.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1 Başlık"/>
          <p:cNvSpPr>
            <a:spLocks noGrp="1"/>
          </p:cNvSpPr>
          <p:nvPr>
            <p:ph type="title"/>
          </p:nvPr>
        </p:nvSpPr>
        <p:spPr bwMode="auto">
          <a:xfrm>
            <a:off x="467544" y="548680"/>
            <a:ext cx="8229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tr-TR" sz="3600" b="1" cap="none" dirty="0" smtClean="0">
                <a:latin typeface="+mn-lt"/>
                <a:cs typeface="Arial" charset="0"/>
              </a:rPr>
              <a:t>RNA-BAĞIMLI RNA VE DNA SENTEZİ</a:t>
            </a:r>
            <a:r>
              <a:rPr lang="tr-TR" cap="none" dirty="0" smtClean="0">
                <a:latin typeface="+mn-lt"/>
                <a:cs typeface="Arial" charset="0"/>
              </a:rPr>
              <a:t/>
            </a:r>
            <a:br>
              <a:rPr lang="tr-TR" cap="none" dirty="0" smtClean="0">
                <a:latin typeface="+mn-lt"/>
                <a:cs typeface="Arial" charset="0"/>
              </a:rPr>
            </a:br>
            <a:endParaRPr lang="tr-TR" cap="none" dirty="0" smtClean="0">
              <a:latin typeface="+mn-lt"/>
              <a:cs typeface="Arial" charset="0"/>
            </a:endParaRPr>
          </a:p>
        </p:txBody>
      </p:sp>
      <p:sp>
        <p:nvSpPr>
          <p:cNvPr id="132099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527175"/>
            <a:ext cx="8187680" cy="485415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sz="2400" dirty="0" err="1" smtClean="0">
                <a:cs typeface="Arial" charset="0"/>
              </a:rPr>
              <a:t>Nükleik</a:t>
            </a:r>
            <a:r>
              <a:rPr lang="tr-TR" sz="2400" dirty="0" smtClean="0">
                <a:cs typeface="Arial" charset="0"/>
              </a:rPr>
              <a:t> asit sentezinde bazı enzimler RNA kalıbını kullanır. </a:t>
            </a:r>
          </a:p>
          <a:p>
            <a:pPr algn="just" eaLnBrk="1" hangingPunct="1">
              <a:lnSpc>
                <a:spcPct val="80000"/>
              </a:lnSpc>
            </a:pPr>
            <a:endParaRPr lang="tr-TR" sz="24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2400" dirty="0" smtClean="0">
                <a:cs typeface="Arial" charset="0"/>
              </a:rPr>
              <a:t>Bu enzimlerin RNA virüsleri gibi çok önemli bir istisnanın dışında, bilgiyi oluşturmada oldukça mütevazi görevleri vardır. </a:t>
            </a:r>
          </a:p>
          <a:p>
            <a:pPr algn="just" eaLnBrk="1" hangingPunct="1">
              <a:lnSpc>
                <a:spcPct val="80000"/>
              </a:lnSpc>
            </a:pPr>
            <a:endParaRPr lang="tr-TR" sz="24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2400" dirty="0" smtClean="0">
                <a:cs typeface="Arial" charset="0"/>
              </a:rPr>
              <a:t>RNA virüsleri birçok RNA-bağımlı </a:t>
            </a:r>
            <a:r>
              <a:rPr lang="tr-TR" sz="2400" dirty="0" err="1" smtClean="0">
                <a:cs typeface="Arial" charset="0"/>
              </a:rPr>
              <a:t>polimerazın</a:t>
            </a:r>
            <a:r>
              <a:rPr lang="tr-TR" sz="2400" dirty="0" smtClean="0">
                <a:cs typeface="Arial" charset="0"/>
              </a:rPr>
              <a:t> kaynağıdır.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2400" dirty="0" smtClean="0">
                <a:cs typeface="Arial" charset="0"/>
              </a:rPr>
              <a:t>RNA'nın kendini eşleme gerçekliği, eski merkezi dogma fikrinin değişmesine yol açmıştır.</a:t>
            </a:r>
          </a:p>
          <a:p>
            <a:pPr algn="just" eaLnBrk="1" hangingPunct="1">
              <a:lnSpc>
                <a:spcPct val="80000"/>
              </a:lnSpc>
            </a:pPr>
            <a:endParaRPr lang="tr-TR" sz="24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sz="2400" dirty="0" smtClean="0">
                <a:cs typeface="Arial" charset="0"/>
              </a:rPr>
              <a:t>RNA'nın kendini eşlemesine katılan enzimler, </a:t>
            </a:r>
            <a:r>
              <a:rPr lang="tr-TR" sz="2400" dirty="0" err="1" smtClean="0">
                <a:cs typeface="Arial" charset="0"/>
              </a:rPr>
              <a:t>rekombinant</a:t>
            </a:r>
            <a:r>
              <a:rPr lang="tr-TR" sz="2400" dirty="0" smtClean="0">
                <a:cs typeface="Arial" charset="0"/>
              </a:rPr>
              <a:t> DNA teknolojisinde kullanılan ve </a:t>
            </a:r>
            <a:r>
              <a:rPr lang="tr-TR" sz="2400" dirty="0" err="1" smtClean="0">
                <a:cs typeface="Arial" charset="0"/>
              </a:rPr>
              <a:t>prebiyotik</a:t>
            </a:r>
            <a:r>
              <a:rPr lang="tr-TR" sz="2400" dirty="0" smtClean="0">
                <a:cs typeface="Arial" charset="0"/>
              </a:rPr>
              <a:t> dönemlerde </a:t>
            </a:r>
            <a:r>
              <a:rPr lang="tr-TR" sz="2400" dirty="0" err="1" smtClean="0">
                <a:cs typeface="Arial" charset="0"/>
              </a:rPr>
              <a:t>varolan</a:t>
            </a:r>
            <a:r>
              <a:rPr lang="tr-TR" sz="2400" dirty="0" smtClean="0">
                <a:cs typeface="Arial" charset="0"/>
              </a:rPr>
              <a:t> kendini eşleyen moleküllerin doğasının araştırılmasında da kullanılan çok yararlı enzimlerdir.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>
              <a:latin typeface="Arial" charset="0"/>
              <a:cs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tr-TR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Ekran Gösterisi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Ofis Teması</vt:lpstr>
      <vt:lpstr>RNA METABOLİZMASI</vt:lpstr>
      <vt:lpstr>Ribozomal RNA’lar</vt:lpstr>
      <vt:lpstr>rRNA ve tRNA İşlenmesi</vt:lpstr>
      <vt:lpstr>RNA-BAĞIMLI RNA VE DNA SENTEZİ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RNA METABOLİZMASI</dc:title>
  <dc:creator>Ece Karakaya</dc:creator>
  <cp:lastModifiedBy>Microsoft</cp:lastModifiedBy>
  <cp:revision>3</cp:revision>
  <dcterms:created xsi:type="dcterms:W3CDTF">2018-10-10T13:21:18Z</dcterms:created>
  <dcterms:modified xsi:type="dcterms:W3CDTF">2018-10-11T11:04:09Z</dcterms:modified>
</cp:coreProperties>
</file>