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F2738BC-8A3C-40D2-B980-C979A978F556}"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2686954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2738BC-8A3C-40D2-B980-C979A978F556}"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4007427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2738BC-8A3C-40D2-B980-C979A978F556}"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297171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2738BC-8A3C-40D2-B980-C979A978F556}"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2202891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F2738BC-8A3C-40D2-B980-C979A978F556}"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2181203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F2738BC-8A3C-40D2-B980-C979A978F556}"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3572353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F2738BC-8A3C-40D2-B980-C979A978F556}"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1558500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F2738BC-8A3C-40D2-B980-C979A978F556}"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404709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F2738BC-8A3C-40D2-B980-C979A978F556}"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1628515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F2738BC-8A3C-40D2-B980-C979A978F556}"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452946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F2738BC-8A3C-40D2-B980-C979A978F556}"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2CC99-9183-4D4F-A0D5-1498C037783F}" type="slidenum">
              <a:rPr lang="tr-TR" smtClean="0"/>
              <a:t>‹#›</a:t>
            </a:fld>
            <a:endParaRPr lang="tr-TR"/>
          </a:p>
        </p:txBody>
      </p:sp>
    </p:spTree>
    <p:extLst>
      <p:ext uri="{BB962C8B-B14F-4D97-AF65-F5344CB8AC3E}">
        <p14:creationId xmlns:p14="http://schemas.microsoft.com/office/powerpoint/2010/main" val="580005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738BC-8A3C-40D2-B980-C979A978F556}"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2CC99-9183-4D4F-A0D5-1498C037783F}" type="slidenum">
              <a:rPr lang="tr-TR" smtClean="0"/>
              <a:t>‹#›</a:t>
            </a:fld>
            <a:endParaRPr lang="tr-TR"/>
          </a:p>
        </p:txBody>
      </p:sp>
    </p:spTree>
    <p:extLst>
      <p:ext uri="{BB962C8B-B14F-4D97-AF65-F5344CB8AC3E}">
        <p14:creationId xmlns:p14="http://schemas.microsoft.com/office/powerpoint/2010/main" val="3476399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Marx</a:t>
            </a:r>
            <a:r>
              <a:rPr lang="tr-TR" dirty="0" smtClean="0"/>
              <a:t/>
            </a:r>
            <a:br>
              <a:rPr lang="tr-TR" dirty="0" smtClean="0"/>
            </a:br>
            <a:r>
              <a:rPr lang="tr-TR" dirty="0" smtClean="0"/>
              <a:t> ve Din </a:t>
            </a:r>
            <a:endParaRPr lang="tr-TR" dirty="0"/>
          </a:p>
        </p:txBody>
      </p:sp>
      <p:sp>
        <p:nvSpPr>
          <p:cNvPr id="3" name="Alt Başlık 2"/>
          <p:cNvSpPr>
            <a:spLocks noGrp="1"/>
          </p:cNvSpPr>
          <p:nvPr>
            <p:ph type="subTitle" idx="1"/>
          </p:nvPr>
        </p:nvSpPr>
        <p:spPr/>
        <p:txBody>
          <a:bodyPr/>
          <a:lstStyle/>
          <a:p>
            <a:r>
              <a:rPr lang="tr-TR" dirty="0" smtClean="0"/>
              <a:t>Bu bölümde İdeoloji </a:t>
            </a:r>
            <a:r>
              <a:rPr lang="tr-TR" dirty="0"/>
              <a:t>o</a:t>
            </a:r>
            <a:r>
              <a:rPr lang="tr-TR" dirty="0" smtClean="0"/>
              <a:t>larak </a:t>
            </a:r>
            <a:r>
              <a:rPr lang="tr-TR" dirty="0"/>
              <a:t>d</a:t>
            </a:r>
            <a:r>
              <a:rPr lang="tr-TR" dirty="0" smtClean="0"/>
              <a:t>in kavramsallaştırması çerçevesinde; yanlış </a:t>
            </a:r>
            <a:r>
              <a:rPr lang="tr-TR" dirty="0"/>
              <a:t>b</a:t>
            </a:r>
            <a:r>
              <a:rPr lang="tr-TR" dirty="0" smtClean="0"/>
              <a:t>ilinç </a:t>
            </a:r>
            <a:r>
              <a:rPr lang="tr-TR" dirty="0"/>
              <a:t>o</a:t>
            </a:r>
            <a:r>
              <a:rPr lang="tr-TR" dirty="0" smtClean="0"/>
              <a:t>larak </a:t>
            </a:r>
            <a:r>
              <a:rPr lang="tr-TR" dirty="0"/>
              <a:t>d</a:t>
            </a:r>
            <a:r>
              <a:rPr lang="tr-TR" dirty="0" smtClean="0"/>
              <a:t>in tanımının ne anlama geldiğini ve </a:t>
            </a:r>
            <a:r>
              <a:rPr lang="tr-TR" dirty="0" err="1" smtClean="0"/>
              <a:t>Marx’ın</a:t>
            </a:r>
            <a:r>
              <a:rPr lang="tr-TR" dirty="0" smtClean="0"/>
              <a:t> kitlelerin </a:t>
            </a:r>
            <a:r>
              <a:rPr lang="tr-TR" dirty="0"/>
              <a:t>a</a:t>
            </a:r>
            <a:r>
              <a:rPr lang="tr-TR" dirty="0" smtClean="0"/>
              <a:t>fyonu </a:t>
            </a:r>
            <a:r>
              <a:rPr lang="tr-TR" dirty="0"/>
              <a:t>o</a:t>
            </a:r>
            <a:r>
              <a:rPr lang="tr-TR" dirty="0" smtClean="0"/>
              <a:t>larak </a:t>
            </a:r>
            <a:r>
              <a:rPr lang="tr-TR" dirty="0" smtClean="0"/>
              <a:t>d</a:t>
            </a:r>
            <a:r>
              <a:rPr lang="tr-TR" dirty="0" smtClean="0"/>
              <a:t>in düşüncesinin neye dayandığını tartışacağız.   </a:t>
            </a:r>
            <a:endParaRPr lang="tr-TR" dirty="0"/>
          </a:p>
        </p:txBody>
      </p:sp>
    </p:spTree>
    <p:extLst>
      <p:ext uri="{BB962C8B-B14F-4D97-AF65-F5344CB8AC3E}">
        <p14:creationId xmlns:p14="http://schemas.microsoft.com/office/powerpoint/2010/main" val="1801953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r>
              <a:rPr lang="tr-TR" dirty="0" smtClean="0"/>
              <a:t> ve Din </a:t>
            </a:r>
            <a:endParaRPr lang="tr-TR" dirty="0"/>
          </a:p>
        </p:txBody>
      </p:sp>
      <p:sp>
        <p:nvSpPr>
          <p:cNvPr id="3" name="İçerik Yer Tutucusu 2"/>
          <p:cNvSpPr>
            <a:spLocks noGrp="1"/>
          </p:cNvSpPr>
          <p:nvPr>
            <p:ph idx="1"/>
          </p:nvPr>
        </p:nvSpPr>
        <p:spPr/>
        <p:txBody>
          <a:bodyPr>
            <a:normAutofit/>
          </a:bodyPr>
          <a:lstStyle/>
          <a:p>
            <a:pPr marL="0" indent="0">
              <a:buNone/>
            </a:pPr>
            <a:r>
              <a:rPr lang="tr-TR" dirty="0" err="1" smtClean="0"/>
              <a:t>Marx</a:t>
            </a:r>
            <a:r>
              <a:rPr lang="tr-TR" dirty="0" smtClean="0"/>
              <a:t> esas olarak dinle spesifik </a:t>
            </a:r>
            <a:r>
              <a:rPr lang="tr-TR" dirty="0" err="1" smtClean="0"/>
              <a:t>olara</a:t>
            </a:r>
            <a:r>
              <a:rPr lang="tr-TR" dirty="0" smtClean="0"/>
              <a:t> uğramamış doğrudan din üzerine bir eser yazmamıştır. </a:t>
            </a:r>
          </a:p>
          <a:p>
            <a:pPr marL="0" indent="0">
              <a:buNone/>
            </a:pPr>
            <a:r>
              <a:rPr lang="tr-TR" dirty="0" smtClean="0"/>
              <a:t>Din üzerine söyledikleri bir çok başka eserinin içinde yer ala bazı temel fikirlerinden ibarettir.</a:t>
            </a:r>
          </a:p>
          <a:p>
            <a:pPr marL="0" indent="0">
              <a:buNone/>
            </a:pPr>
            <a:r>
              <a:rPr lang="tr-TR" dirty="0" smtClean="0"/>
              <a:t>Ancak fikirleri ve felsefesi çok güçlü ve siyaseten etkili olduğu için onun din hakkındaki görüşleri de kamuoyunda yaygın bir biçimde bilinir  </a:t>
            </a:r>
          </a:p>
          <a:p>
            <a:pPr marL="0" indent="0">
              <a:buNone/>
            </a:pPr>
            <a:r>
              <a:rPr lang="tr-TR" dirty="0" err="1" smtClean="0"/>
              <a:t>Marx</a:t>
            </a:r>
            <a:r>
              <a:rPr lang="tr-TR" dirty="0" smtClean="0"/>
              <a:t> din hakkında yazmaya Elyazmalarıyla başlamıştır.</a:t>
            </a:r>
          </a:p>
          <a:p>
            <a:pPr marL="0" indent="0">
              <a:buNone/>
            </a:pPr>
            <a:r>
              <a:rPr lang="tr-TR" dirty="0" smtClean="0"/>
              <a:t>Din meselesinde genel olarak </a:t>
            </a:r>
            <a:r>
              <a:rPr lang="tr-TR" dirty="0" err="1" smtClean="0"/>
              <a:t>Feuerbach’ın</a:t>
            </a:r>
            <a:r>
              <a:rPr lang="tr-TR" dirty="0" smtClean="0"/>
              <a:t> görüşlerini paylaşır; ancak dinle doğrudan uğraşmanın çok  da gerekli olmadığını düşünür.</a:t>
            </a:r>
          </a:p>
        </p:txBody>
      </p:sp>
    </p:spTree>
    <p:extLst>
      <p:ext uri="{BB962C8B-B14F-4D97-AF65-F5344CB8AC3E}">
        <p14:creationId xmlns:p14="http://schemas.microsoft.com/office/powerpoint/2010/main" val="3037705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r>
              <a:rPr lang="tr-TR" dirty="0" smtClean="0"/>
              <a:t> ve Din </a:t>
            </a:r>
            <a:endParaRPr lang="tr-TR" dirty="0"/>
          </a:p>
        </p:txBody>
      </p:sp>
      <p:sp>
        <p:nvSpPr>
          <p:cNvPr id="3" name="İçerik Yer Tutucusu 2"/>
          <p:cNvSpPr>
            <a:spLocks noGrp="1"/>
          </p:cNvSpPr>
          <p:nvPr>
            <p:ph idx="1"/>
          </p:nvPr>
        </p:nvSpPr>
        <p:spPr/>
        <p:txBody>
          <a:bodyPr>
            <a:normAutofit/>
          </a:bodyPr>
          <a:lstStyle/>
          <a:p>
            <a:r>
              <a:rPr lang="tr-TR" dirty="0" err="1" smtClean="0"/>
              <a:t>Marx</a:t>
            </a:r>
            <a:r>
              <a:rPr lang="tr-TR" dirty="0" smtClean="0"/>
              <a:t> kısaca din eleştirisi yapmanın çok da anlamlı olmadığını düşünmektedir </a:t>
            </a:r>
          </a:p>
          <a:p>
            <a:r>
              <a:rPr lang="tr-TR" dirty="0" smtClean="0"/>
              <a:t>Ekonomik altyapının yani kapitalizmin analizine önem verdiği için </a:t>
            </a:r>
            <a:r>
              <a:rPr lang="tr-TR" dirty="0" err="1" smtClean="0"/>
              <a:t>Marx</a:t>
            </a:r>
            <a:r>
              <a:rPr lang="tr-TR" dirty="0" smtClean="0"/>
              <a:t> din gibi kültürel kurumları ikincil olarak görmüş ve bunların </a:t>
            </a:r>
            <a:r>
              <a:rPr lang="tr-TR" dirty="0" err="1" smtClean="0"/>
              <a:t>sosyo</a:t>
            </a:r>
            <a:r>
              <a:rPr lang="tr-TR" dirty="0" smtClean="0"/>
              <a:t>-ekonomik koşullara bağlı olduğunu düşünmüştür. </a:t>
            </a:r>
          </a:p>
          <a:p>
            <a:r>
              <a:rPr lang="tr-TR" dirty="0" smtClean="0"/>
              <a:t>Dini ortaya çıkaran koşullar dönüştürülmedikçe dinin de ortadan kalkmayacağını düşünür.</a:t>
            </a:r>
          </a:p>
          <a:p>
            <a:r>
              <a:rPr lang="tr-TR" dirty="0" smtClean="0"/>
              <a:t>Bu yüzden </a:t>
            </a:r>
            <a:r>
              <a:rPr lang="tr-TR" dirty="0" err="1" smtClean="0"/>
              <a:t>Feurbach’ın</a:t>
            </a:r>
            <a:r>
              <a:rPr lang="tr-TR" dirty="0" smtClean="0"/>
              <a:t> dinle mücadelesini gereksiz görür dini yaratan maddi koşullara dikkat etmemiz konusunda bizi uyarır.  </a:t>
            </a:r>
            <a:endParaRPr lang="tr-TR" dirty="0"/>
          </a:p>
        </p:txBody>
      </p:sp>
    </p:spTree>
    <p:extLst>
      <p:ext uri="{BB962C8B-B14F-4D97-AF65-F5344CB8AC3E}">
        <p14:creationId xmlns:p14="http://schemas.microsoft.com/office/powerpoint/2010/main" val="3050852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r>
              <a:rPr lang="tr-TR" dirty="0" smtClean="0"/>
              <a:t> ve Din </a:t>
            </a:r>
            <a:endParaRPr lang="tr-TR" dirty="0"/>
          </a:p>
        </p:txBody>
      </p:sp>
      <p:sp>
        <p:nvSpPr>
          <p:cNvPr id="3" name="İçerik Yer Tutucusu 2"/>
          <p:cNvSpPr>
            <a:spLocks noGrp="1"/>
          </p:cNvSpPr>
          <p:nvPr>
            <p:ph idx="1"/>
          </p:nvPr>
        </p:nvSpPr>
        <p:spPr/>
        <p:txBody>
          <a:bodyPr/>
          <a:lstStyle/>
          <a:p>
            <a:r>
              <a:rPr lang="tr-TR" dirty="0" err="1" smtClean="0"/>
              <a:t>Marx</a:t>
            </a:r>
            <a:r>
              <a:rPr lang="tr-TR" dirty="0" smtClean="0"/>
              <a:t> ‘</a:t>
            </a:r>
            <a:r>
              <a:rPr lang="tr-TR" dirty="0" err="1" smtClean="0"/>
              <a:t>ın</a:t>
            </a:r>
            <a:r>
              <a:rPr lang="tr-TR" dirty="0" smtClean="0"/>
              <a:t> herkesçe bilinen ve çok tekrarlan bazı pasajlarına bakarak onun dine bakışını  hızlıca değerlendirmek mümkündür.</a:t>
            </a:r>
          </a:p>
          <a:p>
            <a:pPr marL="0" indent="0">
              <a:buNone/>
            </a:pPr>
            <a:r>
              <a:rPr lang="tr-TR" dirty="0" smtClean="0"/>
              <a:t>«Dini eleştirinin temeli şöyledir. İnsan dini yapar, din insanı yapmaz. Diğer deyişle din ya kendini bulmamış  ya da halihazırda tekrar kaybetmiş</a:t>
            </a:r>
            <a:r>
              <a:rPr lang="tr-TR" dirty="0"/>
              <a:t> </a:t>
            </a:r>
            <a:r>
              <a:rPr lang="tr-TR" dirty="0" err="1" smtClean="0"/>
              <a:t>İnsan’ın</a:t>
            </a:r>
            <a:r>
              <a:rPr lang="tr-TR" dirty="0" smtClean="0"/>
              <a:t> öz-bilinci ve öz-duyusudur. Fakat insan dünyanın dışında bir yerde mevzilenmiş soyut bir varlık değildir. İnsan, İnsanın dünyasıdır, devlettir, toplumdur. Bir devlet, bir toplum, tersine çevrilmiş bir dünya bilinci olan dini yaratır; çünkü onların kendileri tersine çevrilmiş bir dünyadır. (Morris (59-60)</a:t>
            </a:r>
          </a:p>
        </p:txBody>
      </p:sp>
    </p:spTree>
    <p:extLst>
      <p:ext uri="{BB962C8B-B14F-4D97-AF65-F5344CB8AC3E}">
        <p14:creationId xmlns:p14="http://schemas.microsoft.com/office/powerpoint/2010/main" val="99471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r>
              <a:rPr lang="tr-TR" dirty="0" smtClean="0"/>
              <a:t> ve Din </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«Din, bu dünyanın genel kuramı, onun ansiklopedik özeti, halkın düzeyine indirgenmiş mantığı, onun coşkusu, ahlaki yaptırımı, tesellinin ve </a:t>
            </a:r>
            <a:r>
              <a:rPr lang="tr-TR" dirty="0" err="1" smtClean="0"/>
              <a:t>haklılaştırmanın</a:t>
            </a:r>
            <a:r>
              <a:rPr lang="tr-TR" dirty="0" smtClean="0"/>
              <a:t> evrensel temelidir. O insani özün düşsel gerçekleşmesidir; çünkü insan özü doğru gerçekliğe sahip değildir. Bu nedenle dine karşı mücadele, ruhani aroması din olan öte dünyaya karşı dolaylı bir savaşımdır. Dinsel sıkıntı aynı zamanda hem gerçek sıkıntının bir ifadesi hem de gerçek sıkıntıya karşı protestodur. Dinsiz ruhsuz bir durumun ruhu olduğu kadar, ezilmiş yaratığın iniltisi,  kalpsiz bir dünyanı kalbidir de. O halkın afyonudur. » (</a:t>
            </a:r>
            <a:r>
              <a:rPr lang="tr-TR" dirty="0" err="1" smtClean="0"/>
              <a:t>Morriss</a:t>
            </a:r>
            <a:r>
              <a:rPr lang="tr-TR" dirty="0" smtClean="0"/>
              <a:t>: 60)</a:t>
            </a:r>
          </a:p>
          <a:p>
            <a:pPr marL="0" indent="0">
              <a:buNone/>
            </a:pPr>
            <a:endParaRPr lang="tr-TR" dirty="0" smtClean="0"/>
          </a:p>
        </p:txBody>
      </p:sp>
    </p:spTree>
    <p:extLst>
      <p:ext uri="{BB962C8B-B14F-4D97-AF65-F5344CB8AC3E}">
        <p14:creationId xmlns:p14="http://schemas.microsoft.com/office/powerpoint/2010/main" val="1245981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r>
              <a:rPr lang="tr-TR" dirty="0" smtClean="0"/>
              <a:t> ve Din </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«İnsanların yanılsamalı mutluluğu olarak dini ortadan kaldırmak, onların gerçek mutluluğu için gereklidir. Durumu hakkında yanılsamalardan vazgeçmesini istemek, onun yanılsamaları gerektiren bir durumdan vazgeçmesini istemektir. Bu nedenle dinin eleştirisi, başlangıç aşamasında, dinin halesi olduğu keder vadisinin eleştirisidir…. Cennetin eleştirisi, dünyanın eleştirisine dönüşür».  (Morris: 60)</a:t>
            </a:r>
          </a:p>
          <a:p>
            <a:pPr marL="0" indent="0">
              <a:buNone/>
            </a:pPr>
            <a:r>
              <a:rPr lang="tr-TR" dirty="0" smtClean="0"/>
              <a:t>          </a:t>
            </a:r>
            <a:endParaRPr lang="tr-TR" dirty="0"/>
          </a:p>
        </p:txBody>
      </p:sp>
    </p:spTree>
    <p:extLst>
      <p:ext uri="{BB962C8B-B14F-4D97-AF65-F5344CB8AC3E}">
        <p14:creationId xmlns:p14="http://schemas.microsoft.com/office/powerpoint/2010/main" val="1030771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r>
              <a:rPr lang="tr-TR" dirty="0" smtClean="0"/>
              <a:t> ve Din </a:t>
            </a:r>
            <a:endParaRPr lang="tr-TR" dirty="0"/>
          </a:p>
        </p:txBody>
      </p:sp>
      <p:sp>
        <p:nvSpPr>
          <p:cNvPr id="3" name="İçerik Yer Tutucusu 2"/>
          <p:cNvSpPr>
            <a:spLocks noGrp="1"/>
          </p:cNvSpPr>
          <p:nvPr>
            <p:ph idx="1"/>
          </p:nvPr>
        </p:nvSpPr>
        <p:spPr/>
        <p:txBody>
          <a:bodyPr/>
          <a:lstStyle/>
          <a:p>
            <a:r>
              <a:rPr lang="tr-TR" dirty="0" smtClean="0"/>
              <a:t>«Gerçek faal insanlardan yola çıkıyoruz. Onların gerçek yaşam süreci temelinde bu yaşam sürecinin ideolojik reflekslerinin ve yankılarının gelişimini sergiliyoruz….Ahlak, din, metafizik ideolojinin tüm geri kalan kısmı ve bunların karşılıklı bilinç biçimleri böylece artık sadece bağımsızlık görüntüsü içinde kalmamaktadırlar. Onlar ne tarihe ne gelişime sahiptirler; fakat insanlar kendi maddi üretimlerini geliştirirler ve onların maddi ilişkileri, gerçek varlıklarıyla birlikte düşüncelerini ve düşüncelerinin ürünlerini de değiştirir. Yaşam bilinç tarafından belirlenmez, fakat bilinç yaşam tarafından belirlenir». (Morris: 64)   </a:t>
            </a:r>
            <a:endParaRPr lang="tr-TR" dirty="0"/>
          </a:p>
        </p:txBody>
      </p:sp>
    </p:spTree>
    <p:extLst>
      <p:ext uri="{BB962C8B-B14F-4D97-AF65-F5344CB8AC3E}">
        <p14:creationId xmlns:p14="http://schemas.microsoft.com/office/powerpoint/2010/main" val="1312244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r>
              <a:rPr lang="tr-TR" dirty="0" smtClean="0"/>
              <a:t> ve Din </a:t>
            </a:r>
            <a:endParaRPr lang="tr-TR"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smtClean="0"/>
              <a:t>Yaşamlarının toplumsal üretiminde insanlar, vazgeçilmez ve arzularından bağımsız olan belli ilişkilere; kendi maddi üretim güçlerinin gelişiminin belli bir aşamasına karşılık gelen üretim ilişkilerine girerler. Bu üretim ilişkilerinin toplamı, toplumun ekonomik yapısını oluşturur, ki bu, üzerinde hukuksal ve siyasal üstyapının yükseldiği ve toplumsal bilincin belli biçimlerinin kendisine karşılık geldiği gerçek temeldir. Maddi yaşamın üretim tarzı, genelde toplumsal, siyasal ve entelektüel yaşam süreçlerini koşullandırır. </a:t>
            </a:r>
            <a:r>
              <a:rPr lang="tr-TR" smtClean="0"/>
              <a:t>(Morris: 64-65) </a:t>
            </a:r>
            <a:endParaRPr lang="tr-TR" dirty="0"/>
          </a:p>
        </p:txBody>
      </p:sp>
    </p:spTree>
    <p:extLst>
      <p:ext uri="{BB962C8B-B14F-4D97-AF65-F5344CB8AC3E}">
        <p14:creationId xmlns:p14="http://schemas.microsoft.com/office/powerpoint/2010/main" val="13409717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610</Words>
  <Application>Microsoft Office PowerPoint</Application>
  <PresentationFormat>Geniş ekran</PresentationFormat>
  <Paragraphs>26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Marx  ve Din </vt:lpstr>
      <vt:lpstr>Marx ve Din </vt:lpstr>
      <vt:lpstr>Marx ve Din </vt:lpstr>
      <vt:lpstr>Marx ve Din </vt:lpstr>
      <vt:lpstr>Marx ve Din </vt:lpstr>
      <vt:lpstr>Marx ve Din </vt:lpstr>
      <vt:lpstr>Marx ve Din </vt:lpstr>
      <vt:lpstr>Marx ve Din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Marx  ve Din </dc:title>
  <dc:creator>Kurtulus</dc:creator>
  <cp:lastModifiedBy>Kurtulus</cp:lastModifiedBy>
  <cp:revision>22</cp:revision>
  <dcterms:created xsi:type="dcterms:W3CDTF">2020-02-14T15:37:57Z</dcterms:created>
  <dcterms:modified xsi:type="dcterms:W3CDTF">2020-02-15T12:51:07Z</dcterms:modified>
</cp:coreProperties>
</file>