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2"/>
  </p:notesMasterIdLst>
  <p:sldIdLst>
    <p:sldId id="1083" r:id="rId4"/>
    <p:sldId id="1084" r:id="rId5"/>
    <p:sldId id="1085" r:id="rId6"/>
    <p:sldId id="1086" r:id="rId7"/>
    <p:sldId id="1087" r:id="rId8"/>
    <p:sldId id="1088" r:id="rId9"/>
    <p:sldId id="1089" r:id="rId10"/>
    <p:sldId id="1090"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84" d="100"/>
          <a:sy n="84" d="100"/>
        </p:scale>
        <p:origin x="1056"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2/24/2020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2/24/2020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2/24/2020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2/24/2020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2/24/2020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2/24/2020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2/24/2020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2/24/2020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2/24/2020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33425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2/24/2020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2/24/2020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2/24/2020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2/24/2020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2/24/2020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473292" y="2492991"/>
            <a:ext cx="8137603" cy="904863"/>
          </a:xfrm>
          <a:prstGeom prst="rect">
            <a:avLst/>
          </a:prstGeom>
        </p:spPr>
        <p:txBody>
          <a:bodyPr wrap="square">
            <a:spAutoFit/>
          </a:bodyPr>
          <a:lstStyle/>
          <a:p>
            <a:pPr marL="0" lvl="1" algn="ctr" defTabSz="685800">
              <a:spcBef>
                <a:spcPct val="20000"/>
              </a:spcBef>
              <a:buClr>
                <a:srgbClr val="AD0101"/>
              </a:buClr>
              <a:defRPr/>
            </a:pPr>
            <a:r>
              <a:rPr lang="tr-TR" sz="2400" b="1" dirty="0">
                <a:solidFill>
                  <a:prstClr val="black"/>
                </a:solidFill>
                <a:latin typeface="Arial"/>
              </a:rPr>
              <a:t>GGY212</a:t>
            </a:r>
          </a:p>
          <a:p>
            <a:pPr marL="0" lvl="1" algn="ctr" defTabSz="685800">
              <a:spcBef>
                <a:spcPct val="20000"/>
              </a:spcBef>
              <a:buClr>
                <a:srgbClr val="AD0101"/>
              </a:buClr>
              <a:defRPr/>
            </a:pPr>
            <a:r>
              <a:rPr lang="tr-TR" sz="2400" b="1" dirty="0">
                <a:solidFill>
                  <a:prstClr val="black"/>
                </a:solidFill>
                <a:latin typeface="Arial"/>
              </a:rPr>
              <a:t>FİNANS MATEMATİĞİ</a:t>
            </a:r>
            <a:endParaRPr lang="en-US" sz="2400" b="1" dirty="0">
              <a:solidFill>
                <a:srgbClr val="303030"/>
              </a:solidFill>
              <a:latin typeface="Arial"/>
            </a:endParaRPr>
          </a:p>
        </p:txBody>
      </p:sp>
      <p:sp>
        <p:nvSpPr>
          <p:cNvPr id="9" name="Dikdörtgen 8"/>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en-US" sz="1600" b="1" dirty="0">
                <a:effectLst/>
                <a:latin typeface="Arial" panose="020B0604020202020204" pitchFamily="34" charset="0"/>
                <a:ea typeface="Times New Roman" panose="02020603050405020304" pitchFamily="18" charset="0"/>
                <a:cs typeface="Arial" panose="020B0604020202020204" pitchFamily="34" charset="0"/>
              </a:rPr>
              <a:t>Harun </a:t>
            </a:r>
            <a:r>
              <a:rPr lang="tr-TR" sz="1600" b="1" dirty="0">
                <a:effectLst/>
                <a:latin typeface="Arial" panose="020B0604020202020204" pitchFamily="34" charset="0"/>
                <a:ea typeface="Times New Roman" panose="02020603050405020304" pitchFamily="18" charset="0"/>
                <a:cs typeface="Arial" panose="020B0604020202020204" pitchFamily="34" charset="0"/>
              </a:rPr>
              <a:t>TANRIVERMİŞ </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266397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2"/>
            <a:ext cx="6356393" cy="415498"/>
          </a:xfrm>
          <a:prstGeom prst="rect">
            <a:avLst/>
          </a:prstGeom>
        </p:spPr>
        <p:txBody>
          <a:bodyPr wrap="square">
            <a:spAutoFit/>
          </a:bodyPr>
          <a:lstStyle/>
          <a:p>
            <a:pPr marL="0" lvl="1" algn="ctr">
              <a:spcBef>
                <a:spcPct val="20000"/>
              </a:spcBef>
              <a:buClr>
                <a:srgbClr val="AD0101"/>
              </a:buClr>
              <a:defRPr/>
            </a:pPr>
            <a:r>
              <a:rPr lang="tr-TR" sz="2100" b="1" dirty="0"/>
              <a:t>Geciktirilmiş Taksitler</a:t>
            </a:r>
            <a:endParaRPr lang="en-US" sz="2100" b="1" dirty="0">
              <a:solidFill>
                <a:prstClr val="black"/>
              </a:solidFill>
              <a:latin typeface="Arial"/>
            </a:endParaRPr>
          </a:p>
        </p:txBody>
      </p:sp>
      <p:sp>
        <p:nvSpPr>
          <p:cNvPr id="4" name="Dikdörtgen 3"/>
          <p:cNvSpPr/>
          <p:nvPr/>
        </p:nvSpPr>
        <p:spPr>
          <a:xfrm>
            <a:off x="473293" y="1703101"/>
            <a:ext cx="8012450" cy="2298065"/>
          </a:xfrm>
          <a:prstGeom prst="rect">
            <a:avLst/>
          </a:prstGeom>
        </p:spPr>
        <p:txBody>
          <a:bodyPr wrap="square">
            <a:spAutoFit/>
          </a:bodyPr>
          <a:lstStyle/>
          <a:p>
            <a:pPr marL="257175" indent="-257175" algn="just">
              <a:lnSpc>
                <a:spcPct val="150000"/>
              </a:lnSpc>
              <a:spcBef>
                <a:spcPts val="450"/>
              </a:spcBef>
              <a:spcAft>
                <a:spcPts val="450"/>
              </a:spcAft>
              <a:buFont typeface="Wingdings" panose="05000000000000000000" pitchFamily="2" charset="2"/>
              <a:buChar char="Ø"/>
              <a:defRPr/>
            </a:pPr>
            <a:r>
              <a:rPr lang="tr-TR" dirty="0"/>
              <a:t>Taksitler, peşin değerin alınması veya yatırılmasından sonraki herhangi bir tarihte başlarsa bu taksitlere geciktirilmiş taksitler denir. </a:t>
            </a:r>
          </a:p>
          <a:p>
            <a:pPr marL="257175" indent="-257175" algn="just">
              <a:lnSpc>
                <a:spcPct val="150000"/>
              </a:lnSpc>
              <a:spcBef>
                <a:spcPts val="450"/>
              </a:spcBef>
              <a:spcAft>
                <a:spcPts val="450"/>
              </a:spcAft>
              <a:buFont typeface="Wingdings" panose="05000000000000000000" pitchFamily="2" charset="2"/>
              <a:buChar char="Ø"/>
              <a:defRPr/>
            </a:pPr>
            <a:r>
              <a:rPr lang="tr-TR" dirty="0"/>
              <a:t>Borç alan bir kişinin borç ödemesine, borçlandığı tarihten birkaç yıl sonra başlaması veya bitmemiş bir ev satın alan kişinin kira gelirini bir süre sonra almaya başlaması gibi örneklerde geciktirilmiş taksit söz konusudur.</a:t>
            </a:r>
            <a:endParaRPr lang="tr-TR" dirty="0">
              <a:solidFill>
                <a:prstClr val="black"/>
              </a:solidFill>
              <a:latin typeface="Arial"/>
            </a:endParaRPr>
          </a:p>
        </p:txBody>
      </p:sp>
    </p:spTree>
    <p:extLst>
      <p:ext uri="{BB962C8B-B14F-4D97-AF65-F5344CB8AC3E}">
        <p14:creationId xmlns:p14="http://schemas.microsoft.com/office/powerpoint/2010/main" val="3555499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2"/>
            <a:ext cx="6356393" cy="415498"/>
          </a:xfrm>
          <a:prstGeom prst="rect">
            <a:avLst/>
          </a:prstGeom>
        </p:spPr>
        <p:txBody>
          <a:bodyPr wrap="square">
            <a:spAutoFit/>
          </a:bodyPr>
          <a:lstStyle/>
          <a:p>
            <a:pPr marL="0" lvl="1" algn="ctr">
              <a:spcBef>
                <a:spcPct val="20000"/>
              </a:spcBef>
              <a:buClr>
                <a:srgbClr val="AD0101"/>
              </a:buClr>
              <a:defRPr/>
            </a:pPr>
            <a:r>
              <a:rPr lang="tr-TR" sz="2100" b="1" dirty="0"/>
              <a:t>Geciktirilmiş Taksitler</a:t>
            </a:r>
            <a:endParaRPr lang="en-US" sz="2100" b="1" dirty="0">
              <a:solidFill>
                <a:prstClr val="black"/>
              </a:solidFill>
              <a:latin typeface="Arial"/>
            </a:endParaRPr>
          </a:p>
        </p:txBody>
      </p:sp>
      <p:sp>
        <p:nvSpPr>
          <p:cNvPr id="4" name="Dikdörtgen 3"/>
          <p:cNvSpPr/>
          <p:nvPr/>
        </p:nvSpPr>
        <p:spPr>
          <a:xfrm>
            <a:off x="473293" y="1703100"/>
            <a:ext cx="8012450" cy="2841804"/>
          </a:xfrm>
          <a:prstGeom prst="rect">
            <a:avLst/>
          </a:prstGeom>
        </p:spPr>
        <p:txBody>
          <a:bodyPr wrap="square">
            <a:spAutoFit/>
          </a:bodyPr>
          <a:lstStyle/>
          <a:p>
            <a:pPr marL="257175" indent="-257175" algn="just">
              <a:lnSpc>
                <a:spcPct val="150000"/>
              </a:lnSpc>
              <a:spcBef>
                <a:spcPts val="450"/>
              </a:spcBef>
              <a:spcAft>
                <a:spcPts val="450"/>
              </a:spcAft>
              <a:buFont typeface="Wingdings" panose="05000000000000000000" pitchFamily="2" charset="2"/>
              <a:buChar char="Ø"/>
              <a:defRPr/>
            </a:pPr>
            <a:r>
              <a:rPr lang="tr-TR" dirty="0"/>
              <a:t>Geciktirilmiş taksitlerde, gecikme süresi (g) ile gösterilecek ve devre sonu eşit ödemeli taksit formüllerinden yararlanılacaktır. </a:t>
            </a:r>
          </a:p>
          <a:p>
            <a:pPr marL="257175" indent="-257175" algn="just">
              <a:lnSpc>
                <a:spcPct val="150000"/>
              </a:lnSpc>
              <a:spcBef>
                <a:spcPts val="450"/>
              </a:spcBef>
              <a:spcAft>
                <a:spcPts val="450"/>
              </a:spcAft>
              <a:buFont typeface="Wingdings" panose="05000000000000000000" pitchFamily="2" charset="2"/>
              <a:buChar char="Ø"/>
              <a:defRPr/>
            </a:pPr>
            <a:r>
              <a:rPr lang="tr-TR" dirty="0"/>
              <a:t>Önce gecikme süresi göz önüne alınmadan (n) devrelik taksitlerin ödenmeye başladığı tarihteki bugünkü değerleri bulunur. </a:t>
            </a:r>
          </a:p>
          <a:p>
            <a:pPr marL="257175" indent="-257175" algn="just">
              <a:lnSpc>
                <a:spcPct val="150000"/>
              </a:lnSpc>
              <a:spcBef>
                <a:spcPts val="450"/>
              </a:spcBef>
              <a:spcAft>
                <a:spcPts val="450"/>
              </a:spcAft>
              <a:buFont typeface="Wingdings" panose="05000000000000000000" pitchFamily="2" charset="2"/>
              <a:buChar char="Ø"/>
              <a:defRPr/>
            </a:pPr>
            <a:r>
              <a:rPr lang="tr-TR" dirty="0"/>
              <a:t>Daha sonra bu değerin gecikme süresi dikkate alınarak başlangıç noktasındaki değeri bulunur.</a:t>
            </a:r>
            <a:endParaRPr lang="tr-TR" dirty="0">
              <a:solidFill>
                <a:prstClr val="black"/>
              </a:solidFill>
              <a:latin typeface="Arial"/>
            </a:endParaRPr>
          </a:p>
        </p:txBody>
      </p:sp>
    </p:spTree>
    <p:extLst>
      <p:ext uri="{BB962C8B-B14F-4D97-AF65-F5344CB8AC3E}">
        <p14:creationId xmlns:p14="http://schemas.microsoft.com/office/powerpoint/2010/main" val="1306113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2"/>
            <a:ext cx="6356393" cy="415498"/>
          </a:xfrm>
          <a:prstGeom prst="rect">
            <a:avLst/>
          </a:prstGeom>
        </p:spPr>
        <p:txBody>
          <a:bodyPr wrap="square">
            <a:spAutoFit/>
          </a:bodyPr>
          <a:lstStyle/>
          <a:p>
            <a:pPr marL="0" lvl="1" algn="ctr">
              <a:spcBef>
                <a:spcPct val="20000"/>
              </a:spcBef>
              <a:buClr>
                <a:srgbClr val="AD0101"/>
              </a:buClr>
              <a:defRPr/>
            </a:pPr>
            <a:r>
              <a:rPr lang="tr-TR" sz="2100" b="1" dirty="0"/>
              <a:t>Geciktirilmiş Taksitler</a:t>
            </a:r>
            <a:endParaRPr lang="en-US" sz="2100" b="1" dirty="0">
              <a:solidFill>
                <a:prstClr val="black"/>
              </a:solidFill>
              <a:latin typeface="Arial"/>
            </a:endParaRPr>
          </a:p>
        </p:txBody>
      </p:sp>
      <p:sp>
        <p:nvSpPr>
          <p:cNvPr id="4" name="Dikdörtgen 3"/>
          <p:cNvSpPr/>
          <p:nvPr/>
        </p:nvSpPr>
        <p:spPr>
          <a:xfrm>
            <a:off x="473293" y="1703100"/>
            <a:ext cx="8012450" cy="923330"/>
          </a:xfrm>
          <a:prstGeom prst="rect">
            <a:avLst/>
          </a:prstGeom>
        </p:spPr>
        <p:txBody>
          <a:bodyPr wrap="square">
            <a:spAutoFit/>
          </a:bodyPr>
          <a:lstStyle/>
          <a:p>
            <a:pPr marL="257175" indent="-257175" algn="just">
              <a:lnSpc>
                <a:spcPct val="150000"/>
              </a:lnSpc>
              <a:spcBef>
                <a:spcPts val="450"/>
              </a:spcBef>
              <a:spcAft>
                <a:spcPts val="450"/>
              </a:spcAft>
              <a:buFont typeface="Wingdings" panose="05000000000000000000" pitchFamily="2" charset="2"/>
              <a:buChar char="Ø"/>
              <a:defRPr/>
            </a:pPr>
            <a:r>
              <a:rPr lang="tr-TR" dirty="0"/>
              <a:t>Geciktirilmiş taksitlerde, gecikme süresi (g) ile gösterilecek ve devre sonu eşit ödemeli taksit formüllerinden yararlanılacaktır. </a:t>
            </a:r>
          </a:p>
        </p:txBody>
      </p:sp>
      <p:pic>
        <p:nvPicPr>
          <p:cNvPr id="3" name="Resim 2">
            <a:extLst>
              <a:ext uri="{FF2B5EF4-FFF2-40B4-BE49-F238E27FC236}">
                <a16:creationId xmlns:a16="http://schemas.microsoft.com/office/drawing/2014/main" xmlns="" id="{D86A8C31-77F3-4F23-B07B-2FE382C80BCE}"/>
              </a:ext>
            </a:extLst>
          </p:cNvPr>
          <p:cNvPicPr>
            <a:picLocks noChangeAspect="1"/>
          </p:cNvPicPr>
          <p:nvPr/>
        </p:nvPicPr>
        <p:blipFill>
          <a:blip r:embed="rId2"/>
          <a:stretch>
            <a:fillRect/>
          </a:stretch>
        </p:blipFill>
        <p:spPr>
          <a:xfrm>
            <a:off x="1760220" y="3028698"/>
            <a:ext cx="4960696" cy="1433090"/>
          </a:xfrm>
          <a:prstGeom prst="rect">
            <a:avLst/>
          </a:prstGeom>
        </p:spPr>
      </p:pic>
    </p:spTree>
    <p:extLst>
      <p:ext uri="{BB962C8B-B14F-4D97-AF65-F5344CB8AC3E}">
        <p14:creationId xmlns:p14="http://schemas.microsoft.com/office/powerpoint/2010/main" val="505892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2"/>
            <a:ext cx="6356393" cy="415498"/>
          </a:xfrm>
          <a:prstGeom prst="rect">
            <a:avLst/>
          </a:prstGeom>
        </p:spPr>
        <p:txBody>
          <a:bodyPr wrap="square">
            <a:spAutoFit/>
          </a:bodyPr>
          <a:lstStyle/>
          <a:p>
            <a:pPr marL="0" lvl="1" algn="ctr">
              <a:spcBef>
                <a:spcPct val="20000"/>
              </a:spcBef>
              <a:buClr>
                <a:srgbClr val="AD0101"/>
              </a:buClr>
              <a:defRPr/>
            </a:pPr>
            <a:r>
              <a:rPr lang="tr-TR" sz="2100" b="1" dirty="0"/>
              <a:t>Geciktirilmiş Taksitler</a:t>
            </a:r>
            <a:endParaRPr lang="en-US" sz="2100" b="1" dirty="0">
              <a:solidFill>
                <a:prstClr val="black"/>
              </a:solidFill>
              <a:latin typeface="Arial"/>
            </a:endParaRPr>
          </a:p>
        </p:txBody>
      </p:sp>
      <p:sp>
        <p:nvSpPr>
          <p:cNvPr id="4" name="Dikdörtgen 3"/>
          <p:cNvSpPr/>
          <p:nvPr/>
        </p:nvSpPr>
        <p:spPr>
          <a:xfrm>
            <a:off x="473293" y="1703100"/>
            <a:ext cx="8012450" cy="1882567"/>
          </a:xfrm>
          <a:prstGeom prst="rect">
            <a:avLst/>
          </a:prstGeom>
        </p:spPr>
        <p:txBody>
          <a:bodyPr wrap="square">
            <a:spAutoFit/>
          </a:bodyPr>
          <a:lstStyle/>
          <a:p>
            <a:pPr marL="257175" indent="-257175" algn="just">
              <a:lnSpc>
                <a:spcPct val="150000"/>
              </a:lnSpc>
              <a:spcBef>
                <a:spcPts val="450"/>
              </a:spcBef>
              <a:spcAft>
                <a:spcPts val="450"/>
              </a:spcAft>
              <a:buFont typeface="Wingdings" panose="05000000000000000000" pitchFamily="2" charset="2"/>
              <a:buChar char="Ø"/>
              <a:defRPr/>
            </a:pPr>
            <a:r>
              <a:rPr lang="tr-TR" b="1" dirty="0"/>
              <a:t>Örnek: </a:t>
            </a:r>
          </a:p>
          <a:p>
            <a:pPr marL="257175" indent="-257175" algn="just">
              <a:lnSpc>
                <a:spcPct val="150000"/>
              </a:lnSpc>
              <a:spcBef>
                <a:spcPts val="450"/>
              </a:spcBef>
              <a:spcAft>
                <a:spcPts val="450"/>
              </a:spcAft>
              <a:buFont typeface="Wingdings" panose="05000000000000000000" pitchFamily="2" charset="2"/>
              <a:buChar char="Ø"/>
              <a:defRPr/>
            </a:pPr>
            <a:r>
              <a:rPr lang="tr-TR" dirty="0"/>
              <a:t>Toplam 4 yıl süre ile ertelenmiş bir borç, her yıl 320.000 TL ödenerek 8 yılda ödenecektir. Yıllık % 65 faiz oranı ve yıllık faizlendirme ile borcun bugünkü değeri nedir?</a:t>
            </a:r>
            <a:endParaRPr lang="tr-TR" dirty="0">
              <a:solidFill>
                <a:prstClr val="black"/>
              </a:solidFill>
              <a:latin typeface="Arial"/>
            </a:endParaRPr>
          </a:p>
        </p:txBody>
      </p:sp>
      <p:pic>
        <p:nvPicPr>
          <p:cNvPr id="3" name="Resim 2">
            <a:extLst>
              <a:ext uri="{FF2B5EF4-FFF2-40B4-BE49-F238E27FC236}">
                <a16:creationId xmlns:a16="http://schemas.microsoft.com/office/drawing/2014/main" xmlns="" id="{6F4CDBEB-39D1-4929-BCF9-BBE5D8D58239}"/>
              </a:ext>
            </a:extLst>
          </p:cNvPr>
          <p:cNvPicPr>
            <a:picLocks noChangeAspect="1"/>
          </p:cNvPicPr>
          <p:nvPr/>
        </p:nvPicPr>
        <p:blipFill>
          <a:blip r:embed="rId2"/>
          <a:stretch>
            <a:fillRect/>
          </a:stretch>
        </p:blipFill>
        <p:spPr>
          <a:xfrm>
            <a:off x="1933342" y="3505533"/>
            <a:ext cx="2814638" cy="1728788"/>
          </a:xfrm>
          <a:prstGeom prst="rect">
            <a:avLst/>
          </a:prstGeom>
        </p:spPr>
      </p:pic>
    </p:spTree>
    <p:extLst>
      <p:ext uri="{BB962C8B-B14F-4D97-AF65-F5344CB8AC3E}">
        <p14:creationId xmlns:p14="http://schemas.microsoft.com/office/powerpoint/2010/main" val="3577431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2"/>
            <a:ext cx="6356393" cy="415498"/>
          </a:xfrm>
          <a:prstGeom prst="rect">
            <a:avLst/>
          </a:prstGeom>
        </p:spPr>
        <p:txBody>
          <a:bodyPr wrap="square">
            <a:spAutoFit/>
          </a:bodyPr>
          <a:lstStyle/>
          <a:p>
            <a:pPr marL="0" lvl="1" algn="ctr">
              <a:spcBef>
                <a:spcPct val="20000"/>
              </a:spcBef>
              <a:buClr>
                <a:srgbClr val="AD0101"/>
              </a:buClr>
              <a:defRPr/>
            </a:pPr>
            <a:r>
              <a:rPr lang="tr-TR" sz="2100" b="1" dirty="0"/>
              <a:t>Geciktirilmiş Taksitler</a:t>
            </a:r>
            <a:endParaRPr lang="en-US" sz="2100" b="1" dirty="0">
              <a:solidFill>
                <a:prstClr val="black"/>
              </a:solidFill>
              <a:latin typeface="Arial"/>
            </a:endParaRPr>
          </a:p>
        </p:txBody>
      </p:sp>
      <p:sp>
        <p:nvSpPr>
          <p:cNvPr id="4" name="Dikdörtgen 3"/>
          <p:cNvSpPr/>
          <p:nvPr/>
        </p:nvSpPr>
        <p:spPr>
          <a:xfrm>
            <a:off x="473293" y="1703100"/>
            <a:ext cx="8012450" cy="1733808"/>
          </a:xfrm>
          <a:prstGeom prst="rect">
            <a:avLst/>
          </a:prstGeom>
        </p:spPr>
        <p:txBody>
          <a:bodyPr wrap="square">
            <a:spAutoFit/>
          </a:bodyPr>
          <a:lstStyle/>
          <a:p>
            <a:pPr marL="257175" indent="-257175" algn="just">
              <a:spcBef>
                <a:spcPts val="450"/>
              </a:spcBef>
              <a:spcAft>
                <a:spcPts val="450"/>
              </a:spcAft>
              <a:buFont typeface="Wingdings" panose="05000000000000000000" pitchFamily="2" charset="2"/>
              <a:buChar char="Ø"/>
              <a:defRPr/>
            </a:pPr>
            <a:r>
              <a:rPr lang="tr-TR" sz="1500" b="1" dirty="0"/>
              <a:t>Örnek: </a:t>
            </a:r>
          </a:p>
          <a:p>
            <a:pPr marL="257175" indent="-257175" algn="just">
              <a:spcBef>
                <a:spcPts val="450"/>
              </a:spcBef>
              <a:spcAft>
                <a:spcPts val="450"/>
              </a:spcAft>
              <a:buFont typeface="Wingdings" panose="05000000000000000000" pitchFamily="2" charset="2"/>
              <a:buChar char="Ø"/>
              <a:defRPr/>
            </a:pPr>
            <a:r>
              <a:rPr lang="tr-TR" sz="1500" dirty="0"/>
              <a:t>Toplam 4 yıl süre ile ertelenmiş bir borç, her yıl 320.000 TL ödenerek 8 yılda ödenecektir. Yıllık % 65 faiz oranı ve yıllık faizlendirme ile borcun bugünkü değeri nedir?</a:t>
            </a:r>
          </a:p>
          <a:p>
            <a:pPr marL="257175" indent="-257175" algn="just">
              <a:spcBef>
                <a:spcPts val="450"/>
              </a:spcBef>
              <a:spcAft>
                <a:spcPts val="450"/>
              </a:spcAft>
              <a:buFont typeface="Wingdings" panose="05000000000000000000" pitchFamily="2" charset="2"/>
              <a:buChar char="Ø"/>
              <a:defRPr/>
            </a:pPr>
            <a:r>
              <a:rPr lang="tr-TR" sz="1500" dirty="0"/>
              <a:t>Devre başı eşit ödemeli taksitte bugünkü değer formülünden yararlanılarak geciktirilmiş taksitlerin, taksitlerin başlama tarihindeki değerleri bulunur. Daha sonra bu değerin, gecikme süresi dikkate alınarak başlangıç noktasındaki değeri bulunur.</a:t>
            </a:r>
            <a:endParaRPr lang="tr-TR" sz="1500" dirty="0">
              <a:solidFill>
                <a:prstClr val="black"/>
              </a:solidFill>
              <a:latin typeface="Arial"/>
            </a:endParaRPr>
          </a:p>
        </p:txBody>
      </p:sp>
      <p:pic>
        <p:nvPicPr>
          <p:cNvPr id="5" name="Resim 4">
            <a:extLst>
              <a:ext uri="{FF2B5EF4-FFF2-40B4-BE49-F238E27FC236}">
                <a16:creationId xmlns:a16="http://schemas.microsoft.com/office/drawing/2014/main" xmlns="" id="{96D64D98-8885-4B76-B180-025F78366794}"/>
              </a:ext>
            </a:extLst>
          </p:cNvPr>
          <p:cNvPicPr>
            <a:picLocks noChangeAspect="1"/>
          </p:cNvPicPr>
          <p:nvPr/>
        </p:nvPicPr>
        <p:blipFill>
          <a:blip r:embed="rId2"/>
          <a:stretch>
            <a:fillRect/>
          </a:stretch>
        </p:blipFill>
        <p:spPr>
          <a:xfrm>
            <a:off x="2534705" y="3806753"/>
            <a:ext cx="2350294" cy="621506"/>
          </a:xfrm>
          <a:prstGeom prst="rect">
            <a:avLst/>
          </a:prstGeom>
        </p:spPr>
      </p:pic>
    </p:spTree>
    <p:extLst>
      <p:ext uri="{BB962C8B-B14F-4D97-AF65-F5344CB8AC3E}">
        <p14:creationId xmlns:p14="http://schemas.microsoft.com/office/powerpoint/2010/main" val="2317536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2"/>
            <a:ext cx="6356393" cy="415498"/>
          </a:xfrm>
          <a:prstGeom prst="rect">
            <a:avLst/>
          </a:prstGeom>
        </p:spPr>
        <p:txBody>
          <a:bodyPr wrap="square">
            <a:spAutoFit/>
          </a:bodyPr>
          <a:lstStyle/>
          <a:p>
            <a:pPr marL="0" lvl="1" algn="ctr">
              <a:spcBef>
                <a:spcPct val="20000"/>
              </a:spcBef>
              <a:buClr>
                <a:srgbClr val="AD0101"/>
              </a:buClr>
              <a:defRPr/>
            </a:pPr>
            <a:r>
              <a:rPr lang="tr-TR" sz="2100" b="1" dirty="0"/>
              <a:t>Geciktirilmiş Taksitler</a:t>
            </a:r>
            <a:endParaRPr lang="en-US" sz="2100" b="1" dirty="0">
              <a:solidFill>
                <a:prstClr val="black"/>
              </a:solidFill>
              <a:latin typeface="Arial"/>
            </a:endParaRPr>
          </a:p>
        </p:txBody>
      </p:sp>
      <p:sp>
        <p:nvSpPr>
          <p:cNvPr id="4" name="Dikdörtgen 3"/>
          <p:cNvSpPr/>
          <p:nvPr/>
        </p:nvSpPr>
        <p:spPr>
          <a:xfrm>
            <a:off x="473293" y="1703101"/>
            <a:ext cx="8012450" cy="1005403"/>
          </a:xfrm>
          <a:prstGeom prst="rect">
            <a:avLst/>
          </a:prstGeom>
        </p:spPr>
        <p:txBody>
          <a:bodyPr wrap="square">
            <a:spAutoFit/>
          </a:bodyPr>
          <a:lstStyle/>
          <a:p>
            <a:pPr marL="257175" indent="-257175" algn="just">
              <a:spcBef>
                <a:spcPts val="450"/>
              </a:spcBef>
              <a:spcAft>
                <a:spcPts val="450"/>
              </a:spcAft>
              <a:buFont typeface="Wingdings" panose="05000000000000000000" pitchFamily="2" charset="2"/>
              <a:buChar char="Ø"/>
              <a:defRPr/>
            </a:pPr>
            <a:r>
              <a:rPr lang="tr-TR" sz="1500" b="1" dirty="0"/>
              <a:t>Örnek: </a:t>
            </a:r>
          </a:p>
          <a:p>
            <a:pPr marL="257175" indent="-257175" algn="just">
              <a:spcBef>
                <a:spcPts val="450"/>
              </a:spcBef>
              <a:spcAft>
                <a:spcPts val="450"/>
              </a:spcAft>
              <a:buFont typeface="Wingdings" panose="05000000000000000000" pitchFamily="2" charset="2"/>
              <a:buChar char="Ø"/>
              <a:defRPr/>
            </a:pPr>
            <a:r>
              <a:rPr lang="tr-TR" dirty="0"/>
              <a:t>Bir şahıs 4 yıl sonra başlayan ve devre başlarında ödenecek 45.000 TL’den oluşan ve toplam 10 taksitlik ödemenin % 56 faiz oranı üzerinden bugünkü değeri nedir?</a:t>
            </a:r>
            <a:endParaRPr lang="tr-TR" dirty="0">
              <a:solidFill>
                <a:prstClr val="black"/>
              </a:solidFill>
              <a:latin typeface="Arial"/>
            </a:endParaRPr>
          </a:p>
        </p:txBody>
      </p:sp>
      <p:pic>
        <p:nvPicPr>
          <p:cNvPr id="3" name="Resim 2">
            <a:extLst>
              <a:ext uri="{FF2B5EF4-FFF2-40B4-BE49-F238E27FC236}">
                <a16:creationId xmlns:a16="http://schemas.microsoft.com/office/drawing/2014/main" xmlns="" id="{F25A235B-6CA1-4142-B8B1-3765ED24C068}"/>
              </a:ext>
            </a:extLst>
          </p:cNvPr>
          <p:cNvPicPr>
            <a:picLocks noChangeAspect="1"/>
          </p:cNvPicPr>
          <p:nvPr/>
        </p:nvPicPr>
        <p:blipFill>
          <a:blip r:embed="rId2"/>
          <a:stretch>
            <a:fillRect/>
          </a:stretch>
        </p:blipFill>
        <p:spPr>
          <a:xfrm>
            <a:off x="1141250" y="3412760"/>
            <a:ext cx="5966782" cy="990624"/>
          </a:xfrm>
          <a:prstGeom prst="rect">
            <a:avLst/>
          </a:prstGeom>
        </p:spPr>
      </p:pic>
    </p:spTree>
    <p:extLst>
      <p:ext uri="{BB962C8B-B14F-4D97-AF65-F5344CB8AC3E}">
        <p14:creationId xmlns:p14="http://schemas.microsoft.com/office/powerpoint/2010/main" val="1857597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3"/>
            <a:ext cx="6356393" cy="323165"/>
          </a:xfrm>
          <a:prstGeom prst="rect">
            <a:avLst/>
          </a:prstGeom>
        </p:spPr>
        <p:txBody>
          <a:bodyPr wrap="square">
            <a:spAutoFit/>
          </a:bodyPr>
          <a:lstStyle/>
          <a:p>
            <a:pPr marL="0" lvl="1" algn="ctr">
              <a:spcBef>
                <a:spcPct val="20000"/>
              </a:spcBef>
              <a:buClr>
                <a:srgbClr val="AD0101"/>
              </a:buClr>
              <a:defRPr/>
            </a:pPr>
            <a:r>
              <a:rPr lang="tr-TR" sz="1500" b="1" dirty="0" smtClean="0">
                <a:solidFill>
                  <a:prstClr val="black"/>
                </a:solidFill>
              </a:rPr>
              <a:t>KAYNAKLAR	</a:t>
            </a:r>
            <a:endParaRPr lang="en-US" sz="1500" b="1" dirty="0">
              <a:solidFill>
                <a:prstClr val="black"/>
              </a:solidFill>
              <a:latin typeface="Arial"/>
            </a:endParaRPr>
          </a:p>
        </p:txBody>
      </p:sp>
      <p:sp>
        <p:nvSpPr>
          <p:cNvPr id="4" name="Dikdörtgen 3"/>
          <p:cNvSpPr/>
          <p:nvPr/>
        </p:nvSpPr>
        <p:spPr>
          <a:xfrm>
            <a:off x="759043" y="1885980"/>
            <a:ext cx="8012450" cy="2551148"/>
          </a:xfrm>
          <a:prstGeom prst="rect">
            <a:avLst/>
          </a:prstGeom>
        </p:spPr>
        <p:txBody>
          <a:bodyPr wrap="square">
            <a:spAutoFit/>
          </a:bodyPr>
          <a:lstStyle/>
          <a:p>
            <a:pPr algn="just">
              <a:lnSpc>
                <a:spcPct val="150000"/>
              </a:lnSpc>
            </a:pPr>
            <a:r>
              <a:rPr lang="tr-TR" sz="1200" dirty="0">
                <a:latin typeface="Calibri (Gövde)"/>
                <a:cs typeface="Arial" panose="020B0604020202020204" pitchFamily="34" charset="0"/>
              </a:rPr>
              <a:t>Finance of </a:t>
            </a:r>
            <a:r>
              <a:rPr lang="tr-TR" sz="1200" dirty="0" err="1">
                <a:latin typeface="Calibri (Gövde)"/>
                <a:cs typeface="Arial" panose="020B0604020202020204" pitchFamily="34" charset="0"/>
              </a:rPr>
              <a:t>Mathematics</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Theory</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and</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Problems</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Jr.F</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Ayres</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Mc</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Graw-Hill</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Inetrnational</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Book</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Company</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Singapore</a:t>
            </a:r>
            <a:r>
              <a:rPr lang="tr-TR" sz="1200" dirty="0">
                <a:latin typeface="Calibri (Gövde)"/>
                <a:cs typeface="Arial" panose="020B0604020202020204" pitchFamily="34" charset="0"/>
              </a:rPr>
              <a:t>, 1983.</a:t>
            </a:r>
          </a:p>
          <a:p>
            <a:pPr algn="just">
              <a:lnSpc>
                <a:spcPct val="150000"/>
              </a:lnSpc>
            </a:pPr>
            <a:r>
              <a:rPr lang="tr-TR" sz="1200" dirty="0">
                <a:latin typeface="Calibri (Gövde)"/>
                <a:cs typeface="Arial" panose="020B0604020202020204" pitchFamily="34" charset="0"/>
              </a:rPr>
              <a:t>Finans Matematiği, </a:t>
            </a:r>
            <a:r>
              <a:rPr lang="tr-TR" sz="1200" dirty="0" err="1">
                <a:latin typeface="Calibri (Gövde)"/>
                <a:cs typeface="Arial" panose="020B0604020202020204" pitchFamily="34" charset="0"/>
              </a:rPr>
              <a:t>N.Aydın</a:t>
            </a:r>
            <a:r>
              <a:rPr lang="tr-TR" sz="1200" dirty="0">
                <a:latin typeface="Calibri (Gövde)"/>
                <a:cs typeface="Arial" panose="020B0604020202020204" pitchFamily="34" charset="0"/>
              </a:rPr>
              <a:t>, Birlik Ofset, Eskişehir, 1996.</a:t>
            </a:r>
          </a:p>
          <a:p>
            <a:pPr algn="just">
              <a:lnSpc>
                <a:spcPct val="150000"/>
              </a:lnSpc>
            </a:pPr>
            <a:r>
              <a:rPr lang="tr-TR" sz="1200" dirty="0">
                <a:latin typeface="Calibri (Gövde)"/>
                <a:cs typeface="Arial" panose="020B0604020202020204" pitchFamily="34" charset="0"/>
              </a:rPr>
              <a:t>Finans Matematiği, O. Yozgat, Marmara Üniversitesi Yayın No:436, İstanbul, 1986.</a:t>
            </a:r>
          </a:p>
          <a:p>
            <a:pPr algn="just">
              <a:lnSpc>
                <a:spcPct val="150000"/>
              </a:lnSpc>
            </a:pPr>
            <a:r>
              <a:rPr lang="tr-TR" sz="1200" dirty="0">
                <a:latin typeface="Calibri (Gövde)"/>
                <a:cs typeface="Arial" panose="020B0604020202020204" pitchFamily="34" charset="0"/>
              </a:rPr>
              <a:t>Finans Matematiği, Z. Başkaya ve </a:t>
            </a:r>
            <a:r>
              <a:rPr lang="tr-TR" sz="1200" dirty="0" err="1">
                <a:latin typeface="Calibri (Gövde)"/>
                <a:cs typeface="Arial" panose="020B0604020202020204" pitchFamily="34" charset="0"/>
              </a:rPr>
              <a:t>D.Alper</a:t>
            </a:r>
            <a:r>
              <a:rPr lang="tr-TR" sz="1200" dirty="0">
                <a:latin typeface="Calibri (Gövde)"/>
                <a:cs typeface="Arial" panose="020B0604020202020204" pitchFamily="34" charset="0"/>
              </a:rPr>
              <a:t>, 2. Baskı, Ekin Kitabevi, Bursa, 2003.</a:t>
            </a:r>
          </a:p>
          <a:p>
            <a:pPr algn="just">
              <a:lnSpc>
                <a:spcPct val="150000"/>
              </a:lnSpc>
            </a:pPr>
            <a:r>
              <a:rPr lang="tr-TR" sz="1200" dirty="0">
                <a:latin typeface="Calibri (Gövde)"/>
                <a:cs typeface="Arial" panose="020B0604020202020204" pitchFamily="34" charset="0"/>
              </a:rPr>
              <a:t>Mali Matematik, M. İshakoğlu, Atatürk Üniversitesi Yayın No:395, Erzurum, 1974.</a:t>
            </a:r>
          </a:p>
          <a:p>
            <a:pPr algn="just">
              <a:lnSpc>
                <a:spcPct val="150000"/>
              </a:lnSpc>
            </a:pPr>
            <a:r>
              <a:rPr lang="tr-TR" sz="1200" dirty="0">
                <a:latin typeface="Calibri (Gövde)"/>
                <a:cs typeface="Arial" panose="020B0604020202020204" pitchFamily="34" charset="0"/>
              </a:rPr>
              <a:t>Mali Matematik, M. Şenel, Bilim ve Teknik Kitabevi Yayınları, Eskişehir, 1983.</a:t>
            </a:r>
          </a:p>
          <a:p>
            <a:pPr algn="just">
              <a:lnSpc>
                <a:spcPct val="150000"/>
              </a:lnSpc>
            </a:pPr>
            <a:r>
              <a:rPr lang="tr-TR" sz="1200" dirty="0">
                <a:latin typeface="Calibri (Gövde)"/>
                <a:cs typeface="Arial" panose="020B0604020202020204" pitchFamily="34" charset="0"/>
              </a:rPr>
              <a:t>Yatırım Projelerinin Düzenlenmesi Değerlendirilmesi ve İzlenmesi, O. </a:t>
            </a:r>
            <a:r>
              <a:rPr lang="tr-TR" sz="1200" dirty="0" err="1">
                <a:latin typeface="Calibri (Gövde)"/>
                <a:cs typeface="Arial" panose="020B0604020202020204" pitchFamily="34" charset="0"/>
              </a:rPr>
              <a:t>Güvemli</a:t>
            </a:r>
            <a:r>
              <a:rPr lang="tr-TR" sz="1200" dirty="0">
                <a:latin typeface="Calibri (Gövde)"/>
                <a:cs typeface="Arial" panose="020B0604020202020204" pitchFamily="34" charset="0"/>
              </a:rPr>
              <a:t>, Atlas Yayın Dağıtım Yayın No:7, İstanbul, 2001</a:t>
            </a:r>
            <a:r>
              <a:rPr lang="tr-TR" sz="1200" dirty="0" smtClean="0">
                <a:latin typeface="Calibri (Gövde)"/>
                <a:cs typeface="Arial" panose="020B0604020202020204" pitchFamily="34" charset="0"/>
              </a:rPr>
              <a:t>.</a:t>
            </a:r>
            <a:endParaRPr lang="tr-TR" sz="1200" dirty="0">
              <a:latin typeface="Calibri (Gövde)"/>
              <a:cs typeface="Arial" panose="020B0604020202020204" pitchFamily="34" charset="0"/>
            </a:endParaRPr>
          </a:p>
        </p:txBody>
      </p:sp>
    </p:spTree>
    <p:extLst>
      <p:ext uri="{BB962C8B-B14F-4D97-AF65-F5344CB8AC3E}">
        <p14:creationId xmlns:p14="http://schemas.microsoft.com/office/powerpoint/2010/main" val="39914368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12439</TotalTime>
  <Words>403</Words>
  <Application>Microsoft Office PowerPoint</Application>
  <PresentationFormat>Ekran Gösterisi (4:3)</PresentationFormat>
  <Paragraphs>31</Paragraphs>
  <Slides>8</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8</vt:i4>
      </vt:variant>
    </vt:vector>
  </HeadingPairs>
  <TitlesOfParts>
    <vt:vector size="17" baseType="lpstr">
      <vt:lpstr>ＭＳ Ｐゴシック</vt:lpstr>
      <vt:lpstr>Arial</vt:lpstr>
      <vt:lpstr>Calibri</vt:lpstr>
      <vt:lpstr>Calibri (Gövde)</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Taşınmaz</cp:lastModifiedBy>
  <cp:revision>811</cp:revision>
  <cp:lastPrinted>2016-10-24T07:53:35Z</cp:lastPrinted>
  <dcterms:created xsi:type="dcterms:W3CDTF">2016-09-18T09:35:24Z</dcterms:created>
  <dcterms:modified xsi:type="dcterms:W3CDTF">2020-02-24T11:53:34Z</dcterms:modified>
</cp:coreProperties>
</file>