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2" r:id="rId4"/>
    <p:sldId id="263" r:id="rId5"/>
    <p:sldId id="264" r:id="rId6"/>
    <p:sldId id="265" r:id="rId7"/>
    <p:sldId id="266" r:id="rId8"/>
    <p:sldId id="260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55" d="100"/>
          <a:sy n="155" d="100"/>
        </p:scale>
        <p:origin x="498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77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52876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5834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1512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49776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9244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8405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7916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5788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04004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28026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8667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46485" y="3567660"/>
            <a:ext cx="9144000" cy="706802"/>
          </a:xfrm>
        </p:spPr>
        <p:txBody>
          <a:bodyPr>
            <a:normAutofit/>
          </a:bodyPr>
          <a:lstStyle/>
          <a:p>
            <a:r>
              <a:rPr lang="tr-TR" sz="3200" dirty="0" smtClean="0"/>
              <a:t>Diziler</a:t>
            </a:r>
            <a:endParaRPr lang="tr-TR" sz="32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48852" y="4347147"/>
            <a:ext cx="9144000" cy="771763"/>
          </a:xfrm>
        </p:spPr>
        <p:txBody>
          <a:bodyPr/>
          <a:lstStyle/>
          <a:p>
            <a:r>
              <a:rPr lang="tr-TR" dirty="0" smtClean="0"/>
              <a:t>NBP120 </a:t>
            </a:r>
            <a:r>
              <a:rPr lang="tr-TR" dirty="0" err="1" smtClean="0"/>
              <a:t>PROGRAMlama</a:t>
            </a:r>
            <a:endParaRPr lang="tr-TR" dirty="0" smtClean="0"/>
          </a:p>
          <a:p>
            <a:r>
              <a:rPr lang="tr-TR" dirty="0" err="1" smtClean="0"/>
              <a:t>Öğr</a:t>
            </a:r>
            <a:r>
              <a:rPr lang="tr-TR" dirty="0" smtClean="0"/>
              <a:t>. Gör. Mahmut KILIÇASLAN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49907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Diziler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Bir değişkenin yalnızca bir </a:t>
            </a:r>
            <a:r>
              <a:rPr lang="tr-TR" dirty="0" smtClean="0"/>
              <a:t>değeri tutar</a:t>
            </a:r>
          </a:p>
          <a:p>
            <a:r>
              <a:rPr lang="tr-TR" dirty="0" err="1" smtClean="0"/>
              <a:t>int</a:t>
            </a:r>
            <a:r>
              <a:rPr lang="tr-TR" dirty="0" smtClean="0"/>
              <a:t> </a:t>
            </a:r>
            <a:r>
              <a:rPr lang="tr-TR" dirty="0"/>
              <a:t>x = 1</a:t>
            </a:r>
            <a:r>
              <a:rPr lang="tr-TR" dirty="0" smtClean="0"/>
              <a:t>;</a:t>
            </a:r>
          </a:p>
          <a:p>
            <a:r>
              <a:rPr lang="tr-TR" dirty="0" smtClean="0"/>
              <a:t>100 </a:t>
            </a:r>
            <a:r>
              <a:rPr lang="tr-TR" dirty="0"/>
              <a:t>farklı değer saklamak </a:t>
            </a:r>
            <a:r>
              <a:rPr lang="tr-TR" dirty="0" smtClean="0"/>
              <a:t>istediğinizde, 100 </a:t>
            </a:r>
            <a:r>
              <a:rPr lang="tr-TR" dirty="0"/>
              <a:t>farklı değişken oluşturmak </a:t>
            </a:r>
            <a:r>
              <a:rPr lang="tr-TR" dirty="0" smtClean="0"/>
              <a:t>programın okunurluğu zor </a:t>
            </a:r>
            <a:r>
              <a:rPr lang="tr-TR" dirty="0" err="1" smtClean="0"/>
              <a:t>olcak</a:t>
            </a:r>
            <a:r>
              <a:rPr lang="tr-TR" dirty="0" smtClean="0"/>
              <a:t> ve hata yapılma olanağı artacaktır. </a:t>
            </a:r>
          </a:p>
          <a:p>
            <a:r>
              <a:rPr lang="tr-TR" dirty="0" smtClean="0"/>
              <a:t>Bu </a:t>
            </a:r>
            <a:r>
              <a:rPr lang="tr-TR" dirty="0"/>
              <a:t>sorunun üstesinden gelmek için, </a:t>
            </a:r>
            <a:r>
              <a:rPr lang="tr-TR" dirty="0" smtClean="0"/>
              <a:t>diziler kullanılmaktadır. </a:t>
            </a:r>
          </a:p>
          <a:p>
            <a:r>
              <a:rPr lang="tr-TR" dirty="0" smtClean="0"/>
              <a:t>Bir </a:t>
            </a:r>
            <a:r>
              <a:rPr lang="tr-TR" dirty="0"/>
              <a:t>dizi, </a:t>
            </a:r>
            <a:r>
              <a:rPr lang="tr-TR" dirty="0" smtClean="0"/>
              <a:t>aynı türden birden fazla değişkeni saklama özelliğine sahip yapılardır.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45545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Diziler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değişken türü[] dizinin ismi=</a:t>
            </a:r>
            <a:r>
              <a:rPr lang="tr-TR" dirty="0" err="1"/>
              <a:t>new</a:t>
            </a:r>
            <a:r>
              <a:rPr lang="tr-TR" dirty="0"/>
              <a:t> değişken türü[dizinin eleman sayısı]</a:t>
            </a:r>
            <a:r>
              <a:rPr lang="tr-TR" dirty="0"/>
              <a:t> </a:t>
            </a:r>
            <a:endParaRPr lang="tr-TR" dirty="0" smtClean="0"/>
          </a:p>
          <a:p>
            <a:r>
              <a:rPr lang="tr-TR" dirty="0" err="1" smtClean="0"/>
              <a:t>int</a:t>
            </a:r>
            <a:r>
              <a:rPr lang="tr-TR" dirty="0" smtClean="0"/>
              <a:t>[] </a:t>
            </a:r>
            <a:r>
              <a:rPr lang="tr-TR" dirty="0" err="1" smtClean="0"/>
              <a:t>sayilar</a:t>
            </a:r>
            <a:r>
              <a:rPr lang="tr-TR" dirty="0" smtClean="0"/>
              <a:t>=</a:t>
            </a:r>
            <a:r>
              <a:rPr lang="tr-TR" dirty="0" err="1" smtClean="0"/>
              <a:t>new</a:t>
            </a:r>
            <a:r>
              <a:rPr lang="tr-TR" dirty="0" smtClean="0"/>
              <a:t> </a:t>
            </a:r>
            <a:r>
              <a:rPr lang="tr-TR" dirty="0" err="1" smtClean="0"/>
              <a:t>int</a:t>
            </a:r>
            <a:r>
              <a:rPr lang="tr-TR" dirty="0" smtClean="0"/>
              <a:t>[10];</a:t>
            </a:r>
          </a:p>
          <a:p>
            <a:endParaRPr lang="tr-TR" dirty="0"/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0616675"/>
              </p:ext>
            </p:extLst>
          </p:nvPr>
        </p:nvGraphicFramePr>
        <p:xfrm>
          <a:off x="1235675" y="2786449"/>
          <a:ext cx="6705600" cy="135924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293027506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58201172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245098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55435010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64612766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29520103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54558105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52668121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418857597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61746253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147812624"/>
                    </a:ext>
                  </a:extLst>
                </a:gridCol>
              </a:tblGrid>
              <a:tr h="427191">
                <a:tc gridSpan="11">
                  <a:txBody>
                    <a:bodyPr/>
                    <a:lstStyle/>
                    <a:p>
                      <a:pPr algn="ctr" fontAlgn="ctr"/>
                      <a:r>
                        <a:rPr lang="tr-TR" sz="1800" u="none" strike="noStrike" dirty="0" err="1">
                          <a:solidFill>
                            <a:srgbClr val="FF0000"/>
                          </a:solidFill>
                          <a:effectLst/>
                        </a:rPr>
                        <a:t>sayilar</a:t>
                      </a:r>
                      <a:r>
                        <a:rPr lang="tr-TR" sz="1800" u="none" strike="noStrike" dirty="0">
                          <a:effectLst/>
                        </a:rPr>
                        <a:t> dizisi</a:t>
                      </a:r>
                      <a:endParaRPr lang="tr-T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3145205"/>
                  </a:ext>
                </a:extLst>
              </a:tr>
              <a:tr h="466026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u="none" strike="noStrike" dirty="0" err="1">
                          <a:effectLst/>
                        </a:rPr>
                        <a:t>index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</a:rPr>
                        <a:t>0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</a:rPr>
                        <a:t>1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 dirty="0">
                          <a:effectLst/>
                        </a:rPr>
                        <a:t>2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</a:rPr>
                        <a:t>3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</a:rPr>
                        <a:t>4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</a:rPr>
                        <a:t>5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</a:rPr>
                        <a:t>6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</a:rPr>
                        <a:t>7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</a:rPr>
                        <a:t>8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</a:rPr>
                        <a:t>9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70892891"/>
                  </a:ext>
                </a:extLst>
              </a:tr>
              <a:tr h="466026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u="none" strike="noStrike" dirty="0">
                          <a:effectLst/>
                        </a:rPr>
                        <a:t>değer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</a:rPr>
                        <a:t>89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</a:rPr>
                        <a:t>56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</a:rPr>
                        <a:t>23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</a:rPr>
                        <a:t>34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</a:rPr>
                        <a:t>92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</a:rPr>
                        <a:t>58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</a:rPr>
                        <a:t>64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</a:rPr>
                        <a:t>40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</a:rPr>
                        <a:t>39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 dirty="0">
                          <a:effectLst/>
                        </a:rPr>
                        <a:t>64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458469774"/>
                  </a:ext>
                </a:extLst>
              </a:tr>
            </a:tbl>
          </a:graphicData>
        </a:graphic>
      </p:graphicFrame>
      <p:sp>
        <p:nvSpPr>
          <p:cNvPr id="5" name="Metin kutusu 4"/>
          <p:cNvSpPr txBox="1"/>
          <p:nvPr/>
        </p:nvSpPr>
        <p:spPr>
          <a:xfrm>
            <a:off x="1235675" y="4207476"/>
            <a:ext cx="331161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 smtClean="0"/>
              <a:t>sayilar</a:t>
            </a:r>
            <a:r>
              <a:rPr lang="tr-TR" dirty="0" smtClean="0"/>
              <a:t>[0]=89	</a:t>
            </a:r>
            <a:r>
              <a:rPr lang="tr-TR" dirty="0" err="1" smtClean="0"/>
              <a:t>sayilar</a:t>
            </a:r>
            <a:r>
              <a:rPr lang="tr-TR" dirty="0" smtClean="0"/>
              <a:t>[5]=58</a:t>
            </a:r>
          </a:p>
          <a:p>
            <a:r>
              <a:rPr lang="tr-TR" dirty="0" err="1" smtClean="0"/>
              <a:t>sayilar</a:t>
            </a:r>
            <a:r>
              <a:rPr lang="tr-TR" dirty="0" smtClean="0"/>
              <a:t>[1]=56	</a:t>
            </a:r>
            <a:r>
              <a:rPr lang="tr-TR" dirty="0" err="1" smtClean="0"/>
              <a:t>sayilar</a:t>
            </a:r>
            <a:r>
              <a:rPr lang="tr-TR" dirty="0" smtClean="0"/>
              <a:t>[6]=64</a:t>
            </a:r>
          </a:p>
          <a:p>
            <a:r>
              <a:rPr lang="tr-TR" dirty="0" err="1" smtClean="0"/>
              <a:t>sayilar</a:t>
            </a:r>
            <a:r>
              <a:rPr lang="tr-TR" dirty="0" smtClean="0"/>
              <a:t>[2]=23	</a:t>
            </a:r>
            <a:r>
              <a:rPr lang="tr-TR" dirty="0" err="1" smtClean="0"/>
              <a:t>sayilar</a:t>
            </a:r>
            <a:r>
              <a:rPr lang="tr-TR" dirty="0" smtClean="0"/>
              <a:t>[7]=40</a:t>
            </a:r>
          </a:p>
          <a:p>
            <a:r>
              <a:rPr lang="tr-TR" dirty="0" err="1" smtClean="0"/>
              <a:t>sayilar</a:t>
            </a:r>
            <a:r>
              <a:rPr lang="tr-TR" dirty="0" smtClean="0"/>
              <a:t>[3]=34	</a:t>
            </a:r>
            <a:r>
              <a:rPr lang="tr-TR" dirty="0" err="1" smtClean="0"/>
              <a:t>sayilar</a:t>
            </a:r>
            <a:r>
              <a:rPr lang="tr-TR" dirty="0" smtClean="0"/>
              <a:t>[8]=39</a:t>
            </a:r>
          </a:p>
          <a:p>
            <a:r>
              <a:rPr lang="tr-TR" dirty="0" err="1" smtClean="0"/>
              <a:t>sayilar</a:t>
            </a:r>
            <a:r>
              <a:rPr lang="tr-TR" dirty="0" smtClean="0"/>
              <a:t>[4]=92	</a:t>
            </a:r>
            <a:r>
              <a:rPr lang="tr-TR" dirty="0" err="1" smtClean="0"/>
              <a:t>sayilar</a:t>
            </a:r>
            <a:r>
              <a:rPr lang="tr-TR" dirty="0" smtClean="0"/>
              <a:t>[9]=64</a:t>
            </a:r>
            <a:endParaRPr lang="tr-TR" dirty="0"/>
          </a:p>
        </p:txBody>
      </p:sp>
      <p:cxnSp>
        <p:nvCxnSpPr>
          <p:cNvPr id="9" name="Düz Ok Bağlayıcısı 8"/>
          <p:cNvCxnSpPr/>
          <p:nvPr/>
        </p:nvCxnSpPr>
        <p:spPr>
          <a:xfrm>
            <a:off x="3521676" y="5579076"/>
            <a:ext cx="593124" cy="4263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Düz Ok Bağlayıcısı 10"/>
          <p:cNvCxnSpPr/>
          <p:nvPr/>
        </p:nvCxnSpPr>
        <p:spPr>
          <a:xfrm>
            <a:off x="3867665" y="5563795"/>
            <a:ext cx="1711411" cy="4786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Düz Ok Bağlayıcısı 12"/>
          <p:cNvCxnSpPr/>
          <p:nvPr/>
        </p:nvCxnSpPr>
        <p:spPr>
          <a:xfrm flipV="1">
            <a:off x="4331043" y="5344297"/>
            <a:ext cx="1563130" cy="1482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Metin kutusu 13"/>
          <p:cNvSpPr txBox="1"/>
          <p:nvPr/>
        </p:nvSpPr>
        <p:spPr>
          <a:xfrm>
            <a:off x="3410465" y="5930878"/>
            <a:ext cx="12538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Dizinin ismi</a:t>
            </a:r>
            <a:endParaRPr lang="tr-TR" dirty="0"/>
          </a:p>
        </p:txBody>
      </p:sp>
      <p:sp>
        <p:nvSpPr>
          <p:cNvPr id="15" name="Metin kutusu 14"/>
          <p:cNvSpPr txBox="1"/>
          <p:nvPr/>
        </p:nvSpPr>
        <p:spPr>
          <a:xfrm>
            <a:off x="5081716" y="5983742"/>
            <a:ext cx="15488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İndis numarası</a:t>
            </a:r>
            <a:endParaRPr lang="tr-TR" dirty="0"/>
          </a:p>
        </p:txBody>
      </p:sp>
      <p:sp>
        <p:nvSpPr>
          <p:cNvPr id="16" name="Metin kutusu 15"/>
          <p:cNvSpPr txBox="1"/>
          <p:nvPr/>
        </p:nvSpPr>
        <p:spPr>
          <a:xfrm>
            <a:off x="5850674" y="5123246"/>
            <a:ext cx="7774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değeri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66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Diziler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endParaRPr lang="tr-TR" dirty="0" smtClean="0">
              <a:solidFill>
                <a:srgbClr val="0000FF"/>
              </a:solidFill>
              <a:latin typeface="Consolas" panose="020B0609020204030204" pitchFamily="49" charset="0"/>
            </a:endParaRPr>
          </a:p>
          <a:p>
            <a:pPr marL="201168" lvl="1" indent="0">
              <a:buNone/>
            </a:pPr>
            <a:r>
              <a:rPr lang="tr-TR" dirty="0" err="1" smtClean="0">
                <a:solidFill>
                  <a:srgbClr val="0000FF"/>
                </a:solidFill>
                <a:latin typeface="Consolas" panose="020B0609020204030204" pitchFamily="49" charset="0"/>
              </a:rPr>
              <a:t>double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[] </a:t>
            </a:r>
            <a:r>
              <a:rPr lang="tr-TR" dirty="0" err="1">
                <a:solidFill>
                  <a:srgbClr val="000000"/>
                </a:solidFill>
                <a:latin typeface="Consolas" panose="020B0609020204030204" pitchFamily="49" charset="0"/>
              </a:rPr>
              <a:t>doubledizi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new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double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[50];</a:t>
            </a:r>
          </a:p>
          <a:p>
            <a:pPr marL="0" indent="0">
              <a:buNone/>
            </a:pPr>
            <a:r>
              <a:rPr lang="tr-TR" dirty="0" smtClean="0">
                <a:solidFill>
                  <a:srgbClr val="0000FF"/>
                </a:solidFill>
                <a:latin typeface="Consolas" panose="020B0609020204030204" pitchFamily="49" charset="0"/>
              </a:rPr>
              <a:t> </a:t>
            </a:r>
            <a:r>
              <a:rPr lang="tr-TR" dirty="0" err="1" smtClean="0">
                <a:solidFill>
                  <a:srgbClr val="0000FF"/>
                </a:solidFill>
                <a:latin typeface="Consolas" panose="020B0609020204030204" pitchFamily="49" charset="0"/>
              </a:rPr>
              <a:t>char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[] </a:t>
            </a:r>
            <a:r>
              <a:rPr lang="tr-TR" dirty="0" err="1">
                <a:solidFill>
                  <a:srgbClr val="000000"/>
                </a:solidFill>
                <a:latin typeface="Consolas" panose="020B0609020204030204" pitchFamily="49" charset="0"/>
              </a:rPr>
              <a:t>chardizi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new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char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[15];</a:t>
            </a:r>
          </a:p>
          <a:p>
            <a:r>
              <a:rPr lang="tr-TR" dirty="0" err="1" smtClean="0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[] </a:t>
            </a:r>
            <a:r>
              <a:rPr lang="tr-TR" dirty="0" err="1">
                <a:solidFill>
                  <a:srgbClr val="000000"/>
                </a:solidFill>
                <a:latin typeface="Consolas" panose="020B0609020204030204" pitchFamily="49" charset="0"/>
              </a:rPr>
              <a:t>intdizi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new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[20];</a:t>
            </a:r>
          </a:p>
          <a:p>
            <a:r>
              <a:rPr lang="tr-TR" dirty="0" err="1" smtClean="0">
                <a:solidFill>
                  <a:srgbClr val="0000FF"/>
                </a:solidFill>
                <a:latin typeface="Consolas" panose="020B0609020204030204" pitchFamily="49" charset="0"/>
              </a:rPr>
              <a:t>string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[] </a:t>
            </a:r>
            <a:r>
              <a:rPr lang="tr-TR" dirty="0" err="1">
                <a:solidFill>
                  <a:srgbClr val="000000"/>
                </a:solidFill>
                <a:latin typeface="Consolas" panose="020B0609020204030204" pitchFamily="49" charset="0"/>
              </a:rPr>
              <a:t>stringdizi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new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string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[10];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54910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Diziler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Dizilere ilk değer ataması</a:t>
            </a:r>
          </a:p>
          <a:p>
            <a:r>
              <a:rPr lang="en-US" sz="1800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[] </a:t>
            </a:r>
            <a:r>
              <a:rPr lang="en-US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sayi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1800" dirty="0">
                <a:solidFill>
                  <a:srgbClr val="0000FF"/>
                </a:solidFill>
                <a:latin typeface="Consolas" panose="020B0609020204030204" pitchFamily="49" charset="0"/>
              </a:rPr>
              <a:t>new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[3] { 1, 3, 5 };</a:t>
            </a:r>
          </a:p>
          <a:p>
            <a:r>
              <a:rPr lang="tr-TR" sz="18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tr-TR" sz="1800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tr-TR" sz="1800" dirty="0">
                <a:solidFill>
                  <a:srgbClr val="000000"/>
                </a:solidFill>
                <a:latin typeface="Consolas" panose="020B0609020204030204" pitchFamily="49" charset="0"/>
              </a:rPr>
              <a:t>[] sayi1 = </a:t>
            </a:r>
            <a:r>
              <a:rPr lang="tr-TR" sz="1800" dirty="0" err="1">
                <a:solidFill>
                  <a:srgbClr val="0000FF"/>
                </a:solidFill>
                <a:latin typeface="Consolas" panose="020B0609020204030204" pitchFamily="49" charset="0"/>
              </a:rPr>
              <a:t>new</a:t>
            </a:r>
            <a:r>
              <a:rPr lang="tr-TR" sz="18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tr-TR" sz="1800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tr-TR" sz="1800" dirty="0">
                <a:solidFill>
                  <a:srgbClr val="000000"/>
                </a:solidFill>
                <a:latin typeface="Consolas" panose="020B0609020204030204" pitchFamily="49" charset="0"/>
              </a:rPr>
              <a:t>[3];</a:t>
            </a:r>
          </a:p>
          <a:p>
            <a:r>
              <a:rPr lang="tr-TR" sz="18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sayi1[0] = 1;</a:t>
            </a:r>
          </a:p>
          <a:p>
            <a:r>
              <a:rPr lang="tr-TR" sz="18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sayi1[1] = 3;</a:t>
            </a:r>
          </a:p>
          <a:p>
            <a:r>
              <a:rPr lang="tr-TR" sz="1800" dirty="0">
                <a:solidFill>
                  <a:srgbClr val="000000"/>
                </a:solidFill>
                <a:latin typeface="Consolas" panose="020B0609020204030204" pitchFamily="49" charset="0"/>
              </a:rPr>
              <a:t>           </a:t>
            </a:r>
            <a:r>
              <a:rPr lang="tr-TR" sz="18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sayi1[2</a:t>
            </a:r>
            <a:r>
              <a:rPr lang="tr-TR" sz="1800" dirty="0">
                <a:solidFill>
                  <a:srgbClr val="000000"/>
                </a:solidFill>
                <a:latin typeface="Consolas" panose="020B0609020204030204" pitchFamily="49" charset="0"/>
              </a:rPr>
              <a:t>] = 5;</a:t>
            </a:r>
          </a:p>
          <a:p>
            <a:r>
              <a:rPr lang="tr-TR" sz="1800" dirty="0" err="1" smtClean="0">
                <a:solidFill>
                  <a:srgbClr val="0000FF"/>
                </a:solidFill>
                <a:latin typeface="Consolas" panose="020B0609020204030204" pitchFamily="49" charset="0"/>
              </a:rPr>
              <a:t>string</a:t>
            </a:r>
            <a:r>
              <a:rPr lang="tr-TR" sz="1800" dirty="0">
                <a:solidFill>
                  <a:srgbClr val="000000"/>
                </a:solidFill>
                <a:latin typeface="Consolas" panose="020B0609020204030204" pitchFamily="49" charset="0"/>
              </a:rPr>
              <a:t>[] </a:t>
            </a:r>
            <a:r>
              <a:rPr lang="tr-TR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str</a:t>
            </a:r>
            <a:r>
              <a:rPr lang="tr-TR" sz="18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tr-TR" sz="1800" dirty="0" err="1">
                <a:solidFill>
                  <a:srgbClr val="0000FF"/>
                </a:solidFill>
                <a:latin typeface="Consolas" panose="020B0609020204030204" pitchFamily="49" charset="0"/>
              </a:rPr>
              <a:t>new</a:t>
            </a:r>
            <a:r>
              <a:rPr lang="tr-TR" sz="18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tr-TR" sz="1800" dirty="0" err="1">
                <a:solidFill>
                  <a:srgbClr val="0000FF"/>
                </a:solidFill>
                <a:latin typeface="Consolas" panose="020B0609020204030204" pitchFamily="49" charset="0"/>
              </a:rPr>
              <a:t>string</a:t>
            </a:r>
            <a:r>
              <a:rPr lang="tr-TR" sz="1800" dirty="0">
                <a:solidFill>
                  <a:srgbClr val="000000"/>
                </a:solidFill>
                <a:latin typeface="Consolas" panose="020B0609020204030204" pitchFamily="49" charset="0"/>
              </a:rPr>
              <a:t>[] { </a:t>
            </a:r>
            <a:r>
              <a:rPr lang="tr-TR" sz="1800" dirty="0">
                <a:solidFill>
                  <a:srgbClr val="A31515"/>
                </a:solidFill>
                <a:latin typeface="Consolas" panose="020B0609020204030204" pitchFamily="49" charset="0"/>
              </a:rPr>
              <a:t>"</a:t>
            </a:r>
            <a:r>
              <a:rPr lang="tr-TR" sz="1800" dirty="0" err="1">
                <a:solidFill>
                  <a:srgbClr val="A31515"/>
                </a:solidFill>
                <a:latin typeface="Consolas" panose="020B0609020204030204" pitchFamily="49" charset="0"/>
              </a:rPr>
              <a:t>mahmut</a:t>
            </a:r>
            <a:r>
              <a:rPr lang="tr-TR" sz="1800" dirty="0">
                <a:solidFill>
                  <a:srgbClr val="A31515"/>
                </a:solidFill>
                <a:latin typeface="Consolas" panose="020B0609020204030204" pitchFamily="49" charset="0"/>
              </a:rPr>
              <a:t> </a:t>
            </a:r>
            <a:r>
              <a:rPr lang="tr-TR" sz="1800" dirty="0" err="1">
                <a:solidFill>
                  <a:srgbClr val="A31515"/>
                </a:solidFill>
                <a:latin typeface="Consolas" panose="020B0609020204030204" pitchFamily="49" charset="0"/>
              </a:rPr>
              <a:t>kılıçaslan</a:t>
            </a:r>
            <a:r>
              <a:rPr lang="tr-TR" sz="1800" dirty="0">
                <a:solidFill>
                  <a:srgbClr val="A31515"/>
                </a:solidFill>
                <a:latin typeface="Consolas" panose="020B0609020204030204" pitchFamily="49" charset="0"/>
              </a:rPr>
              <a:t>"</a:t>
            </a:r>
            <a:r>
              <a:rPr lang="tr-TR" sz="18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tr-TR" sz="1800" dirty="0">
                <a:solidFill>
                  <a:srgbClr val="A31515"/>
                </a:solidFill>
                <a:latin typeface="Consolas" panose="020B0609020204030204" pitchFamily="49" charset="0"/>
              </a:rPr>
              <a:t>"ufuk tanyeri"</a:t>
            </a:r>
            <a:r>
              <a:rPr lang="tr-TR" sz="18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tr-TR" sz="1800" dirty="0">
                <a:solidFill>
                  <a:srgbClr val="A31515"/>
                </a:solidFill>
                <a:latin typeface="Consolas" panose="020B0609020204030204" pitchFamily="49" charset="0"/>
              </a:rPr>
              <a:t>"</a:t>
            </a:r>
            <a:r>
              <a:rPr lang="tr-TR" sz="1800" dirty="0" err="1">
                <a:solidFill>
                  <a:srgbClr val="A31515"/>
                </a:solidFill>
                <a:latin typeface="Consolas" panose="020B0609020204030204" pitchFamily="49" charset="0"/>
              </a:rPr>
              <a:t>salih</a:t>
            </a:r>
            <a:r>
              <a:rPr lang="tr-TR" sz="1800" dirty="0">
                <a:solidFill>
                  <a:srgbClr val="A31515"/>
                </a:solidFill>
                <a:latin typeface="Consolas" panose="020B0609020204030204" pitchFamily="49" charset="0"/>
              </a:rPr>
              <a:t> </a:t>
            </a:r>
            <a:r>
              <a:rPr lang="tr-TR" sz="1800" dirty="0" err="1">
                <a:solidFill>
                  <a:srgbClr val="A31515"/>
                </a:solidFill>
                <a:latin typeface="Consolas" panose="020B0609020204030204" pitchFamily="49" charset="0"/>
              </a:rPr>
              <a:t>erdurucan</a:t>
            </a:r>
            <a:r>
              <a:rPr lang="tr-TR" sz="1800" dirty="0">
                <a:solidFill>
                  <a:srgbClr val="A31515"/>
                </a:solidFill>
                <a:latin typeface="Consolas" panose="020B0609020204030204" pitchFamily="49" charset="0"/>
              </a:rPr>
              <a:t>"</a:t>
            </a:r>
            <a:r>
              <a:rPr lang="tr-TR" sz="1800" dirty="0">
                <a:solidFill>
                  <a:srgbClr val="000000"/>
                </a:solidFill>
                <a:latin typeface="Consolas" panose="020B0609020204030204" pitchFamily="49" charset="0"/>
              </a:rPr>
              <a:t>};</a:t>
            </a:r>
            <a:endParaRPr lang="tr-TR" sz="1800" dirty="0"/>
          </a:p>
        </p:txBody>
      </p:sp>
    </p:spTree>
    <p:extLst>
      <p:ext uri="{BB962C8B-B14F-4D97-AF65-F5344CB8AC3E}">
        <p14:creationId xmlns:p14="http://schemas.microsoft.com/office/powerpoint/2010/main" val="2901313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Diziler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1400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tr-TR" sz="1400" dirty="0">
                <a:solidFill>
                  <a:srgbClr val="000000"/>
                </a:solidFill>
                <a:latin typeface="Consolas" panose="020B0609020204030204" pitchFamily="49" charset="0"/>
              </a:rPr>
              <a:t>[] </a:t>
            </a:r>
            <a:r>
              <a:rPr lang="tr-TR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sayilar</a:t>
            </a:r>
            <a:r>
              <a:rPr lang="tr-TR" sz="14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tr-TR" sz="1400" dirty="0" err="1">
                <a:solidFill>
                  <a:srgbClr val="0000FF"/>
                </a:solidFill>
                <a:latin typeface="Consolas" panose="020B0609020204030204" pitchFamily="49" charset="0"/>
              </a:rPr>
              <a:t>new</a:t>
            </a:r>
            <a:r>
              <a:rPr lang="tr-TR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tr-TR" sz="1400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tr-TR" sz="1400" dirty="0">
                <a:solidFill>
                  <a:srgbClr val="000000"/>
                </a:solidFill>
                <a:latin typeface="Consolas" panose="020B0609020204030204" pitchFamily="49" charset="0"/>
              </a:rPr>
              <a:t>[10];</a:t>
            </a:r>
          </a:p>
          <a:p>
            <a:r>
              <a:rPr lang="tr-TR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tr-TR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Random</a:t>
            </a:r>
            <a:r>
              <a:rPr lang="tr-TR" sz="1400" dirty="0">
                <a:solidFill>
                  <a:srgbClr val="000000"/>
                </a:solidFill>
                <a:latin typeface="Consolas" panose="020B0609020204030204" pitchFamily="49" charset="0"/>
              </a:rPr>
              <a:t> rastgele = </a:t>
            </a:r>
            <a:r>
              <a:rPr lang="tr-TR" sz="1400" dirty="0" err="1">
                <a:solidFill>
                  <a:srgbClr val="0000FF"/>
                </a:solidFill>
                <a:latin typeface="Consolas" panose="020B0609020204030204" pitchFamily="49" charset="0"/>
              </a:rPr>
              <a:t>new</a:t>
            </a:r>
            <a:r>
              <a:rPr lang="tr-TR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tr-TR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Random</a:t>
            </a:r>
            <a:r>
              <a:rPr lang="tr-TR" sz="1400" dirty="0">
                <a:solidFill>
                  <a:srgbClr val="000000"/>
                </a:solidFill>
                <a:latin typeface="Consolas" panose="020B0609020204030204" pitchFamily="49" charset="0"/>
              </a:rPr>
              <a:t>();</a:t>
            </a:r>
          </a:p>
          <a:p>
            <a:r>
              <a:rPr lang="nn-NO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nn-NO" sz="1400" dirty="0">
                <a:solidFill>
                  <a:srgbClr val="0000FF"/>
                </a:solidFill>
                <a:latin typeface="Consolas" panose="020B0609020204030204" pitchFamily="49" charset="0"/>
              </a:rPr>
              <a:t>for</a:t>
            </a:r>
            <a:r>
              <a:rPr lang="nn-NO" sz="1400" dirty="0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  <a:r>
              <a:rPr lang="nn-NO" sz="1400" dirty="0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nn-NO" sz="1400" dirty="0">
                <a:solidFill>
                  <a:srgbClr val="000000"/>
                </a:solidFill>
                <a:latin typeface="Consolas" panose="020B0609020204030204" pitchFamily="49" charset="0"/>
              </a:rPr>
              <a:t> i = 0; i &lt; 10; i++)</a:t>
            </a:r>
          </a:p>
          <a:p>
            <a:r>
              <a:rPr lang="tr-TR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{</a:t>
            </a:r>
          </a:p>
          <a:p>
            <a:r>
              <a:rPr lang="tr-TR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 </a:t>
            </a:r>
            <a:r>
              <a:rPr lang="tr-TR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sayilar</a:t>
            </a:r>
            <a:r>
              <a:rPr lang="tr-TR" sz="1400" dirty="0">
                <a:solidFill>
                  <a:srgbClr val="000000"/>
                </a:solidFill>
                <a:latin typeface="Consolas" panose="020B0609020204030204" pitchFamily="49" charset="0"/>
              </a:rPr>
              <a:t>[i] = </a:t>
            </a:r>
            <a:r>
              <a:rPr lang="tr-TR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rastgele.Next</a:t>
            </a:r>
            <a:r>
              <a:rPr lang="tr-TR" sz="1400" dirty="0">
                <a:solidFill>
                  <a:srgbClr val="000000"/>
                </a:solidFill>
                <a:latin typeface="Consolas" panose="020B0609020204030204" pitchFamily="49" charset="0"/>
              </a:rPr>
              <a:t>(200);</a:t>
            </a:r>
          </a:p>
          <a:p>
            <a:r>
              <a:rPr lang="tr-TR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}</a:t>
            </a:r>
          </a:p>
          <a:p>
            <a:r>
              <a:rPr lang="nn-NO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nn-NO" sz="1400" dirty="0">
                <a:solidFill>
                  <a:srgbClr val="0000FF"/>
                </a:solidFill>
                <a:latin typeface="Consolas" panose="020B0609020204030204" pitchFamily="49" charset="0"/>
              </a:rPr>
              <a:t>for</a:t>
            </a:r>
            <a:r>
              <a:rPr lang="nn-NO" sz="1400" dirty="0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  <a:r>
              <a:rPr lang="nn-NO" sz="1400" dirty="0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nn-NO" sz="1400" dirty="0">
                <a:solidFill>
                  <a:srgbClr val="000000"/>
                </a:solidFill>
                <a:latin typeface="Consolas" panose="020B0609020204030204" pitchFamily="49" charset="0"/>
              </a:rPr>
              <a:t> i = 0; i &lt; 10; i++)</a:t>
            </a:r>
          </a:p>
          <a:p>
            <a:r>
              <a:rPr lang="tr-TR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{</a:t>
            </a:r>
          </a:p>
          <a:p>
            <a:r>
              <a:rPr lang="tr-TR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 </a:t>
            </a:r>
            <a:r>
              <a:rPr lang="tr-TR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Console.WriteLine</a:t>
            </a:r>
            <a:r>
              <a:rPr lang="tr-TR" sz="14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tr-TR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sayilar</a:t>
            </a:r>
            <a:r>
              <a:rPr lang="tr-TR" sz="1400" dirty="0">
                <a:solidFill>
                  <a:srgbClr val="000000"/>
                </a:solidFill>
                <a:latin typeface="Consolas" panose="020B0609020204030204" pitchFamily="49" charset="0"/>
              </a:rPr>
              <a:t>[i].</a:t>
            </a:r>
            <a:r>
              <a:rPr lang="tr-TR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ToString</a:t>
            </a:r>
            <a:r>
              <a:rPr lang="tr-TR" sz="1400" dirty="0">
                <a:solidFill>
                  <a:srgbClr val="000000"/>
                </a:solidFill>
                <a:latin typeface="Consolas" panose="020B0609020204030204" pitchFamily="49" charset="0"/>
              </a:rPr>
              <a:t>());</a:t>
            </a:r>
          </a:p>
          <a:p>
            <a:r>
              <a:rPr lang="tr-TR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}</a:t>
            </a:r>
            <a:endParaRPr lang="tr-TR" sz="1400" dirty="0"/>
          </a:p>
        </p:txBody>
      </p:sp>
    </p:spTree>
    <p:extLst>
      <p:ext uri="{BB962C8B-B14F-4D97-AF65-F5344CB8AC3E}">
        <p14:creationId xmlns:p14="http://schemas.microsoft.com/office/powerpoint/2010/main" val="2548571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Ödevler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tr-TR" b="1" dirty="0"/>
              <a:t>Eleman sayısını kullanıcının belirlediği bir dizi oluşturarak içine kullanıcının eleman girmesini </a:t>
            </a:r>
            <a:r>
              <a:rPr lang="tr-TR" b="1" dirty="0" smtClean="0"/>
              <a:t>sağlayan</a:t>
            </a:r>
          </a:p>
          <a:p>
            <a:pPr marL="457200" indent="-457200">
              <a:buFont typeface="+mj-lt"/>
              <a:buAutoNum type="arabicPeriod"/>
            </a:pPr>
            <a:r>
              <a:rPr lang="tr-TR" b="1" dirty="0"/>
              <a:t>10 elemanlı bir tam sayı dizisinin içerisine rasgele sayılar atayan ve en küçük elemanı </a:t>
            </a:r>
            <a:r>
              <a:rPr lang="tr-TR" b="1" dirty="0" smtClean="0"/>
              <a:t>bulan</a:t>
            </a:r>
          </a:p>
          <a:p>
            <a:pPr marL="457200" indent="-457200">
              <a:buFont typeface="+mj-lt"/>
              <a:buAutoNum type="arabicPeriod"/>
            </a:pPr>
            <a:r>
              <a:rPr lang="tr-TR" b="1" dirty="0" smtClean="0"/>
              <a:t>Kullanıcının eleman sayısını belirlediği bir dizinin içine kullanıcının değer girmesini sağlayan ve dizi elamanlarının ortalamasını bulup ortalamadan büyük eleman sayısını ve elamanları ekrana yazdıran</a:t>
            </a:r>
          </a:p>
          <a:p>
            <a:pPr marL="0" indent="0">
              <a:buNone/>
            </a:pPr>
            <a:r>
              <a:rPr lang="tr-TR" b="1" dirty="0" smtClean="0"/>
              <a:t>Kodları yazınız.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3582144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tr-TR" dirty="0" smtClean="0"/>
              <a:t>Erhan ARI, Algoritma ve C# Programlama, Seçkin Yayıncılık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https://tr.wikipedia.org/wiki/Algoritma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Ebubekir Yaşar (2011). Algoritma ve Programlamaya Giriş. Murathan Yayınevi.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Doç. Dr. Fahri VATANSEVER (2017). Algoritma geliştirme ve programlamaya giriş, Seçkin Yayıncılık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33143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acik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acik" id="{5FBA6BAB-3C3C-467B-A92E-FE4BE3482913}" vid="{13BE5C17-C18C-4C10-8ECA-B8C51E3C202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temaacik</Template>
  <TotalTime>1192</TotalTime>
  <Words>400</Words>
  <Application>Microsoft Office PowerPoint</Application>
  <PresentationFormat>Geniş ekran</PresentationFormat>
  <Paragraphs>78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Calibri</vt:lpstr>
      <vt:lpstr>Consolas</vt:lpstr>
      <vt:lpstr>Times New Roman</vt:lpstr>
      <vt:lpstr>temaacik</vt:lpstr>
      <vt:lpstr>Diziler</vt:lpstr>
      <vt:lpstr>Diziler</vt:lpstr>
      <vt:lpstr>Diziler</vt:lpstr>
      <vt:lpstr>Diziler</vt:lpstr>
      <vt:lpstr>Diziler</vt:lpstr>
      <vt:lpstr>Diziler</vt:lpstr>
      <vt:lpstr>Ödevler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NBP103-Programlama Temelleri Ders Notu</dc:title>
  <dc:creator>BAP2</dc:creator>
  <cp:lastModifiedBy>Windows Kullanıcısı</cp:lastModifiedBy>
  <cp:revision>54</cp:revision>
  <dcterms:created xsi:type="dcterms:W3CDTF">2017-11-13T19:25:20Z</dcterms:created>
  <dcterms:modified xsi:type="dcterms:W3CDTF">2020-01-29T12:30:32Z</dcterms:modified>
</cp:coreProperties>
</file>