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3" r:id="rId2"/>
    <p:sldId id="316" r:id="rId3"/>
    <p:sldId id="303" r:id="rId4"/>
    <p:sldId id="284" r:id="rId5"/>
    <p:sldId id="286" r:id="rId6"/>
    <p:sldId id="289" r:id="rId7"/>
    <p:sldId id="295" r:id="rId8"/>
    <p:sldId id="259"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87388-A0D9-6C0F-7C70-98C4F9EF9877}" v="165" dt="2021-02-27T19:06:50.807"/>
    <p1510:client id="{0F71AF9F-807A-2000-7928-FAB23FE9DDE0}" v="587" dt="2021-02-27T19:52:54.787"/>
    <p1510:client id="{822C0F12-355F-0FFE-DD02-EBB980F6F0AD}" v="1560" dt="2021-02-27T18:54:33.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y-AM"/>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B3C26-217B-42CB-8CD9-F38E858D189F}" type="datetimeFigureOut">
              <a:rPr lang="hy-AM" smtClean="0"/>
              <a:t>11.05.2022</a:t>
            </a:fld>
            <a:endParaRPr lang="hy-AM"/>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y-AM"/>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hy-AM"/>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y-AM"/>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86737-FD54-411D-9A4B-7EB4D6C11ABE}" type="slidenum">
              <a:rPr lang="hy-AM" smtClean="0"/>
              <a:t>‹#›</a:t>
            </a:fld>
            <a:endParaRPr lang="hy-AM"/>
          </a:p>
        </p:txBody>
      </p:sp>
    </p:spTree>
    <p:extLst>
      <p:ext uri="{BB962C8B-B14F-4D97-AF65-F5344CB8AC3E}">
        <p14:creationId xmlns:p14="http://schemas.microsoft.com/office/powerpoint/2010/main" val="73498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11.05.2022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11.05.2022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11.05.2022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11.05.2022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11.05.2022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lideshare.net/ovuncmeric/yeni-medya-nedir-yeni-medyann-zellikleri-nelerdi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D3CB6DD-C22B-4EF4-A656-914DA820A21C}"/>
              </a:ext>
            </a:extLst>
          </p:cNvPr>
          <p:cNvPicPr>
            <a:picLocks noChangeAspect="1"/>
          </p:cNvPicPr>
          <p:nvPr/>
        </p:nvPicPr>
        <p:blipFill rotWithShape="1">
          <a:blip r:embed="rId2"/>
          <a:srcRect t="17023" b="12664"/>
          <a:stretch/>
        </p:blipFill>
        <p:spPr>
          <a:xfrm>
            <a:off x="20" y="10"/>
            <a:ext cx="12191980" cy="6857990"/>
          </a:xfrm>
          <a:prstGeom prst="rect">
            <a:avLst/>
          </a:prstGeom>
        </p:spPr>
      </p:pic>
      <p:sp>
        <p:nvSpPr>
          <p:cNvPr id="19"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 xmlns:a16="http://schemas.microsoft.com/office/drawing/2014/main" id="{F6374622-E185-4C9F-90C1-D6D317F9A326}"/>
              </a:ext>
            </a:extLst>
          </p:cNvPr>
          <p:cNvSpPr>
            <a:spLocks noGrp="1"/>
          </p:cNvSpPr>
          <p:nvPr>
            <p:ph type="ctrTitle"/>
          </p:nvPr>
        </p:nvSpPr>
        <p:spPr>
          <a:xfrm>
            <a:off x="-463638" y="180305"/>
            <a:ext cx="7572776" cy="1493950"/>
          </a:xfrm>
        </p:spPr>
        <p:txBody>
          <a:bodyPr>
            <a:normAutofit/>
          </a:bodyPr>
          <a:lstStyle/>
          <a:p>
            <a:r>
              <a:rPr lang="tr-TR" sz="4000" dirty="0" smtClean="0">
                <a:latin typeface="Times New Roman"/>
                <a:cs typeface="Calibri Light"/>
              </a:rPr>
              <a:t>Yeni Medyada Ermeni </a:t>
            </a:r>
            <a:r>
              <a:rPr lang="tr-TR" sz="4000" dirty="0" smtClean="0">
                <a:latin typeface="Times New Roman"/>
                <a:cs typeface="Calibri Light"/>
              </a:rPr>
              <a:t>Folkloru</a:t>
            </a:r>
            <a:endParaRPr lang="tr-TR" sz="4000" dirty="0">
              <a:latin typeface="Times New Roman"/>
              <a:cs typeface="Times New Roman"/>
            </a:endParaRPr>
          </a:p>
        </p:txBody>
      </p:sp>
      <p:cxnSp>
        <p:nvCxnSpPr>
          <p:cNvPr id="21" name="Straight Connector 17">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74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hy-AM"/>
          </a:p>
        </p:txBody>
      </p:sp>
      <p:sp>
        <p:nvSpPr>
          <p:cNvPr id="3" name="İçerik Yer Tutucusu 2"/>
          <p:cNvSpPr>
            <a:spLocks noGrp="1"/>
          </p:cNvSpPr>
          <p:nvPr>
            <p:ph idx="1"/>
          </p:nvPr>
        </p:nvSpPr>
        <p:spPr/>
        <p:txBody>
          <a:bodyPr/>
          <a:lstStyle/>
          <a:p>
            <a:endParaRPr lang="hy-AM"/>
          </a:p>
        </p:txBody>
      </p:sp>
      <p:pic>
        <p:nvPicPr>
          <p:cNvPr id="4" name="Resim 3"/>
          <p:cNvPicPr>
            <a:picLocks noChangeAspect="1"/>
          </p:cNvPicPr>
          <p:nvPr/>
        </p:nvPicPr>
        <p:blipFill rotWithShape="1">
          <a:blip r:embed="rId2"/>
          <a:srcRect t="8530"/>
          <a:stretch/>
        </p:blipFill>
        <p:spPr>
          <a:xfrm>
            <a:off x="0" y="0"/>
            <a:ext cx="12321298" cy="6336406"/>
          </a:xfrm>
          <a:prstGeom prst="rect">
            <a:avLst/>
          </a:prstGeom>
        </p:spPr>
      </p:pic>
    </p:spTree>
    <p:extLst>
      <p:ext uri="{BB962C8B-B14F-4D97-AF65-F5344CB8AC3E}">
        <p14:creationId xmlns:p14="http://schemas.microsoft.com/office/powerpoint/2010/main" val="262681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 xmlns:a16="http://schemas.microsoft.com/office/drawing/2014/main" id="{4E0A5C5C-2A95-428E-9F6A-0D29EBD57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056F38F-7C4E-461D-8709-7D0024AE1F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C7278469-3C3C-49CE-AEEE-E176A4900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4F8AE142-D696-4767-87D8-CC29FF155745}"/>
              </a:ext>
            </a:extLst>
          </p:cNvPr>
          <p:cNvSpPr>
            <a:spLocks noGrp="1"/>
          </p:cNvSpPr>
          <p:nvPr>
            <p:ph type="title"/>
          </p:nvPr>
        </p:nvSpPr>
        <p:spPr>
          <a:xfrm>
            <a:off x="1102368" y="1877492"/>
            <a:ext cx="4030132" cy="3215373"/>
          </a:xfrm>
          <a:prstGeom prst="ellipse">
            <a:avLst/>
          </a:prstGeom>
        </p:spPr>
        <p:txBody>
          <a:bodyPr>
            <a:normAutofit/>
          </a:bodyPr>
          <a:lstStyle/>
          <a:p>
            <a:pPr algn="ctr"/>
            <a:r>
              <a:rPr lang="tr-TR" sz="4100">
                <a:solidFill>
                  <a:schemeClr val="bg1"/>
                </a:solidFill>
                <a:cs typeface="Calibri Light"/>
              </a:rPr>
              <a:t>SANAL CEMAATLER</a:t>
            </a:r>
            <a:endParaRPr lang="tr-TR" sz="4100">
              <a:solidFill>
                <a:schemeClr val="bg1"/>
              </a:solidFill>
            </a:endParaRPr>
          </a:p>
        </p:txBody>
      </p:sp>
      <p:grpSp>
        <p:nvGrpSpPr>
          <p:cNvPr id="23" name="Group 22">
            <a:extLst>
              <a:ext uri="{FF2B5EF4-FFF2-40B4-BE49-F238E27FC236}">
                <a16:creationId xmlns="" xmlns:a16="http://schemas.microsoft.com/office/drawing/2014/main" id="{93DC754C-7E09-422D-A8BB-AF632E90DFA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77893"/>
            <a:ext cx="1861854" cy="717514"/>
            <a:chOff x="0" y="377893"/>
            <a:chExt cx="1861854" cy="717514"/>
          </a:xfrm>
          <a:solidFill>
            <a:schemeClr val="bg1"/>
          </a:solidFill>
        </p:grpSpPr>
        <p:sp>
          <p:nvSpPr>
            <p:cNvPr id="24" name="Freeform: Shape 23">
              <a:extLst>
                <a:ext uri="{FF2B5EF4-FFF2-40B4-BE49-F238E27FC236}">
                  <a16:creationId xmlns="" xmlns:a16="http://schemas.microsoft.com/office/drawing/2014/main" id="{C5A741B9-65EC-4C5B-9FE0-4A18575771A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 xmlns:a16="http://schemas.microsoft.com/office/drawing/2014/main" id="{C0BB4301-41FA-4453-956F-A11CC664B6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7" name="Graphic 212">
            <a:extLst>
              <a:ext uri="{FF2B5EF4-FFF2-40B4-BE49-F238E27FC236}">
                <a16:creationId xmlns="" xmlns:a16="http://schemas.microsoft.com/office/drawing/2014/main" id="{4C6598AB-1C17-4D54-951C-A082D94AC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Graphic 212">
            <a:extLst>
              <a:ext uri="{FF2B5EF4-FFF2-40B4-BE49-F238E27FC236}">
                <a16:creationId xmlns="" xmlns:a16="http://schemas.microsoft.com/office/drawing/2014/main" id="{C83B66D7-137D-4AC1-B172-53D60F08BE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Oval 30">
            <a:extLst>
              <a:ext uri="{FF2B5EF4-FFF2-40B4-BE49-F238E27FC236}">
                <a16:creationId xmlns="" xmlns:a16="http://schemas.microsoft.com/office/drawing/2014/main" id="{F6B92503-6984-4D15-8B98-8718709B78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 xmlns:a16="http://schemas.microsoft.com/office/drawing/2014/main" id="{08DDF938-524E-4C18-A47D-C006278323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İçerik Yer Tutucusu 2">
            <a:extLst>
              <a:ext uri="{FF2B5EF4-FFF2-40B4-BE49-F238E27FC236}">
                <a16:creationId xmlns="" xmlns:a16="http://schemas.microsoft.com/office/drawing/2014/main" id="{075982C5-D906-4439-B3A4-B69D6C13F65E}"/>
              </a:ext>
            </a:extLst>
          </p:cNvPr>
          <p:cNvSpPr>
            <a:spLocks noGrp="1"/>
          </p:cNvSpPr>
          <p:nvPr>
            <p:ph idx="1"/>
          </p:nvPr>
        </p:nvSpPr>
        <p:spPr>
          <a:xfrm>
            <a:off x="6234868" y="1130846"/>
            <a:ext cx="5217173" cy="4351338"/>
          </a:xfrm>
        </p:spPr>
        <p:txBody>
          <a:bodyPr vert="horz" lIns="91440" tIns="45720" rIns="91440" bIns="45720" rtlCol="0" anchor="t">
            <a:normAutofit/>
          </a:bodyPr>
          <a:lstStyle/>
          <a:p>
            <a:r>
              <a:rPr lang="tr-TR" sz="2200" dirty="0">
                <a:solidFill>
                  <a:schemeClr val="bg1"/>
                </a:solidFill>
                <a:ea typeface="+mn-lt"/>
                <a:cs typeface="+mn-lt"/>
              </a:rPr>
              <a:t>Arapçadan Türkçeye geçen ve “cem” kökünden türeyen cemaat kavramı, “toplanma”, “bir araya gelme”, “birlik olma” vb. anlamları karşılaşmaktadır. Bu lügati anlamlarının yanında cemaatin var oluş şeklinden kaynaklanan anlamlar da bulunmaktadır ki cemaatin işlevlerine bakıldığında bu yapının farklı şekillerde anlamlandırılabileceğini söylemek mümkündür. </a:t>
            </a:r>
            <a:endParaRPr lang="tr-TR" sz="2200" dirty="0">
              <a:solidFill>
                <a:schemeClr val="bg1"/>
              </a:solidFill>
            </a:endParaRPr>
          </a:p>
        </p:txBody>
      </p:sp>
      <p:grpSp>
        <p:nvGrpSpPr>
          <p:cNvPr id="35" name="Graphic 185">
            <a:extLst>
              <a:ext uri="{FF2B5EF4-FFF2-40B4-BE49-F238E27FC236}">
                <a16:creationId xmlns="" xmlns:a16="http://schemas.microsoft.com/office/drawing/2014/main" id="{3773FAF5-C452-4455-9411-D6AF5EBD4CA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36" name="Freeform: Shape 35">
              <a:extLst>
                <a:ext uri="{FF2B5EF4-FFF2-40B4-BE49-F238E27FC236}">
                  <a16:creationId xmlns="" xmlns:a16="http://schemas.microsoft.com/office/drawing/2014/main" id="{1ECA0D96-F63C-4F7B-BE16-0F3FE76D7D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74F83A81-0546-400A-918A-90C9C48B81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9741F692-A5B6-4215-86D9-B1FD4FF26A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 xmlns:a16="http://schemas.microsoft.com/office/drawing/2014/main" id="{CC0876CB-9C60-4580-8FED-CD64EC7664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 xmlns:a16="http://schemas.microsoft.com/office/drawing/2014/main" id="{A879B3B7-48DB-4D3A-BB33-02766EAD3D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7267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Connector 16">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81C6E9DD-86EF-4650-A057-AB8426715C81}"/>
              </a:ext>
            </a:extLst>
          </p:cNvPr>
          <p:cNvSpPr>
            <a:spLocks noGrp="1"/>
          </p:cNvSpPr>
          <p:nvPr>
            <p:ph idx="1"/>
          </p:nvPr>
        </p:nvSpPr>
        <p:spPr>
          <a:xfrm>
            <a:off x="1392667" y="2398957"/>
            <a:ext cx="9406666" cy="3526144"/>
          </a:xfrm>
        </p:spPr>
        <p:txBody>
          <a:bodyPr vert="horz" lIns="91440" tIns="45720" rIns="91440" bIns="45720" rtlCol="0" anchor="t">
            <a:noAutofit/>
          </a:bodyPr>
          <a:lstStyle/>
          <a:p>
            <a:pPr marL="457200" indent="-457200"/>
            <a:r>
              <a:rPr lang="tr-TR" dirty="0">
                <a:solidFill>
                  <a:schemeClr val="bg1"/>
                </a:solidFill>
                <a:latin typeface="Times New Roman"/>
                <a:ea typeface="+mn-lt"/>
                <a:cs typeface="+mn-lt"/>
              </a:rPr>
              <a:t>Sosyolojinin önemli araştırma konularından birisi olan cemaat – cemiyet tartışmalarının internet kültürünün gelişmesiyle birlikte tekrar tartışılmaya başlandığını söyleyebiliriz. </a:t>
            </a:r>
            <a:endParaRPr lang="tr-TR" dirty="0" smtClean="0">
              <a:solidFill>
                <a:schemeClr val="bg1"/>
              </a:solidFill>
              <a:latin typeface="Times New Roman"/>
              <a:ea typeface="+mn-lt"/>
              <a:cs typeface="+mn-lt"/>
            </a:endParaRPr>
          </a:p>
          <a:p>
            <a:pPr marL="457200" indent="-457200"/>
            <a:r>
              <a:rPr lang="tr-TR" dirty="0" smtClean="0">
                <a:solidFill>
                  <a:schemeClr val="bg1"/>
                </a:solidFill>
                <a:latin typeface="Times New Roman"/>
                <a:ea typeface="+mn-lt"/>
                <a:cs typeface="+mn-lt"/>
              </a:rPr>
              <a:t>Zira </a:t>
            </a:r>
            <a:r>
              <a:rPr lang="tr-TR" dirty="0" err="1">
                <a:solidFill>
                  <a:schemeClr val="bg1"/>
                </a:solidFill>
                <a:latin typeface="Times New Roman"/>
                <a:ea typeface="+mn-lt"/>
                <a:cs typeface="+mn-lt"/>
              </a:rPr>
              <a:t>Tönnies’in</a:t>
            </a:r>
            <a:r>
              <a:rPr lang="tr-TR" dirty="0">
                <a:solidFill>
                  <a:schemeClr val="bg1"/>
                </a:solidFill>
                <a:latin typeface="Times New Roman"/>
                <a:ea typeface="+mn-lt"/>
                <a:cs typeface="+mn-lt"/>
              </a:rPr>
              <a:t> cemaatten cemiyete evrimle teorisi yerini cemaatten sanal cemaate </a:t>
            </a:r>
            <a:r>
              <a:rPr lang="tr-TR" dirty="0" err="1">
                <a:solidFill>
                  <a:schemeClr val="bg1"/>
                </a:solidFill>
                <a:latin typeface="Times New Roman"/>
                <a:ea typeface="+mn-lt"/>
                <a:cs typeface="+mn-lt"/>
              </a:rPr>
              <a:t>evrilme</a:t>
            </a:r>
            <a:r>
              <a:rPr lang="tr-TR" dirty="0">
                <a:solidFill>
                  <a:schemeClr val="bg1"/>
                </a:solidFill>
                <a:latin typeface="Times New Roman"/>
                <a:ea typeface="+mn-lt"/>
                <a:cs typeface="+mn-lt"/>
              </a:rPr>
              <a:t> teorisiyle yer değiştirmeye başlamıştır. Cemaat kavramı toplumda geniş bir dayanışma ilişkisini anlatmak için kullanılan bir kavramdır. Sanal cemaat kavramının isim babası olarak </a:t>
            </a:r>
            <a:r>
              <a:rPr lang="tr-TR" dirty="0" err="1">
                <a:solidFill>
                  <a:schemeClr val="bg1"/>
                </a:solidFill>
                <a:latin typeface="Times New Roman"/>
                <a:ea typeface="+mn-lt"/>
                <a:cs typeface="+mn-lt"/>
              </a:rPr>
              <a:t>Howard</a:t>
            </a:r>
            <a:r>
              <a:rPr lang="tr-TR" dirty="0">
                <a:solidFill>
                  <a:schemeClr val="bg1"/>
                </a:solidFill>
                <a:latin typeface="Times New Roman"/>
                <a:ea typeface="+mn-lt"/>
                <a:cs typeface="+mn-lt"/>
              </a:rPr>
              <a:t> </a:t>
            </a:r>
            <a:r>
              <a:rPr lang="tr-TR" dirty="0" err="1">
                <a:solidFill>
                  <a:schemeClr val="bg1"/>
                </a:solidFill>
                <a:latin typeface="Times New Roman"/>
                <a:ea typeface="+mn-lt"/>
                <a:cs typeface="+mn-lt"/>
              </a:rPr>
              <a:t>Rheingold</a:t>
            </a:r>
            <a:r>
              <a:rPr lang="tr-TR" dirty="0">
                <a:solidFill>
                  <a:schemeClr val="bg1"/>
                </a:solidFill>
                <a:latin typeface="Times New Roman"/>
                <a:ea typeface="+mn-lt"/>
                <a:cs typeface="+mn-lt"/>
              </a:rPr>
              <a:t> gösterilmektedir. </a:t>
            </a:r>
            <a:endParaRPr lang="tr-TR" dirty="0">
              <a:solidFill>
                <a:schemeClr val="bg1"/>
              </a:solidFill>
              <a:latin typeface="Times New Roman"/>
              <a:cs typeface="Calibri" panose="020F0502020204030204"/>
            </a:endParaRPr>
          </a:p>
          <a:p>
            <a:endParaRPr lang="tr-TR" dirty="0">
              <a:solidFill>
                <a:schemeClr val="bg1"/>
              </a:solidFill>
              <a:latin typeface="Times New Roman"/>
              <a:cs typeface="Calibri" panose="020F0502020204030204"/>
            </a:endParaRPr>
          </a:p>
        </p:txBody>
      </p:sp>
      <p:sp>
        <p:nvSpPr>
          <p:cNvPr id="19" name="Rectangle 18">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9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AE9375-4664-4DB2-922D-2782A6E439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 xmlns:a16="http://schemas.microsoft.com/office/drawing/2014/main" id="{EE504C98-6397-41C1-A8D8-2D9C4ED307E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E86B58B7-599E-4D98-BB7C-60C48B6A9D59}"/>
              </a:ext>
            </a:extLst>
          </p:cNvPr>
          <p:cNvSpPr>
            <a:spLocks noGrp="1"/>
          </p:cNvSpPr>
          <p:nvPr>
            <p:ph idx="1"/>
          </p:nvPr>
        </p:nvSpPr>
        <p:spPr>
          <a:xfrm>
            <a:off x="1392667" y="2025146"/>
            <a:ext cx="9406666" cy="4273766"/>
          </a:xfrm>
        </p:spPr>
        <p:txBody>
          <a:bodyPr vert="horz" lIns="91440" tIns="45720" rIns="91440" bIns="45720" rtlCol="0" anchor="t">
            <a:noAutofit/>
          </a:bodyPr>
          <a:lstStyle/>
          <a:p>
            <a:pPr marL="0" indent="0"/>
            <a:r>
              <a:rPr lang="tr-TR" sz="2400" dirty="0" err="1">
                <a:solidFill>
                  <a:schemeClr val="bg1"/>
                </a:solidFill>
                <a:ea typeface="+mn-lt"/>
                <a:cs typeface="+mn-lt"/>
              </a:rPr>
              <a:t>Rheingold</a:t>
            </a:r>
            <a:r>
              <a:rPr lang="tr-TR" sz="2400" dirty="0">
                <a:solidFill>
                  <a:schemeClr val="bg1"/>
                </a:solidFill>
                <a:ea typeface="+mn-lt"/>
                <a:cs typeface="+mn-lt"/>
              </a:rPr>
              <a:t> sanal cemaatleri yeterli sayıda insanın, insani duygularla siber alanda kişiler arası ilişkiler kurmak üzere elektronik ortamda kamusal tartışmalara yeterince uzun bir süre katılmasıyla “</a:t>
            </a:r>
            <a:r>
              <a:rPr lang="tr-TR" sz="2400" dirty="0" err="1">
                <a:solidFill>
                  <a:schemeClr val="bg1"/>
                </a:solidFill>
                <a:ea typeface="+mn-lt"/>
                <a:cs typeface="+mn-lt"/>
              </a:rPr>
              <a:t>ağ”da</a:t>
            </a:r>
            <a:r>
              <a:rPr lang="tr-TR" sz="2400" dirty="0">
                <a:solidFill>
                  <a:schemeClr val="bg1"/>
                </a:solidFill>
                <a:ea typeface="+mn-lt"/>
                <a:cs typeface="+mn-lt"/>
              </a:rPr>
              <a:t> (web) oluşan toplumsal kümelenmeler </a:t>
            </a:r>
            <a:r>
              <a:rPr lang="tr-TR" sz="2400" dirty="0" smtClean="0">
                <a:solidFill>
                  <a:schemeClr val="bg1"/>
                </a:solidFill>
                <a:ea typeface="+mn-lt"/>
                <a:cs typeface="+mn-lt"/>
              </a:rPr>
              <a:t>olarak tanımlar.</a:t>
            </a:r>
            <a:endParaRPr lang="en-US" sz="2400" dirty="0">
              <a:solidFill>
                <a:schemeClr val="bg1"/>
              </a:solidFill>
              <a:cs typeface="Calibri"/>
            </a:endParaRPr>
          </a:p>
          <a:p>
            <a:endParaRPr lang="tr-TR" sz="2000" dirty="0">
              <a:solidFill>
                <a:schemeClr val="bg1"/>
              </a:solidFill>
            </a:endParaRPr>
          </a:p>
        </p:txBody>
      </p:sp>
      <p:sp>
        <p:nvSpPr>
          <p:cNvPr id="12" name="Rectangle 11">
            <a:extLst>
              <a:ext uri="{FF2B5EF4-FFF2-40B4-BE49-F238E27FC236}">
                <a16:creationId xmlns="" xmlns:a16="http://schemas.microsoft.com/office/drawing/2014/main" id="{9DD005C1-8C51-42D6-9BEE-B9B838497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93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 xmlns:a16="http://schemas.microsoft.com/office/drawing/2014/main"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 xmlns:a16="http://schemas.microsoft.com/office/drawing/2014/main" id="{5F892E19-92E7-4BB2-8C3F-DBDFE8D9D3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41" name="Group 40">
              <a:extLst>
                <a:ext uri="{FF2B5EF4-FFF2-40B4-BE49-F238E27FC236}">
                  <a16:creationId xmlns="" xmlns:a16="http://schemas.microsoft.com/office/drawing/2014/main" id="{81E493D3-31D9-4B80-9798-EEA082E12A8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2" y="-1"/>
              <a:ext cx="4572002" cy="6858002"/>
              <a:chOff x="-2" y="-1"/>
              <a:chExt cx="4572002" cy="6858002"/>
            </a:xfrm>
            <a:effectLst/>
          </p:grpSpPr>
          <p:sp>
            <p:nvSpPr>
              <p:cNvPr id="49" name="Freeform: Shape 48">
                <a:extLst>
                  <a:ext uri="{FF2B5EF4-FFF2-40B4-BE49-F238E27FC236}">
                    <a16:creationId xmlns="" xmlns:a16="http://schemas.microsoft.com/office/drawing/2014/main" id="{62E6AA4D-EC17-45B5-B621-DF0FD91FD4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 xmlns:a16="http://schemas.microsoft.com/office/drawing/2014/main" id="{D56F11D0-7966-41FE-AAB9-EC0C54F11F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2" name="Group 41">
              <a:extLst>
                <a:ext uri="{FF2B5EF4-FFF2-40B4-BE49-F238E27FC236}">
                  <a16:creationId xmlns="" xmlns:a16="http://schemas.microsoft.com/office/drawing/2014/main" id="{CEDE579A-0A12-4A10-85D4-A8DA1663B89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3697284" y="-1"/>
              <a:ext cx="884241" cy="6858002"/>
              <a:chOff x="3697284" y="-1"/>
              <a:chExt cx="884241" cy="6858002"/>
            </a:xfrm>
          </p:grpSpPr>
          <p:grpSp>
            <p:nvGrpSpPr>
              <p:cNvPr id="43" name="Group 42">
                <a:extLst>
                  <a:ext uri="{FF2B5EF4-FFF2-40B4-BE49-F238E27FC236}">
                    <a16:creationId xmlns="" xmlns:a16="http://schemas.microsoft.com/office/drawing/2014/main" id="{15CA79E3-BA58-419A-8541-7498AC2633F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7" name="Freeform: Shape 46">
                  <a:extLst>
                    <a:ext uri="{FF2B5EF4-FFF2-40B4-BE49-F238E27FC236}">
                      <a16:creationId xmlns="" xmlns:a16="http://schemas.microsoft.com/office/drawing/2014/main" id="{2348C622-BC44-4959-B64E-427015FD1F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 xmlns:a16="http://schemas.microsoft.com/office/drawing/2014/main" id="{F8841A98-AA1D-4F65-A368-EF31110B07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 name="Group 43">
                <a:extLst>
                  <a:ext uri="{FF2B5EF4-FFF2-40B4-BE49-F238E27FC236}">
                    <a16:creationId xmlns="" xmlns:a16="http://schemas.microsoft.com/office/drawing/2014/main" id="{E6609F08-9B2C-4879-AC68-E3E537BED78C}"/>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45" name="Freeform: Shape 44">
                  <a:extLst>
                    <a:ext uri="{FF2B5EF4-FFF2-40B4-BE49-F238E27FC236}">
                      <a16:creationId xmlns="" xmlns:a16="http://schemas.microsoft.com/office/drawing/2014/main" id="{6910EFC9-D70D-42FD-BCCD-AB1F710BFD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 xmlns:a16="http://schemas.microsoft.com/office/drawing/2014/main" id="{83BEF371-1E22-4C4F-A62F-AC6B92CAE0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Başlık 1">
            <a:extLst>
              <a:ext uri="{FF2B5EF4-FFF2-40B4-BE49-F238E27FC236}">
                <a16:creationId xmlns="" xmlns:a16="http://schemas.microsoft.com/office/drawing/2014/main" id="{43659BAC-2BBB-4FB0-AF67-E5EC72E15DA9}"/>
              </a:ext>
            </a:extLst>
          </p:cNvPr>
          <p:cNvSpPr>
            <a:spLocks noGrp="1"/>
          </p:cNvSpPr>
          <p:nvPr>
            <p:ph type="title"/>
          </p:nvPr>
        </p:nvSpPr>
        <p:spPr>
          <a:xfrm>
            <a:off x="827088" y="1641752"/>
            <a:ext cx="2655887" cy="3213277"/>
          </a:xfrm>
        </p:spPr>
        <p:txBody>
          <a:bodyPr anchor="t">
            <a:normAutofit/>
          </a:bodyPr>
          <a:lstStyle/>
          <a:p>
            <a:r>
              <a:rPr lang="tr-TR" sz="4000" dirty="0">
                <a:solidFill>
                  <a:schemeClr val="bg1"/>
                </a:solidFill>
                <a:latin typeface="Times New Roman"/>
                <a:cs typeface="Calibri Light"/>
              </a:rPr>
              <a:t>OLUMSUZ </a:t>
            </a:r>
            <a:r>
              <a:rPr lang="tr-TR" sz="4000" dirty="0" smtClean="0">
                <a:solidFill>
                  <a:schemeClr val="bg1"/>
                </a:solidFill>
                <a:latin typeface="Times New Roman"/>
                <a:cs typeface="Calibri Light"/>
              </a:rPr>
              <a:t>ETKİLERİ</a:t>
            </a:r>
            <a:endParaRPr lang="tr-TR" sz="4000" dirty="0">
              <a:solidFill>
                <a:schemeClr val="bg1"/>
              </a:solidFill>
              <a:cs typeface="Calibri Light"/>
            </a:endParaRPr>
          </a:p>
        </p:txBody>
      </p:sp>
      <p:sp>
        <p:nvSpPr>
          <p:cNvPr id="3" name="İçerik Yer Tutucusu 2">
            <a:extLst>
              <a:ext uri="{FF2B5EF4-FFF2-40B4-BE49-F238E27FC236}">
                <a16:creationId xmlns="" xmlns:a16="http://schemas.microsoft.com/office/drawing/2014/main" id="{33150A61-39FB-4374-B309-C66B505ED15C}"/>
              </a:ext>
            </a:extLst>
          </p:cNvPr>
          <p:cNvSpPr>
            <a:spLocks noGrp="1"/>
          </p:cNvSpPr>
          <p:nvPr>
            <p:ph idx="1"/>
          </p:nvPr>
        </p:nvSpPr>
        <p:spPr>
          <a:xfrm>
            <a:off x="5232401" y="111315"/>
            <a:ext cx="6140449" cy="6641213"/>
          </a:xfrm>
        </p:spPr>
        <p:txBody>
          <a:bodyPr vert="horz" lIns="91440" tIns="45720" rIns="91440" bIns="45720" rtlCol="0" anchor="t">
            <a:normAutofit/>
          </a:bodyPr>
          <a:lstStyle/>
          <a:p>
            <a:r>
              <a:rPr lang="tr-TR" sz="2400" dirty="0">
                <a:solidFill>
                  <a:srgbClr val="FFFFFF"/>
                </a:solidFill>
                <a:latin typeface="Times New Roman"/>
                <a:ea typeface="+mn-lt"/>
                <a:cs typeface="+mn-lt"/>
              </a:rPr>
              <a:t>Siber-uzay sayesinde ulus-devletlerin coğrafi uzamsal oluşumları yavaş yavaş ortadan kalkmaya başlarken, ulus-devletlere ait değerlerin yerini de çok daha küçük elektronik topluluklara ait değerler almaktadır. Sanal cemaat olarak adlandırılan bu küçük gruplar, “siber-uzayda kişisel ilişki ağlarını şekillendirmek üzere yeterli sayıda insanın, yeterli uzunlukta kamusal tartışmayı, yeterli insani hislerle gerçekleştirdiği </a:t>
            </a:r>
            <a:r>
              <a:rPr lang="tr-TR" sz="2400" dirty="0" err="1" smtClean="0">
                <a:solidFill>
                  <a:srgbClr val="FFFFFF"/>
                </a:solidFill>
                <a:latin typeface="Times New Roman"/>
                <a:ea typeface="+mn-lt"/>
                <a:cs typeface="+mn-lt"/>
              </a:rPr>
              <a:t>postmodern</a:t>
            </a:r>
            <a:r>
              <a:rPr lang="tr-TR" sz="2400" dirty="0" smtClean="0">
                <a:solidFill>
                  <a:srgbClr val="FFFFFF"/>
                </a:solidFill>
                <a:latin typeface="Times New Roman"/>
                <a:ea typeface="+mn-lt"/>
                <a:cs typeface="+mn-lt"/>
              </a:rPr>
              <a:t> </a:t>
            </a:r>
            <a:r>
              <a:rPr lang="tr-TR" sz="2400" dirty="0">
                <a:solidFill>
                  <a:srgbClr val="FFFFFF"/>
                </a:solidFill>
                <a:latin typeface="Times New Roman"/>
                <a:ea typeface="+mn-lt"/>
                <a:cs typeface="+mn-lt"/>
              </a:rPr>
              <a:t>kabileler olarak görülmektedir. </a:t>
            </a:r>
            <a:endParaRPr lang="tr-TR" sz="2400" dirty="0" smtClean="0">
              <a:solidFill>
                <a:srgbClr val="FFFFFF"/>
              </a:solidFill>
              <a:latin typeface="Times New Roman"/>
              <a:ea typeface="+mn-lt"/>
              <a:cs typeface="+mn-lt"/>
            </a:endParaRPr>
          </a:p>
          <a:p>
            <a:r>
              <a:rPr lang="tr-TR" sz="2400" dirty="0" err="1" smtClean="0">
                <a:solidFill>
                  <a:srgbClr val="FFFFFF"/>
                </a:solidFill>
                <a:latin typeface="Times New Roman"/>
                <a:ea typeface="+mn-lt"/>
                <a:cs typeface="+mn-lt"/>
              </a:rPr>
              <a:t>Postmodernizm</a:t>
            </a:r>
            <a:r>
              <a:rPr lang="tr-TR" sz="2400" dirty="0" smtClean="0">
                <a:solidFill>
                  <a:srgbClr val="FFFFFF"/>
                </a:solidFill>
                <a:latin typeface="Times New Roman"/>
                <a:ea typeface="+mn-lt"/>
                <a:cs typeface="+mn-lt"/>
              </a:rPr>
              <a:t> </a:t>
            </a:r>
            <a:r>
              <a:rPr lang="tr-TR" sz="2400" dirty="0">
                <a:solidFill>
                  <a:srgbClr val="FFFFFF"/>
                </a:solidFill>
                <a:latin typeface="Times New Roman"/>
                <a:ea typeface="+mn-lt"/>
                <a:cs typeface="+mn-lt"/>
              </a:rPr>
              <a:t>ile karakterize olan günümüzde inanç alanına ilişkin metafizik kesinlikleri yitirerek derin bir ‘belirsizlik’ içine düşen bireyler, ‘</a:t>
            </a:r>
            <a:r>
              <a:rPr lang="tr-TR" sz="2400" dirty="0" err="1">
                <a:solidFill>
                  <a:srgbClr val="FFFFFF"/>
                </a:solidFill>
                <a:latin typeface="Times New Roman"/>
                <a:ea typeface="+mn-lt"/>
                <a:cs typeface="+mn-lt"/>
              </a:rPr>
              <a:t>hiper</a:t>
            </a:r>
            <a:r>
              <a:rPr lang="tr-TR" sz="2400" dirty="0">
                <a:solidFill>
                  <a:srgbClr val="FFFFFF"/>
                </a:solidFill>
                <a:latin typeface="Times New Roman"/>
                <a:ea typeface="+mn-lt"/>
                <a:cs typeface="+mn-lt"/>
              </a:rPr>
              <a:t>-bireysellik’ ve ‘yalnızlaşma’ gibi tehditlerle karşı karşıya kalmıştır. </a:t>
            </a:r>
            <a:endParaRPr lang="tr-TR" sz="2400" dirty="0">
              <a:solidFill>
                <a:srgbClr val="FFFFFF"/>
              </a:solidFill>
              <a:latin typeface="Times New Roman"/>
              <a:cs typeface="Times New Roman"/>
            </a:endParaRPr>
          </a:p>
        </p:txBody>
      </p:sp>
    </p:spTree>
    <p:extLst>
      <p:ext uri="{BB962C8B-B14F-4D97-AF65-F5344CB8AC3E}">
        <p14:creationId xmlns:p14="http://schemas.microsoft.com/office/powerpoint/2010/main" val="190864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aphic 38">
            <a:extLst>
              <a:ext uri="{FF2B5EF4-FFF2-40B4-BE49-F238E27FC236}">
                <a16:creationId xmlns="" xmlns:a16="http://schemas.microsoft.com/office/drawing/2014/main" id="{1E8369D0-2C3B-4E27-AC6C-A246AC28CD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 xmlns:a16="http://schemas.microsoft.com/office/drawing/2014/main" id="{A3D5586F-4573-4C57-9793-1EBFDC8963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7" name="Freeform: Shape 11">
              <a:extLst>
                <a:ext uri="{FF2B5EF4-FFF2-40B4-BE49-F238E27FC236}">
                  <a16:creationId xmlns="" xmlns:a16="http://schemas.microsoft.com/office/drawing/2014/main" id="{5EED35EF-93A0-4921-941C-ECC67AE2A4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 xmlns:a16="http://schemas.microsoft.com/office/drawing/2014/main" id="{C6F74901-2A71-43C3-837C-27CCD6B6D63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 xmlns:a16="http://schemas.microsoft.com/office/drawing/2014/main" id="{A92DF49A-063A-4F60-BE30-D268264925C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70DCBBE0-7DEE-43ED-BEE3-ABB179CFC1D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539FE8DF-D1B2-4074-9BDF-C458EA0123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61C143B5-6E24-417D-A035-65747A8E9D5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0331ED8C-8819-4FFB-BF3C-FDA6A90D4B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A39574D-5ECC-4A94-9CB6-646D90DA5A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6A73D6F7-977D-4026-8F68-CA63C162C6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56348370-4FD9-4A99-BB05-944D5B0B0E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D1146D46-43DB-4487-A191-0970511C33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517B7142-9D64-4D34-B23C-9471326AD6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E8EB71CD-AB26-440E-A0D5-E1081DB55A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34423BD2-7458-4680-AF49-5013C9D30E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25547DC8-8B87-4446-9CC9-65AF04A5FEA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 xmlns:a16="http://schemas.microsoft.com/office/drawing/2014/main" id="{EC11F68A-CC71-4196-BBF3-20CDCD75D4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 xmlns:a16="http://schemas.microsoft.com/office/drawing/2014/main" id="{085F9950-F10E-4E64-962B-F7034578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İçerik Yer Tutucusu 2">
            <a:extLst>
              <a:ext uri="{FF2B5EF4-FFF2-40B4-BE49-F238E27FC236}">
                <a16:creationId xmlns="" xmlns:a16="http://schemas.microsoft.com/office/drawing/2014/main" id="{EC54C0BB-FB15-4B24-B340-C762A5135591}"/>
              </a:ext>
            </a:extLst>
          </p:cNvPr>
          <p:cNvSpPr>
            <a:spLocks noGrp="1"/>
          </p:cNvSpPr>
          <p:nvPr>
            <p:ph idx="1"/>
          </p:nvPr>
        </p:nvSpPr>
        <p:spPr>
          <a:xfrm>
            <a:off x="6234868" y="1130846"/>
            <a:ext cx="5217173" cy="4351338"/>
          </a:xfrm>
        </p:spPr>
        <p:txBody>
          <a:bodyPr vert="horz" lIns="91440" tIns="45720" rIns="91440" bIns="45720" rtlCol="0" anchor="t">
            <a:normAutofit/>
          </a:bodyPr>
          <a:lstStyle/>
          <a:p>
            <a:r>
              <a:rPr lang="tr-TR" sz="3200" dirty="0">
                <a:solidFill>
                  <a:schemeClr val="bg1"/>
                </a:solidFill>
                <a:latin typeface="Times New Roman"/>
                <a:ea typeface="+mn-lt"/>
                <a:cs typeface="+mn-lt"/>
              </a:rPr>
              <a:t> Hareketsiz toplumsallaşma, bireyin sahip olduğu toplumsal ağları </a:t>
            </a:r>
            <a:r>
              <a:rPr lang="tr-TR" sz="3200" dirty="0" err="1">
                <a:solidFill>
                  <a:schemeClr val="bg1"/>
                </a:solidFill>
                <a:latin typeface="Times New Roman"/>
                <a:ea typeface="+mn-lt"/>
                <a:cs typeface="+mn-lt"/>
              </a:rPr>
              <a:t>siberuzama</a:t>
            </a:r>
            <a:r>
              <a:rPr lang="tr-TR" sz="3200" dirty="0">
                <a:solidFill>
                  <a:schemeClr val="bg1"/>
                </a:solidFill>
                <a:latin typeface="Times New Roman"/>
                <a:ea typeface="+mn-lt"/>
                <a:cs typeface="+mn-lt"/>
              </a:rPr>
              <a:t> aktarması ve bunları </a:t>
            </a:r>
            <a:r>
              <a:rPr lang="tr-TR" sz="3200" dirty="0" err="1">
                <a:solidFill>
                  <a:schemeClr val="bg1"/>
                </a:solidFill>
                <a:latin typeface="Times New Roman"/>
                <a:ea typeface="+mn-lt"/>
                <a:cs typeface="+mn-lt"/>
              </a:rPr>
              <a:t>siberuzamda</a:t>
            </a:r>
            <a:r>
              <a:rPr lang="tr-TR" sz="3200" dirty="0">
                <a:solidFill>
                  <a:schemeClr val="bg1"/>
                </a:solidFill>
                <a:latin typeface="Times New Roman"/>
                <a:ea typeface="+mn-lt"/>
                <a:cs typeface="+mn-lt"/>
              </a:rPr>
              <a:t> sürdürmesi ve geliştirmesidir. (</a:t>
            </a:r>
            <a:r>
              <a:rPr lang="tr-TR" sz="3200" dirty="0" err="1">
                <a:solidFill>
                  <a:schemeClr val="bg1"/>
                </a:solidFill>
                <a:latin typeface="Times New Roman"/>
                <a:ea typeface="+mn-lt"/>
                <a:cs typeface="+mn-lt"/>
              </a:rPr>
              <a:t>Bakardjieva</a:t>
            </a:r>
            <a:r>
              <a:rPr lang="tr-TR" sz="3200" dirty="0">
                <a:solidFill>
                  <a:schemeClr val="bg1"/>
                </a:solidFill>
                <a:latin typeface="Times New Roman"/>
                <a:ea typeface="+mn-lt"/>
                <a:cs typeface="+mn-lt"/>
              </a:rPr>
              <a:t> 2003)</a:t>
            </a:r>
            <a:endParaRPr lang="tr-TR" sz="3200">
              <a:solidFill>
                <a:schemeClr val="bg1"/>
              </a:solidFill>
              <a:latin typeface="Times New Roman"/>
              <a:cs typeface="Times New Roman"/>
            </a:endParaRPr>
          </a:p>
        </p:txBody>
      </p:sp>
    </p:spTree>
    <p:extLst>
      <p:ext uri="{BB962C8B-B14F-4D97-AF65-F5344CB8AC3E}">
        <p14:creationId xmlns:p14="http://schemas.microsoft.com/office/powerpoint/2010/main" val="55367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Başlık 1">
            <a:extLst>
              <a:ext uri="{FF2B5EF4-FFF2-40B4-BE49-F238E27FC236}">
                <a16:creationId xmlns="" xmlns:a16="http://schemas.microsoft.com/office/drawing/2014/main" id="{41C5B1A9-AC99-497F-B421-322BC0604B74}"/>
              </a:ext>
            </a:extLst>
          </p:cNvPr>
          <p:cNvSpPr>
            <a:spLocks noGrp="1"/>
          </p:cNvSpPr>
          <p:nvPr>
            <p:ph type="title"/>
          </p:nvPr>
        </p:nvSpPr>
        <p:spPr>
          <a:xfrm>
            <a:off x="1014141" y="1450655"/>
            <a:ext cx="3932030" cy="3956690"/>
          </a:xfrm>
        </p:spPr>
        <p:txBody>
          <a:bodyPr anchor="ctr">
            <a:normAutofit/>
          </a:bodyPr>
          <a:lstStyle/>
          <a:p>
            <a:r>
              <a:rPr lang="tr-TR" sz="6200">
                <a:solidFill>
                  <a:schemeClr val="bg1"/>
                </a:solidFill>
                <a:cs typeface="Calibri Light"/>
              </a:rPr>
              <a:t>KAYNAKLAR</a:t>
            </a:r>
            <a:endParaRPr lang="tr-TR" sz="6200">
              <a:solidFill>
                <a:schemeClr val="bg1"/>
              </a:solidFill>
            </a:endParaRP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674A3D2F-A25F-4EA2-AE32-0FDF5363BEA8}"/>
              </a:ext>
            </a:extLst>
          </p:cNvPr>
          <p:cNvSpPr>
            <a:spLocks noGrp="1"/>
          </p:cNvSpPr>
          <p:nvPr>
            <p:ph idx="1"/>
          </p:nvPr>
        </p:nvSpPr>
        <p:spPr>
          <a:xfrm>
            <a:off x="6096000" y="259797"/>
            <a:ext cx="5008901" cy="6052839"/>
          </a:xfrm>
        </p:spPr>
        <p:txBody>
          <a:bodyPr vert="horz" lIns="91440" tIns="45720" rIns="91440" bIns="45720" rtlCol="0" anchor="ctr">
            <a:normAutofit lnSpcReduction="10000"/>
          </a:bodyPr>
          <a:lstStyle/>
          <a:p>
            <a:r>
              <a:rPr lang="tr-TR" sz="1800" dirty="0" err="1">
                <a:solidFill>
                  <a:schemeClr val="bg1"/>
                </a:solidFill>
                <a:latin typeface="Times New Roman"/>
                <a:ea typeface="+mn-lt"/>
                <a:cs typeface="+mn-lt"/>
              </a:rPr>
              <a:t>Binark</a:t>
            </a:r>
            <a:r>
              <a:rPr lang="tr-TR" sz="1800" dirty="0">
                <a:solidFill>
                  <a:schemeClr val="bg1"/>
                </a:solidFill>
                <a:latin typeface="Times New Roman"/>
                <a:ea typeface="+mn-lt"/>
                <a:cs typeface="+mn-lt"/>
              </a:rPr>
              <a:t>, Mutlu (2010). Nefret Söyleminin Yeni Medya Ortamında Dolaşıma Girmesi ve Türetilmesi. (Editör: Tuğrul </a:t>
            </a:r>
            <a:r>
              <a:rPr lang="tr-TR" sz="1800" dirty="0" err="1">
                <a:solidFill>
                  <a:schemeClr val="bg1"/>
                </a:solidFill>
                <a:latin typeface="Times New Roman"/>
                <a:ea typeface="+mn-lt"/>
                <a:cs typeface="+mn-lt"/>
              </a:rPr>
              <a:t>Çomu</a:t>
            </a:r>
            <a:r>
              <a:rPr lang="tr-TR" sz="1800" dirty="0">
                <a:solidFill>
                  <a:schemeClr val="bg1"/>
                </a:solidFill>
                <a:latin typeface="Times New Roman"/>
                <a:ea typeface="+mn-lt"/>
                <a:cs typeface="+mn-lt"/>
              </a:rPr>
              <a:t>). Yeni Medyada Nefret Söylemi (1. Baskı). İstanbul: </a:t>
            </a:r>
            <a:r>
              <a:rPr lang="tr-TR" sz="1800" dirty="0" err="1">
                <a:solidFill>
                  <a:schemeClr val="bg1"/>
                </a:solidFill>
                <a:latin typeface="Times New Roman"/>
                <a:ea typeface="+mn-lt"/>
                <a:cs typeface="+mn-lt"/>
              </a:rPr>
              <a:t>Kalkedon</a:t>
            </a:r>
            <a:r>
              <a:rPr lang="tr-TR" sz="1800" dirty="0">
                <a:solidFill>
                  <a:schemeClr val="bg1"/>
                </a:solidFill>
                <a:latin typeface="Times New Roman"/>
                <a:ea typeface="+mn-lt"/>
                <a:cs typeface="+mn-lt"/>
              </a:rPr>
              <a:t> Yayınları, 11-53. </a:t>
            </a:r>
          </a:p>
          <a:p>
            <a:r>
              <a:rPr lang="tr-TR" sz="1800" dirty="0">
                <a:solidFill>
                  <a:schemeClr val="bg1"/>
                </a:solidFill>
                <a:latin typeface="Times New Roman"/>
                <a:ea typeface="+mn-lt"/>
                <a:cs typeface="+mn-lt"/>
              </a:rPr>
              <a:t>Aygül, Eser (2013). Yeni Medyada Nefret Söyleminin Üretimi: Bir Toplumsal Paylaşım Ağı Olarak Facebook Örneği, Yüksek Lisans Tezi, Gazi Üniversitesi Sosyal Bilimler Enstitüsü, Ankara</a:t>
            </a:r>
            <a:endParaRPr lang="tr-TR" sz="1800">
              <a:solidFill>
                <a:schemeClr val="bg1"/>
              </a:solidFill>
              <a:latin typeface="Times New Roman"/>
              <a:cs typeface="Calibri"/>
            </a:endParaRPr>
          </a:p>
          <a:p>
            <a:r>
              <a:rPr lang="tr-TR" sz="1800" dirty="0">
                <a:solidFill>
                  <a:schemeClr val="bg1"/>
                </a:solidFill>
                <a:latin typeface="Times New Roman"/>
                <a:ea typeface="+mn-lt"/>
                <a:cs typeface="+mn-lt"/>
                <a:hlinkClick r:id="rId2"/>
              </a:rPr>
              <a:t>https://www.slideshare.net/ovuncmeric/yeni-medya-nedir-yeni-medyann-zellikleri-nelerdir</a:t>
            </a:r>
            <a:r>
              <a:rPr lang="tr-TR" sz="1800" dirty="0">
                <a:solidFill>
                  <a:schemeClr val="bg1"/>
                </a:solidFill>
                <a:latin typeface="Times New Roman"/>
                <a:ea typeface="+mn-lt"/>
                <a:cs typeface="+mn-lt"/>
              </a:rPr>
              <a:t>. (27.02.2021, 17.50)</a:t>
            </a:r>
            <a:endParaRPr lang="tr-TR" sz="1800">
              <a:solidFill>
                <a:schemeClr val="bg1"/>
              </a:solidFill>
              <a:latin typeface="Times New Roman"/>
              <a:cs typeface="Calibri"/>
            </a:endParaRPr>
          </a:p>
          <a:p>
            <a:r>
              <a:rPr lang="tr-TR" sz="1800" dirty="0">
                <a:solidFill>
                  <a:schemeClr val="bg1"/>
                </a:solidFill>
                <a:latin typeface="Times New Roman"/>
                <a:ea typeface="+mn-lt"/>
                <a:cs typeface="+mn-lt"/>
              </a:rPr>
              <a:t>Mutlu </a:t>
            </a:r>
            <a:r>
              <a:rPr lang="tr-TR" sz="1800" dirty="0" err="1">
                <a:solidFill>
                  <a:schemeClr val="bg1"/>
                </a:solidFill>
                <a:latin typeface="Times New Roman"/>
                <a:ea typeface="+mn-lt"/>
                <a:cs typeface="+mn-lt"/>
              </a:rPr>
              <a:t>Binark</a:t>
            </a:r>
            <a:r>
              <a:rPr lang="tr-TR" sz="1800" dirty="0">
                <a:solidFill>
                  <a:schemeClr val="bg1"/>
                </a:solidFill>
                <a:latin typeface="Times New Roman"/>
                <a:ea typeface="+mn-lt"/>
                <a:cs typeface="+mn-lt"/>
              </a:rPr>
              <a:t>, Barış </a:t>
            </a:r>
            <a:r>
              <a:rPr lang="tr-TR" sz="1800" dirty="0" err="1">
                <a:solidFill>
                  <a:schemeClr val="bg1"/>
                </a:solidFill>
                <a:latin typeface="Times New Roman"/>
                <a:ea typeface="+mn-lt"/>
                <a:cs typeface="+mn-lt"/>
              </a:rPr>
              <a:t>Kılıçbay</a:t>
            </a:r>
            <a:r>
              <a:rPr lang="tr-TR" sz="1800" dirty="0">
                <a:solidFill>
                  <a:schemeClr val="bg1"/>
                </a:solidFill>
                <a:latin typeface="Times New Roman"/>
                <a:ea typeface="+mn-lt"/>
                <a:cs typeface="+mn-lt"/>
              </a:rPr>
              <a:t>, İnternet Toplum, Kültür, </a:t>
            </a:r>
            <a:r>
              <a:rPr lang="tr-TR" sz="1800" dirty="0" err="1">
                <a:solidFill>
                  <a:schemeClr val="bg1"/>
                </a:solidFill>
                <a:latin typeface="Times New Roman"/>
                <a:ea typeface="+mn-lt"/>
                <a:cs typeface="+mn-lt"/>
              </a:rPr>
              <a:t>Epos</a:t>
            </a:r>
            <a:r>
              <a:rPr lang="tr-TR" sz="1800" dirty="0">
                <a:solidFill>
                  <a:schemeClr val="bg1"/>
                </a:solidFill>
                <a:latin typeface="Times New Roman"/>
                <a:ea typeface="+mn-lt"/>
                <a:cs typeface="+mn-lt"/>
              </a:rPr>
              <a:t> Yayınları, Ankara, s. 16.  </a:t>
            </a:r>
            <a:endParaRPr lang="tr-TR" sz="1800">
              <a:solidFill>
                <a:schemeClr val="bg1"/>
              </a:solidFill>
              <a:latin typeface="Times New Roman"/>
              <a:cs typeface="Calibri"/>
            </a:endParaRPr>
          </a:p>
          <a:p>
            <a:r>
              <a:rPr lang="tr-TR" sz="1800" dirty="0">
                <a:solidFill>
                  <a:schemeClr val="bg1"/>
                </a:solidFill>
                <a:latin typeface="Times New Roman"/>
                <a:cs typeface="Calibri"/>
              </a:rPr>
              <a:t>Durmuş Koçak (2019). </a:t>
            </a:r>
            <a:r>
              <a:rPr lang="tr-TR" sz="1800" dirty="0">
                <a:solidFill>
                  <a:schemeClr val="bg1"/>
                </a:solidFill>
                <a:latin typeface="Times New Roman"/>
                <a:ea typeface="+mn-lt"/>
                <a:cs typeface="+mn-lt"/>
              </a:rPr>
              <a:t>Siber Kültürün Yeni Medya Kullanıcılarının tercih ve Eğilimleri Üzerine Etkisi: Üniversite Öğrencilerine Yönelik Bir Uygulama. </a:t>
            </a:r>
            <a:r>
              <a:rPr lang="tr-TR" sz="1800" dirty="0" err="1">
                <a:solidFill>
                  <a:schemeClr val="bg1"/>
                </a:solidFill>
                <a:latin typeface="Times New Roman"/>
                <a:ea typeface="+mn-lt"/>
                <a:cs typeface="+mn-lt"/>
              </a:rPr>
              <a:t>Doktara</a:t>
            </a:r>
            <a:r>
              <a:rPr lang="tr-TR" sz="1800" dirty="0">
                <a:solidFill>
                  <a:schemeClr val="bg1"/>
                </a:solidFill>
                <a:latin typeface="Times New Roman"/>
                <a:ea typeface="+mn-lt"/>
                <a:cs typeface="+mn-lt"/>
              </a:rPr>
              <a:t> Tezi, İstanbul Gelişim Üniversitesi Sosyal Bilimler </a:t>
            </a:r>
            <a:r>
              <a:rPr lang="tr-TR" sz="1800" dirty="0" err="1">
                <a:solidFill>
                  <a:schemeClr val="bg1"/>
                </a:solidFill>
                <a:latin typeface="Times New Roman"/>
                <a:ea typeface="+mn-lt"/>
                <a:cs typeface="+mn-lt"/>
              </a:rPr>
              <a:t>Ensititüsü</a:t>
            </a:r>
            <a:r>
              <a:rPr lang="tr-TR" sz="1800" dirty="0">
                <a:solidFill>
                  <a:schemeClr val="bg1"/>
                </a:solidFill>
                <a:latin typeface="Times New Roman"/>
                <a:ea typeface="+mn-lt"/>
                <a:cs typeface="+mn-lt"/>
              </a:rPr>
              <a:t>, İstanbul. </a:t>
            </a:r>
            <a:endParaRPr lang="tr-TR" sz="1800">
              <a:solidFill>
                <a:schemeClr val="bg1"/>
              </a:solidFill>
              <a:latin typeface="Times New Roman"/>
              <a:cs typeface="Calibri"/>
            </a:endParaRPr>
          </a:p>
          <a:p>
            <a:pPr marL="285750" indent="-285750"/>
            <a:r>
              <a:rPr lang="tr-TR" sz="1800" dirty="0">
                <a:solidFill>
                  <a:schemeClr val="bg1"/>
                </a:solidFill>
                <a:latin typeface="Times New Roman"/>
                <a:cs typeface="Calibri"/>
              </a:rPr>
              <a:t>Uğur Dolgun, (2016). </a:t>
            </a:r>
            <a:r>
              <a:rPr lang="tr-TR" sz="1800" dirty="0">
                <a:solidFill>
                  <a:schemeClr val="bg1"/>
                </a:solidFill>
                <a:latin typeface="Times New Roman"/>
                <a:cs typeface="Times New Roman"/>
              </a:rPr>
              <a:t>Kitle İletişim Araçları ve Yeni̇ Medya.</a:t>
            </a:r>
          </a:p>
          <a:p>
            <a:endParaRPr lang="tr-TR" sz="1800" dirty="0">
              <a:solidFill>
                <a:schemeClr val="bg1"/>
              </a:solidFill>
              <a:latin typeface="Times New Roman"/>
              <a:cs typeface="Calibri"/>
            </a:endParaRPr>
          </a:p>
          <a:p>
            <a:endParaRPr lang="tr-TR" sz="1600">
              <a:solidFill>
                <a:schemeClr val="bg1"/>
              </a:solidFill>
              <a:cs typeface="Calibri"/>
            </a:endParaRPr>
          </a:p>
        </p:txBody>
      </p:sp>
    </p:spTree>
    <p:extLst>
      <p:ext uri="{BB962C8B-B14F-4D97-AF65-F5344CB8AC3E}">
        <p14:creationId xmlns:p14="http://schemas.microsoft.com/office/powerpoint/2010/main" val="349657158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308</Words>
  <Application>Microsoft Office PowerPoint</Application>
  <PresentationFormat>Geniş ekran</PresentationFormat>
  <Paragraphs>17</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Times New Roman</vt:lpstr>
      <vt:lpstr>Ofis Teması</vt:lpstr>
      <vt:lpstr>Yeni Medyada Ermeni Folkloru</vt:lpstr>
      <vt:lpstr>PowerPoint Sunusu</vt:lpstr>
      <vt:lpstr>SANAL CEMAATLER</vt:lpstr>
      <vt:lpstr>PowerPoint Sunusu</vt:lpstr>
      <vt:lpstr>PowerPoint Sunusu</vt:lpstr>
      <vt:lpstr>OLUMSUZ ETKİLERİ</vt:lpstr>
      <vt:lpstr>PowerPoint Sunusu</vt:lpstr>
      <vt:lpstr>KAYNAKLAR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cihan</cp:lastModifiedBy>
  <cp:revision>776</cp:revision>
  <dcterms:created xsi:type="dcterms:W3CDTF">2021-02-27T12:29:12Z</dcterms:created>
  <dcterms:modified xsi:type="dcterms:W3CDTF">2022-05-11T14:20:47Z</dcterms:modified>
</cp:coreProperties>
</file>