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9" r:id="rId4"/>
    <p:sldId id="281" r:id="rId5"/>
    <p:sldId id="260" r:id="rId6"/>
    <p:sldId id="264" r:id="rId7"/>
    <p:sldId id="265" r:id="rId8"/>
    <p:sldId id="282" r:id="rId9"/>
    <p:sldId id="303" r:id="rId10"/>
    <p:sldId id="283" r:id="rId11"/>
    <p:sldId id="262" r:id="rId12"/>
    <p:sldId id="263" r:id="rId13"/>
    <p:sldId id="266" r:id="rId14"/>
    <p:sldId id="268" r:id="rId15"/>
    <p:sldId id="299" r:id="rId16"/>
    <p:sldId id="271" r:id="rId17"/>
    <p:sldId id="273" r:id="rId18"/>
    <p:sldId id="300" r:id="rId19"/>
    <p:sldId id="274" r:id="rId20"/>
    <p:sldId id="270" r:id="rId21"/>
    <p:sldId id="27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6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2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09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13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2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74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4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53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24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56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1CE3-0A17-4B15-829A-2F76B2D5B506}" type="datetimeFigureOut">
              <a:rPr lang="tr-TR" smtClean="0"/>
              <a:pPr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2661-6308-4569-8E18-3AF991FC64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65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0414" y="1941677"/>
            <a:ext cx="6453352" cy="1568285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Factors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Affecting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Milk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Quality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</a:t>
            </a:r>
            <a:r>
              <a:rPr lang="tr-TR" dirty="0" err="1" smtClean="0">
                <a:solidFill>
                  <a:srgbClr val="FF0000"/>
                </a:solidFill>
              </a:rPr>
              <a:t>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Quantity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8580" y="4277929"/>
            <a:ext cx="6285186" cy="10536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Res. Assist, DVM Bahar ONARAN</a:t>
            </a:r>
            <a:endParaRPr lang="en-US" dirty="0"/>
          </a:p>
          <a:p>
            <a:r>
              <a:rPr lang="en-US" dirty="0"/>
              <a:t>Ankara University, Faculty of Veterinary Medicine</a:t>
            </a:r>
          </a:p>
          <a:p>
            <a:r>
              <a:rPr lang="en-US" dirty="0"/>
              <a:t>Department of Food Hygiene and Technology</a:t>
            </a:r>
          </a:p>
          <a:p>
            <a:pPr algn="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28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95350"/>
            <a:ext cx="6845490" cy="528161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NORMAL MILK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composition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continue</a:t>
            </a:r>
            <a:r>
              <a:rPr lang="tr-TR" dirty="0" smtClean="0"/>
              <a:t> but at </a:t>
            </a:r>
            <a:r>
              <a:rPr lang="tr-TR" dirty="0" err="1" smtClean="0"/>
              <a:t>reduced</a:t>
            </a:r>
            <a:r>
              <a:rPr lang="tr-TR" dirty="0" smtClean="0"/>
              <a:t> rate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5 </a:t>
            </a:r>
            <a:r>
              <a:rPr lang="tr-TR" dirty="0" err="1" smtClean="0"/>
              <a:t>weeks</a:t>
            </a:r>
            <a:r>
              <a:rPr lang="tr-TR" dirty="0" smtClean="0"/>
              <a:t> of </a:t>
            </a:r>
            <a:r>
              <a:rPr lang="tr-TR" dirty="0" err="1" smtClean="0"/>
              <a:t>lactation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protein %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rises</a:t>
            </a:r>
            <a:r>
              <a:rPr lang="tr-TR" dirty="0" smtClean="0"/>
              <a:t> </a:t>
            </a:r>
            <a:r>
              <a:rPr lang="tr-TR" dirty="0" err="1" smtClean="0"/>
              <a:t>gradually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sharply</a:t>
            </a:r>
            <a:r>
              <a:rPr lang="tr-TR" dirty="0" smtClean="0"/>
              <a:t> </a:t>
            </a:r>
            <a:r>
              <a:rPr lang="tr-TR" dirty="0" err="1" smtClean="0"/>
              <a:t>near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lactation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Lactose</a:t>
            </a:r>
            <a:r>
              <a:rPr lang="tr-TR" dirty="0" smtClean="0"/>
              <a:t> </a:t>
            </a:r>
            <a:r>
              <a:rPr lang="tr-TR" dirty="0" err="1" smtClean="0"/>
              <a:t>decreases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mineral </a:t>
            </a:r>
            <a:r>
              <a:rPr lang="tr-TR" dirty="0" err="1" smtClean="0"/>
              <a:t>concentration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 </a:t>
            </a:r>
            <a:r>
              <a:rPr lang="tr-TR" dirty="0" err="1" smtClean="0"/>
              <a:t>slightly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09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period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Dairy</a:t>
            </a:r>
            <a:r>
              <a:rPr lang="tr-TR" dirty="0" smtClean="0"/>
              <a:t> </a:t>
            </a:r>
            <a:r>
              <a:rPr lang="tr-TR" dirty="0" err="1" smtClean="0"/>
              <a:t>cows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dried-off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months</a:t>
            </a:r>
            <a:r>
              <a:rPr lang="tr-TR" dirty="0" smtClean="0"/>
              <a:t> </a:t>
            </a:r>
            <a:r>
              <a:rPr lang="tr-TR" dirty="0" err="1" smtClean="0"/>
              <a:t>prior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calving</a:t>
            </a:r>
            <a:r>
              <a:rPr lang="tr-TR" dirty="0" smtClean="0"/>
              <a:t>.</a:t>
            </a:r>
          </a:p>
          <a:p>
            <a:r>
              <a:rPr lang="tr-TR" dirty="0" smtClean="0"/>
              <a:t>Rest </a:t>
            </a:r>
            <a:r>
              <a:rPr lang="tr-TR" dirty="0" err="1" smtClean="0"/>
              <a:t>period</a:t>
            </a:r>
            <a:r>
              <a:rPr lang="tr-TR" dirty="0" smtClean="0"/>
              <a:t> is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maximize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in </a:t>
            </a:r>
            <a:r>
              <a:rPr lang="tr-TR" dirty="0" err="1" smtClean="0"/>
              <a:t>subsequent</a:t>
            </a:r>
            <a:r>
              <a:rPr lang="tr-TR" dirty="0" smtClean="0"/>
              <a:t> </a:t>
            </a:r>
            <a:r>
              <a:rPr lang="tr-TR" dirty="0" err="1" smtClean="0"/>
              <a:t>lactation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507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LONG </a:t>
            </a:r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period</a:t>
            </a:r>
            <a:r>
              <a:rPr lang="tr-TR" dirty="0" smtClean="0">
                <a:solidFill>
                  <a:srgbClr val="FF0000"/>
                </a:solidFill>
              </a:rPr>
              <a:t>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102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Decrease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annual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cow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extending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calving</a:t>
            </a:r>
            <a:r>
              <a:rPr lang="tr-TR" dirty="0" smtClean="0"/>
              <a:t> time </a:t>
            </a:r>
            <a:r>
              <a:rPr lang="tr-TR" dirty="0" err="1" smtClean="0"/>
              <a:t>beyond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normal 13-14 </a:t>
            </a:r>
            <a:r>
              <a:rPr lang="tr-TR" dirty="0" err="1" smtClean="0"/>
              <a:t>month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Causing</a:t>
            </a:r>
            <a:r>
              <a:rPr lang="tr-TR" dirty="0" smtClean="0"/>
              <a:t> a </a:t>
            </a:r>
            <a:r>
              <a:rPr lang="tr-TR" dirty="0" err="1" smtClean="0"/>
              <a:t>decrease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lifetime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dairy</a:t>
            </a:r>
            <a:r>
              <a:rPr lang="tr-TR" dirty="0" smtClean="0"/>
              <a:t> </a:t>
            </a:r>
            <a:r>
              <a:rPr lang="tr-TR" dirty="0" err="1" smtClean="0"/>
              <a:t>cow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dry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is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body </a:t>
            </a:r>
            <a:r>
              <a:rPr lang="tr-TR" dirty="0" err="1" smtClean="0"/>
              <a:t>condition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cow</a:t>
            </a:r>
            <a:r>
              <a:rPr lang="tr-TR" dirty="0" smtClean="0"/>
              <a:t> at </a:t>
            </a:r>
            <a:r>
              <a:rPr lang="tr-TR" dirty="0" err="1" smtClean="0"/>
              <a:t>calving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Cows</a:t>
            </a:r>
            <a:r>
              <a:rPr lang="tr-TR" dirty="0" smtClean="0"/>
              <a:t> in </a:t>
            </a:r>
            <a:r>
              <a:rPr lang="tr-TR" dirty="0" err="1" smtClean="0"/>
              <a:t>good</a:t>
            </a:r>
            <a:r>
              <a:rPr lang="tr-TR" dirty="0" smtClean="0"/>
              <a:t> body </a:t>
            </a:r>
            <a:r>
              <a:rPr lang="tr-TR" dirty="0" err="1" smtClean="0"/>
              <a:t>condition</a:t>
            </a:r>
            <a:r>
              <a:rPr lang="tr-TR" dirty="0" smtClean="0"/>
              <a:t> at </a:t>
            </a:r>
            <a:r>
              <a:rPr lang="tr-TR" dirty="0" err="1" smtClean="0"/>
              <a:t>calving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lactation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in </a:t>
            </a:r>
            <a:r>
              <a:rPr lang="tr-TR" dirty="0" err="1" smtClean="0"/>
              <a:t>cows</a:t>
            </a:r>
            <a:r>
              <a:rPr lang="tr-TR" dirty="0" smtClean="0"/>
              <a:t> in </a:t>
            </a:r>
            <a:r>
              <a:rPr lang="tr-TR" dirty="0" err="1" smtClean="0"/>
              <a:t>thin</a:t>
            </a:r>
            <a:r>
              <a:rPr lang="tr-TR" dirty="0" smtClean="0"/>
              <a:t> body </a:t>
            </a:r>
            <a:r>
              <a:rPr lang="tr-TR" dirty="0" err="1" smtClean="0"/>
              <a:t>condition</a:t>
            </a:r>
            <a:r>
              <a:rPr lang="tr-TR" dirty="0" smtClean="0"/>
              <a:t> at </a:t>
            </a:r>
            <a:r>
              <a:rPr lang="tr-TR" dirty="0" err="1" smtClean="0"/>
              <a:t>calving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6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Pregnancy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9649"/>
            <a:ext cx="10515600" cy="4351338"/>
          </a:xfrm>
        </p:spPr>
        <p:txBody>
          <a:bodyPr/>
          <a:lstStyle/>
          <a:p>
            <a:r>
              <a:rPr lang="tr-TR" dirty="0" smtClean="0"/>
              <a:t>Has an </a:t>
            </a:r>
            <a:r>
              <a:rPr lang="tr-TR" dirty="0" err="1" smtClean="0"/>
              <a:t>inhibitory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on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Due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increase</a:t>
            </a:r>
            <a:r>
              <a:rPr lang="tr-TR" dirty="0" smtClean="0">
                <a:sym typeface="Wingdings" panose="05000000000000000000" pitchFamily="2" charset="2"/>
              </a:rPr>
              <a:t> in </a:t>
            </a:r>
            <a:r>
              <a:rPr lang="tr-TR" dirty="0" err="1" smtClean="0">
                <a:sym typeface="Wingdings" panose="05000000000000000000" pitchFamily="2" charset="2"/>
              </a:rPr>
              <a:t>estrogen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progesterone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level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ost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reduction</a:t>
            </a:r>
            <a:r>
              <a:rPr lang="tr-TR" dirty="0" smtClean="0"/>
              <a:t> in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month</a:t>
            </a:r>
            <a:r>
              <a:rPr lang="tr-TR" dirty="0" smtClean="0"/>
              <a:t> of </a:t>
            </a:r>
            <a:r>
              <a:rPr lang="tr-TR" dirty="0" err="1" smtClean="0"/>
              <a:t>pregnancy</a:t>
            </a:r>
            <a:endParaRPr lang="tr-TR" dirty="0" smtClean="0"/>
          </a:p>
          <a:p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8th </a:t>
            </a:r>
            <a:r>
              <a:rPr lang="tr-TR" dirty="0" err="1" smtClean="0"/>
              <a:t>mounth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 20 % </a:t>
            </a:r>
            <a:r>
              <a:rPr lang="tr-TR" dirty="0" err="1" smtClean="0">
                <a:sym typeface="Wingdings" panose="05000000000000000000" pitchFamily="2" charset="2"/>
              </a:rPr>
              <a:t>less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 (</a:t>
            </a:r>
            <a:r>
              <a:rPr lang="tr-TR" dirty="0" err="1" smtClean="0">
                <a:sym typeface="Wingdings" panose="05000000000000000000" pitchFamily="2" charset="2"/>
              </a:rPr>
              <a:t>compared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with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non-pregnant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cow</a:t>
            </a:r>
            <a:r>
              <a:rPr lang="tr-TR" dirty="0" smtClean="0">
                <a:sym typeface="Wingdings" panose="05000000000000000000" pitchFamily="2" charset="2"/>
              </a:rPr>
              <a:t>)</a:t>
            </a:r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1926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Seasonal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differences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0111"/>
            <a:ext cx="10515600" cy="4351338"/>
          </a:xfrm>
        </p:spPr>
        <p:txBody>
          <a:bodyPr/>
          <a:lstStyle/>
          <a:p>
            <a:r>
              <a:rPr lang="tr-TR" dirty="0" err="1" smtClean="0"/>
              <a:t>Temperature</a:t>
            </a:r>
            <a:r>
              <a:rPr lang="tr-TR" dirty="0" smtClean="0"/>
              <a:t>, </a:t>
            </a:r>
            <a:r>
              <a:rPr lang="tr-TR" dirty="0" err="1" smtClean="0"/>
              <a:t>humidity</a:t>
            </a:r>
            <a:r>
              <a:rPr lang="tr-TR" dirty="0" smtClean="0"/>
              <a:t>,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general; </a:t>
            </a:r>
          </a:p>
          <a:p>
            <a:pPr marL="0" indent="0">
              <a:buNone/>
            </a:pPr>
            <a:r>
              <a:rPr lang="tr-TR" dirty="0" err="1" smtClean="0">
                <a:sym typeface="Wingdings" panose="05000000000000000000" pitchFamily="2" charset="2"/>
              </a:rPr>
              <a:t>In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winter</a:t>
            </a:r>
            <a:r>
              <a:rPr lang="tr-TR" dirty="0" smtClean="0">
                <a:sym typeface="Wingdings" panose="05000000000000000000" pitchFamily="2" charset="2"/>
              </a:rPr>
              <a:t> 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fat</a:t>
            </a:r>
            <a:r>
              <a:rPr lang="tr-TR" dirty="0" smtClean="0">
                <a:sym typeface="Wingdings" panose="05000000000000000000" pitchFamily="2" charset="2"/>
              </a:rPr>
              <a:t>       , </a:t>
            </a:r>
            <a:r>
              <a:rPr lang="tr-TR" dirty="0" err="1" smtClean="0">
                <a:sym typeface="Wingdings" panose="05000000000000000000" pitchFamily="2" charset="2"/>
              </a:rPr>
              <a:t>amount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Holsteins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other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large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breeds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tolerant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lower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temperatures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Smaller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breeds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particularly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Jersey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much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tolerant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high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temperatures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Aşağı Ok 5"/>
          <p:cNvSpPr/>
          <p:nvPr/>
        </p:nvSpPr>
        <p:spPr>
          <a:xfrm>
            <a:off x="6933062" y="2563850"/>
            <a:ext cx="313899" cy="423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3966950" y="2563850"/>
            <a:ext cx="300250" cy="386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20" y="5207696"/>
            <a:ext cx="7915356" cy="14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Maintanance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conditions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Adequate</a:t>
            </a:r>
            <a:r>
              <a:rPr lang="tr-TR" dirty="0" smtClean="0"/>
              <a:t> </a:t>
            </a:r>
            <a:r>
              <a:rPr lang="tr-TR" dirty="0" err="1" smtClean="0"/>
              <a:t>maintanance</a:t>
            </a:r>
            <a:r>
              <a:rPr lang="tr-TR" dirty="0" smtClean="0"/>
              <a:t>        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37 ˚C</a:t>
            </a:r>
          </a:p>
          <a:p>
            <a:r>
              <a:rPr lang="tr-TR" dirty="0" err="1" smtClean="0"/>
              <a:t>Oxygen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endParaRPr lang="tr-TR" dirty="0" smtClean="0"/>
          </a:p>
          <a:p>
            <a:r>
              <a:rPr lang="tr-TR" dirty="0" err="1" smtClean="0"/>
              <a:t>Air</a:t>
            </a:r>
            <a:r>
              <a:rPr lang="tr-TR" dirty="0" smtClean="0"/>
              <a:t> (</a:t>
            </a:r>
            <a:r>
              <a:rPr lang="tr-TR" dirty="0" err="1" smtClean="0"/>
              <a:t>indoor</a:t>
            </a:r>
            <a:r>
              <a:rPr lang="tr-TR" dirty="0"/>
              <a:t>)</a:t>
            </a:r>
          </a:p>
        </p:txBody>
      </p:sp>
      <p:sp>
        <p:nvSpPr>
          <p:cNvPr id="4" name="Yukarı Ok 3"/>
          <p:cNvSpPr/>
          <p:nvPr/>
        </p:nvSpPr>
        <p:spPr>
          <a:xfrm>
            <a:off x="4540469" y="1690688"/>
            <a:ext cx="315311" cy="5990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79" y="1667932"/>
            <a:ext cx="353599" cy="621846"/>
          </a:xfrm>
          <a:prstGeom prst="rect">
            <a:avLst/>
          </a:prstGeom>
        </p:spPr>
      </p:pic>
      <p:sp>
        <p:nvSpPr>
          <p:cNvPr id="6" name="Yukarı Ok 5"/>
          <p:cNvSpPr/>
          <p:nvPr/>
        </p:nvSpPr>
        <p:spPr>
          <a:xfrm>
            <a:off x="1989082" y="2687693"/>
            <a:ext cx="315311" cy="5990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4393323" y="3354501"/>
            <a:ext cx="342449" cy="589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4" y="3846342"/>
            <a:ext cx="377985" cy="609653"/>
          </a:xfrm>
          <a:prstGeom prst="rect">
            <a:avLst/>
          </a:prstGeom>
        </p:spPr>
      </p:pic>
      <p:sp>
        <p:nvSpPr>
          <p:cNvPr id="10" name="Sağ Ayraç 9"/>
          <p:cNvSpPr/>
          <p:nvPr/>
        </p:nvSpPr>
        <p:spPr>
          <a:xfrm>
            <a:off x="5213445" y="2687694"/>
            <a:ext cx="409433" cy="176830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6037997" y="2977445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Milk</a:t>
            </a:r>
            <a:r>
              <a:rPr lang="tr-TR" sz="2800" dirty="0" smtClean="0"/>
              <a:t> </a:t>
            </a:r>
            <a:r>
              <a:rPr lang="tr-TR" sz="2800" dirty="0" err="1" smtClean="0"/>
              <a:t>yield</a:t>
            </a:r>
            <a:endParaRPr lang="tr-TR" sz="28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133220" y="3682593"/>
            <a:ext cx="1291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Milk</a:t>
            </a:r>
            <a:r>
              <a:rPr lang="tr-TR" sz="2800" dirty="0" smtClean="0"/>
              <a:t> </a:t>
            </a:r>
            <a:r>
              <a:rPr lang="tr-TR" sz="2800" dirty="0" err="1" smtClean="0"/>
              <a:t>fat</a:t>
            </a:r>
            <a:endParaRPr lang="tr-TR" sz="2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05" y="2891012"/>
            <a:ext cx="377985" cy="60965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791" y="3583967"/>
            <a:ext cx="35359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Feed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water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supply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7483" y="1690688"/>
            <a:ext cx="8116614" cy="4351338"/>
          </a:xfrm>
        </p:spPr>
        <p:txBody>
          <a:bodyPr>
            <a:normAutofit/>
          </a:bodyPr>
          <a:lstStyle/>
          <a:p>
            <a:r>
              <a:rPr lang="tr-TR" dirty="0" err="1" smtClean="0"/>
              <a:t>Inadequate</a:t>
            </a:r>
            <a:r>
              <a:rPr lang="tr-TR" dirty="0" smtClean="0"/>
              <a:t> </a:t>
            </a:r>
            <a:r>
              <a:rPr lang="tr-TR" dirty="0" err="1" smtClean="0"/>
              <a:t>feed</a:t>
            </a:r>
            <a:r>
              <a:rPr lang="tr-TR" dirty="0" smtClean="0"/>
              <a:t> </a:t>
            </a:r>
            <a:r>
              <a:rPr lang="tr-TR" dirty="0" err="1" smtClean="0"/>
              <a:t>nutrients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limit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secretion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Galactopoiesis</a:t>
            </a:r>
            <a:r>
              <a:rPr lang="tr-TR" dirty="0" smtClean="0">
                <a:sym typeface="Wingdings" panose="05000000000000000000" pitchFamily="2" charset="2"/>
              </a:rPr>
              <a:t> </a:t>
            </a:r>
            <a:r>
              <a:rPr lang="tr-TR" dirty="0" err="1" smtClean="0">
                <a:sym typeface="Wingdings" panose="05000000000000000000" pitchFamily="2" charset="2"/>
              </a:rPr>
              <a:t>maintanance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lactation</a:t>
            </a:r>
            <a:endParaRPr lang="tr-T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tr-TR" dirty="0">
                <a:sym typeface="Wingdings" panose="05000000000000000000" pitchFamily="2" charset="2"/>
              </a:rPr>
              <a:t>i</a:t>
            </a:r>
            <a:r>
              <a:rPr lang="tr-TR" dirty="0" smtClean="0">
                <a:sym typeface="Wingdings" panose="05000000000000000000" pitchFamily="2" charset="2"/>
              </a:rPr>
              <a:t>s </a:t>
            </a:r>
            <a:r>
              <a:rPr lang="tr-TR" dirty="0" err="1" smtClean="0">
                <a:sym typeface="Wingdings" panose="05000000000000000000" pitchFamily="2" charset="2"/>
              </a:rPr>
              <a:t>closely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related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an </a:t>
            </a:r>
            <a:r>
              <a:rPr lang="tr-TR" dirty="0" err="1" smtClean="0">
                <a:sym typeface="Wingdings" panose="05000000000000000000" pitchFamily="2" charset="2"/>
              </a:rPr>
              <a:t>adequate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feed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intake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lactating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animal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most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dramatic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effect</a:t>
            </a:r>
            <a:r>
              <a:rPr lang="tr-TR" dirty="0" smtClean="0">
                <a:sym typeface="Wingdings" panose="05000000000000000000" pitchFamily="2" charset="2"/>
              </a:rPr>
              <a:t> is </a:t>
            </a:r>
            <a:r>
              <a:rPr lang="tr-TR" dirty="0" err="1" smtClean="0">
                <a:sym typeface="Wingdings" panose="05000000000000000000" pitchFamily="2" charset="2"/>
              </a:rPr>
              <a:t>brought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about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shortage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water</a:t>
            </a:r>
            <a:r>
              <a:rPr lang="tr-TR" dirty="0" smtClean="0">
                <a:sym typeface="Wingdings" panose="05000000000000000000" pitchFamily="2" charset="2"/>
              </a:rPr>
              <a:t> as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cow</a:t>
            </a:r>
            <a:r>
              <a:rPr lang="tr-TR" dirty="0" smtClean="0">
                <a:sym typeface="Wingdings" panose="05000000000000000000" pitchFamily="2" charset="2"/>
              </a:rPr>
              <a:t> has </a:t>
            </a:r>
            <a:r>
              <a:rPr lang="tr-TR" dirty="0" err="1" smtClean="0">
                <a:sym typeface="Wingdings" panose="05000000000000000000" pitchFamily="2" charset="2"/>
              </a:rPr>
              <a:t>no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means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storing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water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tr-TR" dirty="0" smtClean="0">
              <a:sym typeface="Wingdings" panose="05000000000000000000" pitchFamily="2" charset="2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03585" y="5471027"/>
            <a:ext cx="10673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2800" dirty="0" err="1">
                <a:sym typeface="Wingdings" panose="05000000000000000000" pitchFamily="2" charset="2"/>
              </a:rPr>
              <a:t>Withholding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access</a:t>
            </a:r>
            <a:r>
              <a:rPr lang="tr-TR" sz="2800" dirty="0" smtClean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to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water</a:t>
            </a:r>
            <a:r>
              <a:rPr lang="tr-TR" sz="2800" dirty="0">
                <a:sym typeface="Wingdings" panose="05000000000000000000" pitchFamily="2" charset="2"/>
              </a:rPr>
              <a:t>, </a:t>
            </a:r>
            <a:r>
              <a:rPr lang="tr-TR" sz="2800" dirty="0" err="1">
                <a:sym typeface="Wingdings" panose="05000000000000000000" pitchFamily="2" charset="2"/>
              </a:rPr>
              <a:t>or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insufficient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supply</a:t>
            </a:r>
            <a:r>
              <a:rPr lang="tr-TR" sz="2800" dirty="0">
                <a:sym typeface="Wingdings" panose="05000000000000000000" pitchFamily="2" charset="2"/>
              </a:rPr>
              <a:t> of </a:t>
            </a:r>
            <a:r>
              <a:rPr lang="tr-TR" sz="2800" dirty="0" err="1">
                <a:sym typeface="Wingdings" panose="05000000000000000000" pitchFamily="2" charset="2"/>
              </a:rPr>
              <a:t>water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for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few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hours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will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result</a:t>
            </a:r>
            <a:r>
              <a:rPr lang="tr-TR" sz="2800" dirty="0">
                <a:sym typeface="Wingdings" panose="05000000000000000000" pitchFamily="2" charset="2"/>
              </a:rPr>
              <a:t> in a </a:t>
            </a:r>
            <a:r>
              <a:rPr lang="tr-TR" sz="2800" dirty="0" err="1">
                <a:sym typeface="Wingdings" panose="05000000000000000000" pitchFamily="2" charset="2"/>
              </a:rPr>
              <a:t>rapid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drop</a:t>
            </a:r>
            <a:r>
              <a:rPr lang="tr-TR" sz="2800" dirty="0">
                <a:sym typeface="Wingdings" panose="05000000000000000000" pitchFamily="2" charset="2"/>
              </a:rPr>
              <a:t> in </a:t>
            </a:r>
            <a:r>
              <a:rPr lang="tr-TR" sz="2800" dirty="0" err="1">
                <a:sym typeface="Wingdings" panose="05000000000000000000" pitchFamily="2" charset="2"/>
              </a:rPr>
              <a:t>milk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yield</a:t>
            </a:r>
            <a:r>
              <a:rPr lang="tr-TR" sz="2800" dirty="0">
                <a:sym typeface="Wingdings" panose="05000000000000000000" pitchFamily="2" charset="2"/>
              </a:rPr>
              <a:t>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8607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Milking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intervals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6518713" cy="463823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Cows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milked</a:t>
            </a:r>
            <a:r>
              <a:rPr lang="tr-TR" dirty="0" smtClean="0"/>
              <a:t> at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intervals</a:t>
            </a:r>
            <a:r>
              <a:rPr lang="tr-TR" dirty="0" smtClean="0"/>
              <a:t> (12 h </a:t>
            </a:r>
            <a:r>
              <a:rPr lang="tr-TR" dirty="0" err="1" smtClean="0"/>
              <a:t>interval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2 x </a:t>
            </a:r>
            <a:r>
              <a:rPr lang="tr-TR" dirty="0" err="1" smtClean="0"/>
              <a:t>milking</a:t>
            </a:r>
            <a:r>
              <a:rPr lang="tr-TR" dirty="0" smtClean="0"/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reduction</a:t>
            </a:r>
            <a:r>
              <a:rPr lang="tr-TR" dirty="0" smtClean="0"/>
              <a:t> in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in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producing</a:t>
            </a:r>
            <a:r>
              <a:rPr lang="tr-TR" dirty="0" smtClean="0"/>
              <a:t> </a:t>
            </a:r>
            <a:r>
              <a:rPr lang="tr-TR" dirty="0" err="1" smtClean="0"/>
              <a:t>cows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in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producing</a:t>
            </a:r>
            <a:r>
              <a:rPr lang="tr-TR" dirty="0" smtClean="0"/>
              <a:t> </a:t>
            </a:r>
            <a:r>
              <a:rPr lang="tr-TR" dirty="0" err="1" smtClean="0"/>
              <a:t>ones</a:t>
            </a:r>
            <a:r>
              <a:rPr lang="tr-TR" dirty="0" smtClean="0"/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Incomplete</a:t>
            </a:r>
            <a:r>
              <a:rPr lang="tr-TR" dirty="0" smtClean="0"/>
              <a:t> </a:t>
            </a:r>
            <a:r>
              <a:rPr lang="tr-TR" dirty="0" err="1" smtClean="0"/>
              <a:t>milking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consecutive</a:t>
            </a:r>
            <a:r>
              <a:rPr lang="tr-TR" dirty="0" smtClean="0"/>
              <a:t> </a:t>
            </a:r>
            <a:r>
              <a:rPr lang="tr-TR" dirty="0" err="1" smtClean="0"/>
              <a:t>days</a:t>
            </a:r>
            <a:r>
              <a:rPr lang="tr-TR" dirty="0" smtClean="0"/>
              <a:t> can </a:t>
            </a:r>
            <a:r>
              <a:rPr lang="tr-TR" dirty="0" err="1" smtClean="0"/>
              <a:t>permanently</a:t>
            </a:r>
            <a:r>
              <a:rPr lang="tr-TR" dirty="0" smtClean="0"/>
              <a:t> </a:t>
            </a:r>
            <a:r>
              <a:rPr lang="tr-TR" dirty="0" err="1" smtClean="0"/>
              <a:t>reduce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entire</a:t>
            </a:r>
            <a:r>
              <a:rPr lang="tr-TR" dirty="0" smtClean="0"/>
              <a:t> </a:t>
            </a:r>
            <a:r>
              <a:rPr lang="tr-TR" dirty="0" err="1" smtClean="0"/>
              <a:t>lactation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25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5495" y="1088646"/>
            <a:ext cx="7063854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rgbClr val="FF0000"/>
                </a:solidFill>
              </a:rPr>
              <a:t>Milking</a:t>
            </a:r>
            <a:r>
              <a:rPr lang="tr-TR" dirty="0">
                <a:solidFill>
                  <a:srgbClr val="FF0000"/>
                </a:solidFill>
              </a:rPr>
              <a:t> time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cows</a:t>
            </a:r>
            <a:endParaRPr lang="tr-TR" dirty="0"/>
          </a:p>
          <a:p>
            <a:pPr marL="0" indent="0" algn="ctr">
              <a:buNone/>
            </a:pPr>
            <a:r>
              <a:rPr lang="tr-TR" dirty="0">
                <a:sym typeface="Wingdings" panose="05000000000000000000" pitchFamily="2" charset="2"/>
              </a:rPr>
              <a:t> 5-6 </a:t>
            </a:r>
            <a:r>
              <a:rPr lang="tr-TR" dirty="0" err="1">
                <a:sym typeface="Wingdings" panose="05000000000000000000" pitchFamily="2" charset="2"/>
              </a:rPr>
              <a:t>minutes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per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cow</a:t>
            </a:r>
            <a:r>
              <a:rPr lang="tr-TR" dirty="0">
                <a:sym typeface="Wingdings" panose="05000000000000000000" pitchFamily="2" charset="2"/>
              </a:rPr>
              <a:t>.</a:t>
            </a:r>
            <a:endParaRPr lang="tr-TR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r>
              <a:rPr lang="tr-TR" dirty="0" smtClean="0"/>
              <a:t> on </a:t>
            </a:r>
            <a:r>
              <a:rPr lang="tr-TR" dirty="0" err="1" smtClean="0"/>
              <a:t>milking</a:t>
            </a:r>
            <a:r>
              <a:rPr lang="tr-TR" dirty="0" smtClean="0"/>
              <a:t> time.</a:t>
            </a:r>
          </a:p>
          <a:p>
            <a:pPr marL="0" indent="0" algn="ctr">
              <a:buNone/>
            </a:pPr>
            <a:endParaRPr lang="tr-T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beginning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milking</a:t>
            </a:r>
            <a:r>
              <a:rPr lang="tr-TR" dirty="0" smtClean="0"/>
              <a:t>,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1-2 </a:t>
            </a:r>
            <a:r>
              <a:rPr lang="tr-TR" dirty="0">
                <a:sym typeface="Wingdings" panose="05000000000000000000" pitchFamily="2" charset="2"/>
              </a:rPr>
              <a:t>% of </a:t>
            </a:r>
            <a:r>
              <a:rPr lang="tr-TR" dirty="0" err="1">
                <a:sym typeface="Wingdings" panose="05000000000000000000" pitchFamily="2" charset="2"/>
              </a:rPr>
              <a:t>milk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fat</a:t>
            </a:r>
            <a:endParaRPr lang="tr-TR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>
                <a:sym typeface="Wingdings" panose="05000000000000000000" pitchFamily="2" charset="2"/>
              </a:rPr>
              <a:t>Final </a:t>
            </a:r>
            <a:r>
              <a:rPr lang="tr-TR" dirty="0" err="1" smtClean="0">
                <a:sym typeface="Wingdings" panose="05000000000000000000" pitchFamily="2" charset="2"/>
              </a:rPr>
              <a:t>drops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contain</a:t>
            </a:r>
            <a:r>
              <a:rPr lang="tr-TR" dirty="0" smtClean="0">
                <a:sym typeface="Wingdings" panose="05000000000000000000" pitchFamily="2" charset="2"/>
              </a:rPr>
              <a:t>  6-7 % of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fat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54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Milking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frequency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r-TR" dirty="0" err="1" smtClean="0"/>
              <a:t>Cows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milked</a:t>
            </a:r>
            <a:r>
              <a:rPr lang="tr-TR" dirty="0" smtClean="0"/>
              <a:t> </a:t>
            </a:r>
            <a:r>
              <a:rPr lang="tr-TR" dirty="0" err="1" smtClean="0"/>
              <a:t>twice</a:t>
            </a:r>
            <a:r>
              <a:rPr lang="tr-TR" dirty="0" smtClean="0"/>
              <a:t> </a:t>
            </a:r>
            <a:r>
              <a:rPr lang="tr-TR" dirty="0" err="1" smtClean="0"/>
              <a:t>daily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Milking</a:t>
            </a:r>
            <a:r>
              <a:rPr lang="tr-TR" dirty="0" smtClean="0"/>
              <a:t> a </a:t>
            </a:r>
            <a:r>
              <a:rPr lang="tr-TR" dirty="0" err="1" smtClean="0"/>
              <a:t>twice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yields</a:t>
            </a:r>
            <a:r>
              <a:rPr lang="tr-TR" dirty="0" smtClean="0"/>
              <a:t> at </a:t>
            </a:r>
            <a:r>
              <a:rPr lang="tr-TR" dirty="0" err="1" smtClean="0"/>
              <a:t>least</a:t>
            </a:r>
            <a:r>
              <a:rPr lang="tr-TR" dirty="0" smtClean="0"/>
              <a:t> 40 %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once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milking</a:t>
            </a:r>
            <a:r>
              <a:rPr lang="tr-TR" dirty="0" smtClean="0"/>
              <a:t> </a:t>
            </a:r>
            <a:r>
              <a:rPr lang="tr-TR" dirty="0" err="1" smtClean="0"/>
              <a:t>frequency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3 x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5-20 %.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89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75179" y="392420"/>
            <a:ext cx="8619699" cy="1325563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rgbClr val="FF0000"/>
                </a:solidFill>
              </a:rPr>
              <a:t>Factors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Affecting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Milk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Quanlity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Quantity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097232" y="5450275"/>
            <a:ext cx="10221035" cy="8940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normal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situations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lactation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gradually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decreases</a:t>
            </a:r>
            <a:r>
              <a:rPr lang="tr-TR" sz="2800" dirty="0" smtClean="0"/>
              <a:t>.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sz="half" idx="1"/>
          </p:nvPr>
        </p:nvSpPr>
        <p:spPr>
          <a:xfrm>
            <a:off x="444062" y="1783032"/>
            <a:ext cx="3591910" cy="4351338"/>
          </a:xfrm>
        </p:spPr>
        <p:txBody>
          <a:bodyPr/>
          <a:lstStyle/>
          <a:p>
            <a:pPr algn="r"/>
            <a:r>
              <a:rPr lang="tr-TR" dirty="0" err="1"/>
              <a:t>Species</a:t>
            </a:r>
            <a:endParaRPr lang="tr-TR" dirty="0"/>
          </a:p>
          <a:p>
            <a:pPr algn="r"/>
            <a:r>
              <a:rPr lang="tr-TR" dirty="0" err="1"/>
              <a:t>Breed</a:t>
            </a:r>
            <a:endParaRPr lang="tr-TR" dirty="0"/>
          </a:p>
          <a:p>
            <a:pPr algn="r"/>
            <a:r>
              <a:rPr lang="tr-TR" dirty="0"/>
              <a:t>Age</a:t>
            </a:r>
          </a:p>
          <a:p>
            <a:pPr algn="r"/>
            <a:r>
              <a:rPr lang="tr-TR" dirty="0" err="1"/>
              <a:t>Stage</a:t>
            </a:r>
            <a:r>
              <a:rPr lang="tr-TR" dirty="0"/>
              <a:t> of </a:t>
            </a:r>
            <a:r>
              <a:rPr lang="tr-TR" dirty="0" err="1"/>
              <a:t>lactation</a:t>
            </a:r>
            <a:endParaRPr lang="tr-TR" dirty="0"/>
          </a:p>
          <a:p>
            <a:pPr algn="r"/>
            <a:r>
              <a:rPr lang="tr-TR" dirty="0" err="1"/>
              <a:t>Dry</a:t>
            </a:r>
            <a:r>
              <a:rPr lang="tr-TR" dirty="0"/>
              <a:t> </a:t>
            </a:r>
            <a:r>
              <a:rPr lang="tr-TR" dirty="0" err="1"/>
              <a:t>period</a:t>
            </a:r>
            <a:endParaRPr lang="tr-TR" dirty="0"/>
          </a:p>
          <a:p>
            <a:pPr algn="r"/>
            <a:r>
              <a:rPr lang="tr-TR" dirty="0" err="1"/>
              <a:t>Pregnancy</a:t>
            </a:r>
            <a:endParaRPr lang="tr-TR" dirty="0"/>
          </a:p>
          <a:p>
            <a:pPr algn="r"/>
            <a:r>
              <a:rPr lang="tr-TR" dirty="0" err="1"/>
              <a:t>Seasonal</a:t>
            </a:r>
            <a:r>
              <a:rPr lang="tr-TR" dirty="0"/>
              <a:t> </a:t>
            </a:r>
            <a:r>
              <a:rPr lang="tr-TR" dirty="0" err="1" smtClean="0"/>
              <a:t>differences</a:t>
            </a:r>
            <a:endParaRPr lang="tr-TR" dirty="0"/>
          </a:p>
        </p:txBody>
      </p:sp>
      <p:sp>
        <p:nvSpPr>
          <p:cNvPr id="13" name="İçerik Yer Tutucusu 3"/>
          <p:cNvSpPr>
            <a:spLocks noGrp="1"/>
          </p:cNvSpPr>
          <p:nvPr>
            <p:ph sz="half" idx="2"/>
          </p:nvPr>
        </p:nvSpPr>
        <p:spPr>
          <a:xfrm>
            <a:off x="7339002" y="1783032"/>
            <a:ext cx="5181600" cy="4351338"/>
          </a:xfrm>
        </p:spPr>
        <p:txBody>
          <a:bodyPr/>
          <a:lstStyle/>
          <a:p>
            <a:r>
              <a:rPr lang="tr-TR" dirty="0" err="1" smtClean="0"/>
              <a:t>Maintanance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endParaRPr lang="tr-TR" dirty="0" smtClean="0"/>
          </a:p>
          <a:p>
            <a:r>
              <a:rPr lang="tr-TR" dirty="0" err="1" smtClean="0"/>
              <a:t>Feed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supply</a:t>
            </a:r>
            <a:endParaRPr lang="tr-TR" dirty="0"/>
          </a:p>
          <a:p>
            <a:r>
              <a:rPr lang="tr-TR" dirty="0" err="1"/>
              <a:t>Milking</a:t>
            </a:r>
            <a:r>
              <a:rPr lang="tr-TR" dirty="0"/>
              <a:t> </a:t>
            </a:r>
            <a:r>
              <a:rPr lang="tr-TR" dirty="0" err="1"/>
              <a:t>intervals</a:t>
            </a:r>
            <a:r>
              <a:rPr lang="tr-TR" dirty="0"/>
              <a:t> </a:t>
            </a:r>
          </a:p>
          <a:p>
            <a:r>
              <a:rPr lang="tr-TR" dirty="0" err="1"/>
              <a:t>Milking</a:t>
            </a:r>
            <a:r>
              <a:rPr lang="tr-TR" dirty="0"/>
              <a:t> </a:t>
            </a:r>
            <a:r>
              <a:rPr lang="tr-TR" dirty="0" err="1"/>
              <a:t>frequency</a:t>
            </a:r>
            <a:endParaRPr lang="tr-TR" dirty="0"/>
          </a:p>
          <a:p>
            <a:r>
              <a:rPr lang="tr-TR" dirty="0" err="1"/>
              <a:t>Diseases</a:t>
            </a:r>
            <a:endParaRPr lang="tr-TR" dirty="0"/>
          </a:p>
          <a:p>
            <a:r>
              <a:rPr lang="tr-TR" dirty="0" err="1" smtClean="0"/>
              <a:t>Stress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management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Diseases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132093" cy="4351338"/>
          </a:xfrm>
        </p:spPr>
        <p:txBody>
          <a:bodyPr/>
          <a:lstStyle/>
          <a:p>
            <a:pPr algn="ctr"/>
            <a:r>
              <a:rPr lang="tr-TR" dirty="0" err="1" smtClean="0"/>
              <a:t>The</a:t>
            </a:r>
            <a:r>
              <a:rPr lang="tr-TR" dirty="0" smtClean="0"/>
              <a:t> main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yield</a:t>
            </a:r>
            <a:r>
              <a:rPr lang="tr-TR" dirty="0" smtClean="0"/>
              <a:t> of </a:t>
            </a:r>
            <a:r>
              <a:rPr lang="tr-TR" dirty="0" err="1" smtClean="0"/>
              <a:t>dairy</a:t>
            </a:r>
            <a:r>
              <a:rPr lang="tr-TR" dirty="0" smtClean="0"/>
              <a:t> </a:t>
            </a:r>
            <a:r>
              <a:rPr lang="tr-TR" dirty="0" err="1" smtClean="0"/>
              <a:t>cow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Mastitis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ym typeface="Wingdings" panose="05000000000000000000" pitchFamily="2" charset="2"/>
              </a:rPr>
              <a:t>A </a:t>
            </a:r>
            <a:r>
              <a:rPr lang="tr-TR" dirty="0" err="1" smtClean="0">
                <a:sym typeface="Wingdings" panose="05000000000000000000" pitchFamily="2" charset="2"/>
              </a:rPr>
              <a:t>decrease</a:t>
            </a:r>
            <a:r>
              <a:rPr lang="tr-TR" dirty="0" smtClean="0">
                <a:sym typeface="Wingdings" panose="05000000000000000000" pitchFamily="2" charset="2"/>
              </a:rPr>
              <a:t> in </a:t>
            </a:r>
            <a:r>
              <a:rPr lang="tr-TR" dirty="0" err="1" smtClean="0">
                <a:sym typeface="Wingdings" panose="05000000000000000000" pitchFamily="2" charset="2"/>
              </a:rPr>
              <a:t>production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persists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after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dissapperance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clinical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signs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mastitis</a:t>
            </a:r>
            <a:r>
              <a:rPr lang="tr-TR" dirty="0" smtClean="0">
                <a:sym typeface="Wingdings" panose="05000000000000000000" pitchFamily="2" charset="2"/>
              </a:rPr>
              <a:t> !</a:t>
            </a:r>
          </a:p>
          <a:p>
            <a:pPr marL="0" indent="0" algn="ctr">
              <a:buNone/>
            </a:pP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Due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a </a:t>
            </a:r>
            <a:r>
              <a:rPr lang="tr-TR" dirty="0" err="1" smtClean="0">
                <a:sym typeface="Wingdings" panose="05000000000000000000" pitchFamily="2" charset="2"/>
              </a:rPr>
              <a:t>destruction</a:t>
            </a:r>
            <a:r>
              <a:rPr lang="tr-TR" dirty="0" smtClean="0">
                <a:sym typeface="Wingdings" panose="05000000000000000000" pitchFamily="2" charset="2"/>
              </a:rPr>
              <a:t> in </a:t>
            </a:r>
            <a:r>
              <a:rPr lang="tr-TR" dirty="0" err="1" smtClean="0">
                <a:sym typeface="Wingdings" panose="05000000000000000000" pitchFamily="2" charset="2"/>
              </a:rPr>
              <a:t>secretory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tissues</a:t>
            </a:r>
            <a:r>
              <a:rPr lang="tr-TR" dirty="0" smtClean="0">
                <a:sym typeface="Wingdings" panose="05000000000000000000" pitchFamily="2" charset="2"/>
              </a:rPr>
              <a:t> 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44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Stress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298" t="27318" r="41373" b="38895"/>
          <a:stretch/>
        </p:blipFill>
        <p:spPr>
          <a:xfrm>
            <a:off x="1659851" y="1966367"/>
            <a:ext cx="8462028" cy="41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Species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5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In</a:t>
            </a:r>
            <a:r>
              <a:rPr lang="tr-TR" dirty="0" smtClean="0"/>
              <a:t> general,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bigger</a:t>
            </a:r>
            <a:r>
              <a:rPr lang="tr-TR" dirty="0" smtClean="0"/>
              <a:t> </a:t>
            </a:r>
            <a:r>
              <a:rPr lang="tr-TR" dirty="0" err="1" smtClean="0"/>
              <a:t>animal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more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diluted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smaller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animal</a:t>
            </a:r>
            <a:r>
              <a:rPr lang="tr-TR" dirty="0" smtClean="0">
                <a:sym typeface="Wingdings" panose="05000000000000000000" pitchFamily="2" charset="2"/>
              </a:rPr>
              <a:t>  </a:t>
            </a:r>
            <a:r>
              <a:rPr lang="tr-TR" dirty="0" err="1" smtClean="0">
                <a:sym typeface="Wingdings" panose="05000000000000000000" pitchFamily="2" charset="2"/>
              </a:rPr>
              <a:t>less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  <a:r>
              <a:rPr lang="tr-TR" dirty="0" err="1" smtClean="0">
                <a:sym typeface="Wingdings" panose="05000000000000000000" pitchFamily="2" charset="2"/>
              </a:rPr>
              <a:t>concentrated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Breed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187" y="1690688"/>
            <a:ext cx="7170683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/>
              <a:t>Jersey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7 % </a:t>
            </a:r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solids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breeds</a:t>
            </a:r>
            <a:r>
              <a:rPr lang="tr-TR" dirty="0" smtClean="0"/>
              <a:t> but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milk</a:t>
            </a:r>
            <a:r>
              <a:rPr lang="tr-TR" dirty="0" smtClean="0"/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colour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affected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breed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.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from</a:t>
            </a:r>
            <a:r>
              <a:rPr lang="tr-TR" dirty="0" smtClean="0">
                <a:sym typeface="Wingdings" panose="05000000000000000000" pitchFamily="2" charset="2"/>
              </a:rPr>
              <a:t> Jersey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Guernsey</a:t>
            </a:r>
            <a:r>
              <a:rPr lang="tr-TR" dirty="0" smtClean="0">
                <a:sym typeface="Wingdings" panose="05000000000000000000" pitchFamily="2" charset="2"/>
              </a:rPr>
              <a:t> is </a:t>
            </a:r>
            <a:r>
              <a:rPr lang="tr-TR" dirty="0" err="1" smtClean="0">
                <a:sym typeface="Wingdings" panose="05000000000000000000" pitchFamily="2" charset="2"/>
              </a:rPr>
              <a:t>yellowish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colour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tr-TR" dirty="0" err="1" smtClean="0">
                <a:sym typeface="Wingdings" panose="05000000000000000000" pitchFamily="2" charset="2"/>
              </a:rPr>
              <a:t>Due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thse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breeds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convert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much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less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carotene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vitamin A </a:t>
            </a:r>
            <a:r>
              <a:rPr lang="tr-TR" dirty="0" err="1" smtClean="0">
                <a:sym typeface="Wingdings" panose="05000000000000000000" pitchFamily="2" charset="2"/>
              </a:rPr>
              <a:t>than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other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breeds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24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Breed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0409" y="5486400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Dual </a:t>
            </a:r>
            <a:r>
              <a:rPr lang="tr-TR" sz="2800" dirty="0" err="1" smtClean="0"/>
              <a:t>Purpose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947914" y="4165687"/>
            <a:ext cx="194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Milch</a:t>
            </a:r>
            <a:r>
              <a:rPr lang="tr-TR" sz="2800" dirty="0" smtClean="0"/>
              <a:t> </a:t>
            </a:r>
            <a:r>
              <a:rPr lang="tr-TR" sz="2800" dirty="0" err="1" smtClean="0"/>
              <a:t>Breed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38534" y="3241400"/>
            <a:ext cx="190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Cross </a:t>
            </a:r>
            <a:r>
              <a:rPr lang="tr-TR" sz="2800" dirty="0" err="1" smtClean="0"/>
              <a:t>Breed</a:t>
            </a:r>
            <a:endParaRPr lang="tr-TR" sz="28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8527539" y="2718180"/>
            <a:ext cx="199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Exotic</a:t>
            </a:r>
            <a:r>
              <a:rPr lang="tr-TR" sz="2800" dirty="0" smtClean="0"/>
              <a:t> </a:t>
            </a:r>
            <a:r>
              <a:rPr lang="tr-TR" sz="2800" dirty="0" err="1" smtClean="0"/>
              <a:t>Breed</a:t>
            </a:r>
            <a:endParaRPr lang="tr-TR" sz="28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1877" t="28531" r="37377" b="46751"/>
          <a:stretch/>
        </p:blipFill>
        <p:spPr>
          <a:xfrm>
            <a:off x="5548056" y="1992149"/>
            <a:ext cx="1622739" cy="124925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22146" t="29083" r="60894" b="46709"/>
          <a:stretch/>
        </p:blipFill>
        <p:spPr>
          <a:xfrm>
            <a:off x="3405320" y="2942194"/>
            <a:ext cx="1326525" cy="122349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/>
          <a:srcRect l="3568" t="29889" r="82766" b="47135"/>
          <a:stretch/>
        </p:blipFill>
        <p:spPr>
          <a:xfrm>
            <a:off x="1390381" y="4217377"/>
            <a:ext cx="1068946" cy="116117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3" y="746230"/>
            <a:ext cx="1905266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Age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8898"/>
            <a:ext cx="8416159" cy="2827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tr-TR" dirty="0" err="1" smtClean="0">
                <a:sym typeface="Wingdings" panose="05000000000000000000" pitchFamily="2" charset="2"/>
              </a:rPr>
              <a:t>Due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to</a:t>
            </a:r>
            <a:r>
              <a:rPr lang="tr-TR" dirty="0" smtClean="0">
                <a:sym typeface="Wingdings" panose="05000000000000000000" pitchFamily="2" charset="2"/>
              </a:rPr>
              <a:t> an </a:t>
            </a:r>
            <a:r>
              <a:rPr lang="tr-TR" dirty="0" err="1" smtClean="0">
                <a:sym typeface="Wingdings" panose="05000000000000000000" pitchFamily="2" charset="2"/>
              </a:rPr>
              <a:t>increase</a:t>
            </a:r>
            <a:r>
              <a:rPr lang="tr-TR" dirty="0" smtClean="0">
                <a:sym typeface="Wingdings" panose="05000000000000000000" pitchFamily="2" charset="2"/>
              </a:rPr>
              <a:t> in body </a:t>
            </a:r>
            <a:r>
              <a:rPr lang="tr-TR" dirty="0" err="1" smtClean="0">
                <a:sym typeface="Wingdings" panose="05000000000000000000" pitchFamily="2" charset="2"/>
              </a:rPr>
              <a:t>weight</a:t>
            </a:r>
            <a:r>
              <a:rPr lang="tr-TR" dirty="0" smtClean="0">
                <a:sym typeface="Wingdings" panose="05000000000000000000" pitchFamily="2" charset="2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err="1" smtClean="0">
                <a:sym typeface="Wingdings" panose="05000000000000000000" pitchFamily="2" charset="2"/>
              </a:rPr>
              <a:t>which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results</a:t>
            </a:r>
            <a:r>
              <a:rPr lang="tr-TR" dirty="0" smtClean="0">
                <a:sym typeface="Wingdings" panose="05000000000000000000" pitchFamily="2" charset="2"/>
              </a:rPr>
              <a:t> in a </a:t>
            </a:r>
            <a:r>
              <a:rPr lang="tr-TR" dirty="0" err="1" smtClean="0">
                <a:sym typeface="Wingdings" panose="05000000000000000000" pitchFamily="2" charset="2"/>
              </a:rPr>
              <a:t>larger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digestive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system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a </a:t>
            </a:r>
            <a:r>
              <a:rPr lang="tr-TR" dirty="0" err="1" smtClean="0">
                <a:sym typeface="Wingdings" panose="05000000000000000000" pitchFamily="2" charset="2"/>
              </a:rPr>
              <a:t>larger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mammary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gland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for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secretion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milk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8200" y="4246237"/>
            <a:ext cx="102574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tr-TR" sz="2800" dirty="0" err="1">
                <a:sym typeface="Wingdings" panose="05000000000000000000" pitchFamily="2" charset="2"/>
              </a:rPr>
              <a:t>Due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to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the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eftects</a:t>
            </a:r>
            <a:r>
              <a:rPr lang="tr-TR" sz="2800" dirty="0">
                <a:sym typeface="Wingdings" panose="05000000000000000000" pitchFamily="2" charset="2"/>
              </a:rPr>
              <a:t> of </a:t>
            </a:r>
            <a:r>
              <a:rPr lang="tr-TR" sz="2800" dirty="0" err="1">
                <a:sym typeface="Wingdings" panose="05000000000000000000" pitchFamily="2" charset="2"/>
              </a:rPr>
              <a:t>recurring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pregnancies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and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lactations</a:t>
            </a:r>
            <a:r>
              <a:rPr lang="tr-TR" sz="2800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tr-TR" sz="2800" dirty="0" err="1">
                <a:sym typeface="Wingdings" panose="05000000000000000000" pitchFamily="2" charset="2"/>
              </a:rPr>
              <a:t>Recurring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pregnancies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and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>
                <a:sym typeface="Wingdings" panose="05000000000000000000" pitchFamily="2" charset="2"/>
              </a:rPr>
              <a:t>lactation</a:t>
            </a:r>
            <a:r>
              <a:rPr lang="tr-TR" sz="2800" dirty="0">
                <a:sym typeface="Wingdings" panose="05000000000000000000" pitchFamily="2" charset="2"/>
              </a:rPr>
              <a:t> can </a:t>
            </a:r>
            <a:r>
              <a:rPr lang="tr-TR" sz="2800" dirty="0" err="1">
                <a:sym typeface="Wingdings" panose="05000000000000000000" pitchFamily="2" charset="2"/>
              </a:rPr>
              <a:t>result</a:t>
            </a:r>
            <a:r>
              <a:rPr lang="tr-TR" sz="2800" dirty="0">
                <a:sym typeface="Wingdings" panose="05000000000000000000" pitchFamily="2" charset="2"/>
              </a:rPr>
              <a:t> in </a:t>
            </a:r>
            <a:r>
              <a:rPr lang="tr-TR" sz="2800" dirty="0" err="1">
                <a:sym typeface="Wingdings" panose="05000000000000000000" pitchFamily="2" charset="2"/>
              </a:rPr>
              <a:t>increases</a:t>
            </a:r>
            <a:r>
              <a:rPr lang="tr-TR" sz="2800" dirty="0">
                <a:sym typeface="Wingdings" panose="05000000000000000000" pitchFamily="2" charset="2"/>
              </a:rPr>
              <a:t> of 30 % in </a:t>
            </a:r>
            <a:r>
              <a:rPr lang="tr-TR" sz="2800" dirty="0" err="1">
                <a:sym typeface="Wingdings" panose="05000000000000000000" pitchFamily="2" charset="2"/>
              </a:rPr>
              <a:t>milk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  <a:r>
              <a:rPr lang="tr-TR" sz="2800" dirty="0" err="1" smtClean="0">
                <a:sym typeface="Wingdings" panose="05000000000000000000" pitchFamily="2" charset="2"/>
              </a:rPr>
              <a:t>production</a:t>
            </a:r>
            <a:r>
              <a:rPr lang="tr-TR" sz="2800" dirty="0" smtClean="0">
                <a:sym typeface="Wingdings" panose="05000000000000000000" pitchFamily="2" charset="2"/>
              </a:rPr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6584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Stage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Lactation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/>
          <a:lstStyle/>
          <a:p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lactation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is </a:t>
            </a:r>
            <a:r>
              <a:rPr lang="tr-TR" dirty="0" err="1" smtClean="0"/>
              <a:t>maximized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4-5. </a:t>
            </a:r>
            <a:r>
              <a:rPr lang="tr-TR" dirty="0" err="1" smtClean="0"/>
              <a:t>lactation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then</a:t>
            </a:r>
            <a:r>
              <a:rPr lang="tr-TR" dirty="0" smtClean="0">
                <a:sym typeface="Wingdings" panose="05000000000000000000" pitchFamily="2" charset="2"/>
              </a:rPr>
              <a:t> it </a:t>
            </a:r>
            <a:r>
              <a:rPr lang="tr-TR" dirty="0" err="1" smtClean="0">
                <a:sym typeface="Wingdings" panose="05000000000000000000" pitchFamily="2" charset="2"/>
              </a:rPr>
              <a:t>decreases</a:t>
            </a:r>
            <a:r>
              <a:rPr lang="tr-TR" dirty="0" smtClean="0">
                <a:sym typeface="Wingdings" panose="05000000000000000000" pitchFamily="2" charset="2"/>
              </a:rPr>
              <a:t>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671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1848" y="1067403"/>
            <a:ext cx="6081215" cy="579059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First </a:t>
            </a:r>
            <a:r>
              <a:rPr lang="tr-TR" dirty="0" err="1" smtClean="0"/>
              <a:t>mammary</a:t>
            </a:r>
            <a:r>
              <a:rPr lang="tr-TR" dirty="0" smtClean="0"/>
              <a:t> </a:t>
            </a:r>
            <a:r>
              <a:rPr lang="tr-TR" dirty="0" err="1" smtClean="0"/>
              <a:t>secretion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calving</a:t>
            </a:r>
            <a:r>
              <a:rPr lang="tr-TR" dirty="0" smtClean="0"/>
              <a:t> </a:t>
            </a:r>
            <a:r>
              <a:rPr lang="tr-TR" dirty="0" err="1" smtClean="0"/>
              <a:t>differs</a:t>
            </a:r>
            <a:r>
              <a:rPr lang="tr-TR" dirty="0" smtClean="0"/>
              <a:t> </a:t>
            </a:r>
            <a:r>
              <a:rPr lang="tr-TR" dirty="0" err="1" smtClean="0"/>
              <a:t>greatly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normal </a:t>
            </a:r>
            <a:r>
              <a:rPr lang="tr-TR" dirty="0" err="1" smtClean="0"/>
              <a:t>milk</a:t>
            </a:r>
            <a:endParaRPr lang="tr-TR" dirty="0"/>
          </a:p>
          <a:p>
            <a:pPr algn="ctr">
              <a:buFont typeface="Wingdings" panose="05000000000000000000" pitchFamily="2" charset="2"/>
              <a:buChar char="à"/>
            </a:pP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COLOSTRUM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smtClean="0"/>
              <a:t>not </a:t>
            </a:r>
            <a:r>
              <a:rPr lang="tr-TR" dirty="0" err="1" smtClean="0"/>
              <a:t>milk</a:t>
            </a:r>
            <a:r>
              <a:rPr lang="tr-TR" dirty="0" smtClean="0"/>
              <a:t>!!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calf</a:t>
            </a:r>
            <a:r>
              <a:rPr lang="tr-TR" dirty="0"/>
              <a:t> not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 smtClean="0"/>
              <a:t>!!</a:t>
            </a:r>
            <a:endParaRPr lang="tr-TR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starts</a:t>
            </a:r>
            <a:r>
              <a:rPr lang="tr-TR" dirty="0" smtClean="0"/>
              <a:t> </a:t>
            </a:r>
            <a:r>
              <a:rPr lang="tr-TR" dirty="0" err="1" smtClean="0"/>
              <a:t>secreting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3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of </a:t>
            </a:r>
            <a:r>
              <a:rPr lang="tr-TR" dirty="0" err="1" smtClean="0"/>
              <a:t>calving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continues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7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calving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07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6980"/>
            <a:ext cx="7486934" cy="512608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COLOSTRUM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minerals</a:t>
            </a:r>
            <a:r>
              <a:rPr lang="tr-TR" dirty="0"/>
              <a:t>, protein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lactose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normal </a:t>
            </a:r>
            <a:r>
              <a:rPr lang="tr-TR" dirty="0" err="1"/>
              <a:t>milk</a:t>
            </a:r>
            <a:r>
              <a:rPr lang="tr-TR" dirty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/>
              <a:t>Fat</a:t>
            </a:r>
            <a:r>
              <a:rPr lang="tr-TR" dirty="0"/>
              <a:t> % is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in </a:t>
            </a:r>
            <a:r>
              <a:rPr lang="tr-TR" dirty="0" err="1"/>
              <a:t>colostrum</a:t>
            </a:r>
            <a:r>
              <a:rPr lang="tr-TR" dirty="0"/>
              <a:t>  </a:t>
            </a:r>
            <a:r>
              <a:rPr lang="tr-TR" dirty="0" err="1"/>
              <a:t>than</a:t>
            </a:r>
            <a:r>
              <a:rPr lang="tr-TR" dirty="0"/>
              <a:t> in </a:t>
            </a:r>
            <a:r>
              <a:rPr lang="tr-TR" dirty="0" err="1"/>
              <a:t>milk</a:t>
            </a:r>
            <a:r>
              <a:rPr lang="tr-TR" dirty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/>
              <a:t>Ca</a:t>
            </a:r>
            <a:r>
              <a:rPr lang="tr-TR" dirty="0"/>
              <a:t>, Mg, P, Cl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in </a:t>
            </a:r>
            <a:r>
              <a:rPr lang="tr-TR" dirty="0" err="1"/>
              <a:t>colostrum</a:t>
            </a:r>
            <a:r>
              <a:rPr lang="tr-TR" dirty="0"/>
              <a:t>, but K is </a:t>
            </a:r>
            <a:r>
              <a:rPr lang="tr-TR" dirty="0" err="1"/>
              <a:t>low</a:t>
            </a:r>
            <a:r>
              <a:rPr lang="tr-TR" dirty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/>
              <a:t>Iron</a:t>
            </a:r>
            <a:r>
              <a:rPr lang="tr-TR" dirty="0"/>
              <a:t> is 10-17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in </a:t>
            </a:r>
            <a:r>
              <a:rPr lang="tr-TR" dirty="0" err="1"/>
              <a:t>colostrum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in </a:t>
            </a:r>
            <a:r>
              <a:rPr lang="tr-TR" dirty="0" err="1"/>
              <a:t>milk</a:t>
            </a:r>
            <a:r>
              <a:rPr lang="tr-TR" dirty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dirty="0" err="1"/>
              <a:t>Contains</a:t>
            </a:r>
            <a:r>
              <a:rPr lang="tr-TR" dirty="0"/>
              <a:t> 10 </a:t>
            </a:r>
            <a:r>
              <a:rPr lang="tr-TR" dirty="0" err="1"/>
              <a:t>times</a:t>
            </a:r>
            <a:r>
              <a:rPr lang="tr-TR" dirty="0"/>
              <a:t> as </a:t>
            </a:r>
            <a:r>
              <a:rPr lang="tr-TR" dirty="0" err="1"/>
              <a:t>much</a:t>
            </a:r>
            <a:r>
              <a:rPr lang="tr-TR" dirty="0"/>
              <a:t> vitamin A </a:t>
            </a:r>
            <a:r>
              <a:rPr lang="tr-TR" dirty="0" err="1"/>
              <a:t>and</a:t>
            </a:r>
            <a:r>
              <a:rPr lang="tr-TR" dirty="0"/>
              <a:t> 3 </a:t>
            </a:r>
            <a:r>
              <a:rPr lang="tr-TR" dirty="0" err="1"/>
              <a:t>times</a:t>
            </a:r>
            <a:r>
              <a:rPr lang="tr-TR" dirty="0"/>
              <a:t> as </a:t>
            </a:r>
            <a:r>
              <a:rPr lang="tr-TR" dirty="0" err="1"/>
              <a:t>much</a:t>
            </a:r>
            <a:r>
              <a:rPr lang="tr-TR" dirty="0"/>
              <a:t> vitamin D as </a:t>
            </a:r>
            <a:r>
              <a:rPr lang="tr-TR" dirty="0" err="1"/>
              <a:t>milk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1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869</Words>
  <Application>Microsoft Office PowerPoint</Application>
  <PresentationFormat>Geniş ekran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Teması</vt:lpstr>
      <vt:lpstr>Factors Affecting  Milk  Quality and Quantity</vt:lpstr>
      <vt:lpstr>Factors Affecting  Milk Quanlity and Quantity</vt:lpstr>
      <vt:lpstr>Species</vt:lpstr>
      <vt:lpstr>Breed</vt:lpstr>
      <vt:lpstr>Breed </vt:lpstr>
      <vt:lpstr>Age</vt:lpstr>
      <vt:lpstr>Stage of Lactation</vt:lpstr>
      <vt:lpstr>PowerPoint Sunusu</vt:lpstr>
      <vt:lpstr>PowerPoint Sunusu</vt:lpstr>
      <vt:lpstr>PowerPoint Sunusu</vt:lpstr>
      <vt:lpstr>Dry period</vt:lpstr>
      <vt:lpstr>LONG Dry period…</vt:lpstr>
      <vt:lpstr>Pregnancy</vt:lpstr>
      <vt:lpstr>Seasonal differences</vt:lpstr>
      <vt:lpstr>Maintanance conditions</vt:lpstr>
      <vt:lpstr>Feed and water supply</vt:lpstr>
      <vt:lpstr>Milking intervals</vt:lpstr>
      <vt:lpstr>PowerPoint Sunusu</vt:lpstr>
      <vt:lpstr>Milking frequency</vt:lpstr>
      <vt:lpstr>Diseases</vt:lpstr>
      <vt:lpstr>Stress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Milk Quality and Quantity of Milk</dc:title>
  <dc:creator>Bahar</dc:creator>
  <cp:lastModifiedBy>Bahar</cp:lastModifiedBy>
  <cp:revision>36</cp:revision>
  <dcterms:created xsi:type="dcterms:W3CDTF">2017-10-13T14:08:56Z</dcterms:created>
  <dcterms:modified xsi:type="dcterms:W3CDTF">2018-04-10T14:43:27Z</dcterms:modified>
</cp:coreProperties>
</file>