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550" r:id="rId3"/>
    <p:sldId id="541" r:id="rId4"/>
    <p:sldId id="460" r:id="rId5"/>
    <p:sldId id="461" r:id="rId6"/>
    <p:sldId id="462" r:id="rId7"/>
    <p:sldId id="56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/>
              <a:t>3</a:t>
            </a:r>
            <a:r>
              <a:rPr lang="tr-TR" sz="8000" dirty="0" smtClean="0"/>
              <a:t>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7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Etkili bir eğitim programı</a:t>
            </a:r>
            <a:br>
              <a:rPr lang="tr-TR" b="1" dirty="0" smtClean="0">
                <a:solidFill>
                  <a:srgbClr val="002060"/>
                </a:solidFill>
              </a:rPr>
            </a:br>
            <a:endParaRPr lang="tr-TR" sz="2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Etkili bir programın özellikleri neler olmalıdır?</a:t>
            </a:r>
          </a:p>
          <a:p>
            <a:r>
              <a:rPr lang="tr-TR" dirty="0" smtClean="0"/>
              <a:t>Bu özelliklerin neler olduğunu belirledikten sonra kendi alanınızdaki programları inceleyerek bu özellikleri taşıyıp taşımadığını tartışın?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Etkili </a:t>
            </a:r>
            <a:r>
              <a:rPr lang="tr-TR" b="1" dirty="0"/>
              <a:t>bir eğitim </a:t>
            </a:r>
            <a:r>
              <a:rPr lang="tr-TR" b="1" dirty="0" smtClean="0"/>
              <a:t>programının özellikleri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tr-TR" sz="5500" b="1" dirty="0" smtClean="0"/>
              <a:t>1) İşlevsellik:</a:t>
            </a:r>
            <a:r>
              <a:rPr lang="tr-TR" sz="5500" b="1" dirty="0"/>
              <a:t> </a:t>
            </a:r>
            <a:r>
              <a:rPr lang="tr-TR" sz="5500" dirty="0"/>
              <a:t>Eğitim programının görevsel olması demek, programda yer verilen konuların ve etkinliklerin </a:t>
            </a:r>
            <a:r>
              <a:rPr lang="tr-TR" sz="5500" b="1" dirty="0">
                <a:solidFill>
                  <a:srgbClr val="FF0000"/>
                </a:solidFill>
              </a:rPr>
              <a:t>hayatta geçerli </a:t>
            </a:r>
            <a:r>
              <a:rPr lang="tr-TR" sz="5500" dirty="0"/>
              <a:t>olması yani </a:t>
            </a:r>
            <a:r>
              <a:rPr lang="tr-TR" sz="5500" b="1" dirty="0">
                <a:solidFill>
                  <a:srgbClr val="FF0000"/>
                </a:solidFill>
              </a:rPr>
              <a:t>işe yaraması </a:t>
            </a:r>
            <a:r>
              <a:rPr lang="tr-TR" sz="5500" dirty="0"/>
              <a:t>durumudur. Bunun yanında bireye ve toplumun </a:t>
            </a:r>
            <a:r>
              <a:rPr lang="tr-TR" sz="5500" b="1" dirty="0">
                <a:solidFill>
                  <a:srgbClr val="FF0000"/>
                </a:solidFill>
              </a:rPr>
              <a:t>ihtiyaçlarına cevap vermesi</a:t>
            </a:r>
            <a:r>
              <a:rPr lang="tr-TR" sz="5500" dirty="0"/>
              <a:t>, bireyin </a:t>
            </a:r>
            <a:r>
              <a:rPr lang="tr-TR" sz="5500" b="1" dirty="0">
                <a:solidFill>
                  <a:srgbClr val="FF0000"/>
                </a:solidFill>
              </a:rPr>
              <a:t>yeteneklerini ortaya çıkarması ve geliştirmesi</a:t>
            </a:r>
            <a:r>
              <a:rPr lang="tr-TR" sz="5500" dirty="0">
                <a:solidFill>
                  <a:srgbClr val="FF0000"/>
                </a:solidFill>
              </a:rPr>
              <a:t> </a:t>
            </a:r>
            <a:r>
              <a:rPr lang="tr-TR" sz="5500" dirty="0"/>
              <a:t>gibi niteliklere de sahip olması demektir. </a:t>
            </a:r>
            <a:endParaRPr lang="tr-TR" sz="5500" dirty="0" smtClean="0"/>
          </a:p>
          <a:p>
            <a:pPr marL="0" indent="0">
              <a:buNone/>
            </a:pPr>
            <a:endParaRPr lang="tr-TR" sz="5500" dirty="0"/>
          </a:p>
          <a:p>
            <a:pPr marL="0" indent="0">
              <a:buNone/>
            </a:pPr>
            <a:r>
              <a:rPr lang="tr-TR" sz="5500" b="1" dirty="0"/>
              <a:t>2) </a:t>
            </a:r>
            <a:r>
              <a:rPr lang="tr-TR" sz="5500" b="1" dirty="0" smtClean="0"/>
              <a:t>Esneklik:</a:t>
            </a:r>
            <a:r>
              <a:rPr lang="tr-TR" sz="5500" b="1" dirty="0"/>
              <a:t> </a:t>
            </a:r>
            <a:r>
              <a:rPr lang="tr-TR" sz="5500" dirty="0"/>
              <a:t>Öğretmenin eğitim programındaki konuları ve etkinlikleri görev yaptığı </a:t>
            </a:r>
            <a:r>
              <a:rPr lang="tr-TR" sz="5500" b="1" dirty="0">
                <a:solidFill>
                  <a:srgbClr val="FF0000"/>
                </a:solidFill>
              </a:rPr>
              <a:t>yörenin; ekonomik, sosyal özellikleri ile öğrencilerin ilgi, ihtiyaç ve sosyal çevrenin değişen koşullarına </a:t>
            </a:r>
            <a:r>
              <a:rPr lang="tr-TR" sz="5500" dirty="0"/>
              <a:t>göre düzenleyebilmesidir</a:t>
            </a:r>
            <a:r>
              <a:rPr lang="tr-TR" sz="5500" dirty="0" smtClean="0"/>
              <a:t>.</a:t>
            </a:r>
          </a:p>
          <a:p>
            <a:pPr marL="0" indent="0">
              <a:buNone/>
            </a:pPr>
            <a:endParaRPr lang="tr-TR" sz="5500" dirty="0"/>
          </a:p>
          <a:p>
            <a:pPr marL="0" indent="0">
              <a:buNone/>
            </a:pPr>
            <a:r>
              <a:rPr lang="tr-TR" sz="5500" b="1" dirty="0"/>
              <a:t>3) Çerçeve </a:t>
            </a:r>
            <a:r>
              <a:rPr lang="tr-TR" sz="5500" b="1" dirty="0" smtClean="0"/>
              <a:t>Program:</a:t>
            </a:r>
            <a:r>
              <a:rPr lang="tr-TR" sz="5500" b="1" dirty="0"/>
              <a:t> </a:t>
            </a:r>
            <a:r>
              <a:rPr lang="tr-TR" sz="5500" dirty="0"/>
              <a:t>Öğretme-öğrenme etkinliklerine ilişkin konuların </a:t>
            </a:r>
            <a:r>
              <a:rPr lang="tr-TR" sz="5500" b="1" dirty="0">
                <a:solidFill>
                  <a:srgbClr val="FF0000"/>
                </a:solidFill>
              </a:rPr>
              <a:t>genel hatlarıyla </a:t>
            </a:r>
            <a:r>
              <a:rPr lang="tr-TR" sz="5500" dirty="0"/>
              <a:t>belirlenmesi ve ayrıntılara girilmemesi durumudur. </a:t>
            </a:r>
            <a:r>
              <a:rPr lang="tr-TR" sz="5500" b="1" dirty="0">
                <a:solidFill>
                  <a:srgbClr val="FF0000"/>
                </a:solidFill>
              </a:rPr>
              <a:t>Konular; üniteler ve genel başlıklar </a:t>
            </a:r>
            <a:r>
              <a:rPr lang="tr-TR" sz="5500" dirty="0"/>
              <a:t>şeklinde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9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Etkili bir eğitim programının özellikleri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/>
              <a:t>4) </a:t>
            </a:r>
            <a:r>
              <a:rPr lang="tr-TR" b="1" dirty="0" smtClean="0"/>
              <a:t>Değişmezlik </a:t>
            </a:r>
            <a:r>
              <a:rPr lang="tr-TR" b="1" dirty="0"/>
              <a:t>ve </a:t>
            </a:r>
            <a:r>
              <a:rPr lang="tr-TR" b="1" dirty="0" smtClean="0"/>
              <a:t>genellik :</a:t>
            </a:r>
            <a:r>
              <a:rPr lang="tr-TR" b="1" dirty="0"/>
              <a:t> </a:t>
            </a:r>
            <a:r>
              <a:rPr lang="tr-TR" dirty="0"/>
              <a:t>Belli konuların ülkemizdeki </a:t>
            </a:r>
            <a:r>
              <a:rPr lang="tr-TR" b="1" dirty="0">
                <a:solidFill>
                  <a:srgbClr val="FF0000"/>
                </a:solidFill>
              </a:rPr>
              <a:t>bütün okullarda işlenmesi </a:t>
            </a:r>
            <a:r>
              <a:rPr lang="tr-TR" dirty="0"/>
              <a:t>zorunluluğu bulunmaktadır. </a:t>
            </a:r>
          </a:p>
          <a:p>
            <a:pPr marL="0" indent="0">
              <a:buNone/>
            </a:pPr>
            <a:r>
              <a:rPr lang="tr-TR" b="1" dirty="0"/>
              <a:t>5) </a:t>
            </a:r>
            <a:r>
              <a:rPr lang="tr-TR" b="1" dirty="0" smtClean="0"/>
              <a:t>Uygulayıcı dostu:</a:t>
            </a:r>
            <a:r>
              <a:rPr lang="tr-TR" b="1" dirty="0"/>
              <a:t> </a:t>
            </a:r>
            <a:r>
              <a:rPr lang="tr-TR" dirty="0"/>
              <a:t>Programların hazırlanması kadar uygulanması da önemlidir. Çünkü en iyi, en mükemmel program; yetersiz ve kötü bir uygulama ile verimliliğini kaybeder. Bu bakımdan öğretmenlere programları başarıyla </a:t>
            </a:r>
            <a:r>
              <a:rPr lang="tr-TR" b="1" dirty="0">
                <a:solidFill>
                  <a:srgbClr val="FF0000"/>
                </a:solidFill>
              </a:rPr>
              <a:t>uygulamalarını sağlayacak rehberlik yapılmalıdır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tr-TR" b="1" dirty="0"/>
              <a:t>6) Bilimsellik: </a:t>
            </a:r>
            <a:r>
              <a:rPr lang="tr-TR" dirty="0" smtClean="0"/>
              <a:t>Programın </a:t>
            </a:r>
            <a:r>
              <a:rPr lang="tr-TR" b="1" dirty="0" smtClean="0">
                <a:solidFill>
                  <a:srgbClr val="FF0000"/>
                </a:solidFill>
              </a:rPr>
              <a:t>eğitim bilimlerindeki </a:t>
            </a:r>
            <a:r>
              <a:rPr lang="tr-TR" b="1" dirty="0">
                <a:solidFill>
                  <a:srgbClr val="FF0000"/>
                </a:solidFill>
              </a:rPr>
              <a:t>gelişmeleri, yeni öğrenme-öğretme </a:t>
            </a:r>
            <a:r>
              <a:rPr lang="tr-TR" b="1" dirty="0" smtClean="0">
                <a:solidFill>
                  <a:srgbClr val="FF0000"/>
                </a:solidFill>
              </a:rPr>
              <a:t>yöntem </a:t>
            </a:r>
            <a:r>
              <a:rPr lang="tr-TR" b="1" dirty="0">
                <a:solidFill>
                  <a:srgbClr val="FF0000"/>
                </a:solidFill>
              </a:rPr>
              <a:t>ve tekniklerini </a:t>
            </a:r>
            <a:r>
              <a:rPr lang="tr-TR" dirty="0"/>
              <a:t>dikkate alarak düzenlenmiş olmasıdır. Eğitim programı bütün ders konuları itibariyle gelişen ve değişen dünyamıza ayak uydurmak zorundadır.</a:t>
            </a:r>
          </a:p>
          <a:p>
            <a:pPr marL="0" indent="0">
              <a:buNone/>
            </a:pPr>
            <a:r>
              <a:rPr lang="tr-TR" b="1" dirty="0"/>
              <a:t>7) Amaçlara </a:t>
            </a:r>
            <a:r>
              <a:rPr lang="tr-TR" b="1" dirty="0" smtClean="0"/>
              <a:t>yöneliklik:</a:t>
            </a:r>
            <a:r>
              <a:rPr lang="tr-TR" b="1" dirty="0"/>
              <a:t> </a:t>
            </a:r>
            <a:r>
              <a:rPr lang="tr-TR" dirty="0"/>
              <a:t>Her eğitim programının içerdiği birinci </a:t>
            </a:r>
            <a:r>
              <a:rPr lang="tr-TR" dirty="0" smtClean="0"/>
              <a:t>öge </a:t>
            </a:r>
            <a:r>
              <a:rPr lang="tr-TR" dirty="0"/>
              <a:t>o programın dayandığı </a:t>
            </a:r>
            <a:r>
              <a:rPr lang="tr-TR" b="1" dirty="0">
                <a:solidFill>
                  <a:srgbClr val="FF0000"/>
                </a:solidFill>
              </a:rPr>
              <a:t>amaçlardır. </a:t>
            </a:r>
            <a:r>
              <a:rPr lang="tr-TR" dirty="0"/>
              <a:t>İyi bir eğitim programı eğitim </a:t>
            </a:r>
            <a:r>
              <a:rPr lang="tr-TR" b="1" dirty="0">
                <a:solidFill>
                  <a:srgbClr val="FF0000"/>
                </a:solidFill>
              </a:rPr>
              <a:t>amaçlarını gerçekleştirmeye </a:t>
            </a:r>
            <a:r>
              <a:rPr lang="tr-TR" dirty="0"/>
              <a:t>yönelik olmalıdır.</a:t>
            </a:r>
          </a:p>
          <a:p>
            <a:pPr marL="0" indent="0">
              <a:buNone/>
            </a:pPr>
            <a:endParaRPr lang="tr-T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29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Etkili </a:t>
            </a:r>
            <a:r>
              <a:rPr lang="tr-TR" b="1" dirty="0"/>
              <a:t>bir eğitim </a:t>
            </a:r>
            <a:r>
              <a:rPr lang="tr-TR" b="1" dirty="0" smtClean="0"/>
              <a:t>programının özellikleri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8</a:t>
            </a:r>
            <a:r>
              <a:rPr lang="tr-TR" b="1" dirty="0"/>
              <a:t>) </a:t>
            </a:r>
            <a:r>
              <a:rPr lang="tr-TR" b="1" dirty="0" smtClean="0"/>
              <a:t>Uygulanabilirlik:</a:t>
            </a:r>
            <a:r>
              <a:rPr lang="tr-TR" b="1" dirty="0"/>
              <a:t> </a:t>
            </a:r>
            <a:r>
              <a:rPr lang="tr-TR" dirty="0" smtClean="0"/>
              <a:t>Programların </a:t>
            </a:r>
            <a:r>
              <a:rPr lang="tr-TR" b="1" dirty="0">
                <a:solidFill>
                  <a:srgbClr val="FF0000"/>
                </a:solidFill>
              </a:rPr>
              <a:t>uygulanabilirlik özelliği onların </a:t>
            </a:r>
            <a:r>
              <a:rPr lang="tr-TR" b="1" dirty="0" smtClean="0">
                <a:solidFill>
                  <a:srgbClr val="FF0000"/>
                </a:solidFill>
              </a:rPr>
              <a:t>işlevsellik ve </a:t>
            </a:r>
            <a:r>
              <a:rPr lang="tr-TR" b="1" dirty="0">
                <a:solidFill>
                  <a:srgbClr val="FF0000"/>
                </a:solidFill>
              </a:rPr>
              <a:t>esneklik özelliklerinin bir sonucudur</a:t>
            </a:r>
            <a:r>
              <a:rPr lang="tr-TR" dirty="0"/>
              <a:t>. Eğitim programları </a:t>
            </a:r>
            <a:r>
              <a:rPr lang="tr-TR" b="1" dirty="0">
                <a:solidFill>
                  <a:srgbClr val="FF0000"/>
                </a:solidFill>
              </a:rPr>
              <a:t>gelişen ve dinamik </a:t>
            </a:r>
            <a:r>
              <a:rPr lang="tr-TR" dirty="0"/>
              <a:t>bir kılavuz olarak görülmelidir.</a:t>
            </a:r>
          </a:p>
          <a:p>
            <a:pPr marL="0" indent="0">
              <a:buNone/>
            </a:pPr>
            <a:r>
              <a:rPr lang="tr-TR" b="1" dirty="0"/>
              <a:t>9) </a:t>
            </a:r>
            <a:r>
              <a:rPr lang="tr-TR" b="1" dirty="0" smtClean="0"/>
              <a:t>Ekonominin yapısına uygunluk:</a:t>
            </a:r>
            <a:r>
              <a:rPr lang="tr-TR" b="1" dirty="0"/>
              <a:t> </a:t>
            </a:r>
            <a:r>
              <a:rPr lang="tr-TR" dirty="0"/>
              <a:t>Bir eğitim programı içerdiği </a:t>
            </a:r>
            <a:r>
              <a:rPr lang="tr-TR" b="1" dirty="0">
                <a:solidFill>
                  <a:srgbClr val="FF0000"/>
                </a:solidFill>
              </a:rPr>
              <a:t>amaçlar, içerik, </a:t>
            </a:r>
            <a:r>
              <a:rPr lang="tr-TR" b="1" dirty="0" smtClean="0">
                <a:solidFill>
                  <a:srgbClr val="FF0000"/>
                </a:solidFill>
              </a:rPr>
              <a:t>öğretim </a:t>
            </a:r>
            <a:r>
              <a:rPr lang="tr-TR" b="1" dirty="0">
                <a:solidFill>
                  <a:srgbClr val="FF0000"/>
                </a:solidFill>
              </a:rPr>
              <a:t>yöntemleri ve değerlendirme</a:t>
            </a:r>
            <a:r>
              <a:rPr lang="tr-TR" dirty="0"/>
              <a:t> teknikleri açısından ekonomik olmalıdır.</a:t>
            </a:r>
          </a:p>
          <a:p>
            <a:pPr marL="0" indent="0">
              <a:buNone/>
            </a:pPr>
            <a:r>
              <a:rPr lang="tr-TR" b="1" dirty="0" smtClean="0"/>
              <a:t>10) Devletin, toplumun beklentilerine uygunluk:</a:t>
            </a:r>
            <a:r>
              <a:rPr lang="tr-TR" b="1" dirty="0"/>
              <a:t> </a:t>
            </a:r>
            <a:r>
              <a:rPr lang="tr-TR" dirty="0"/>
              <a:t>Eğitim kurumları toplumu meydana getiren bireylere, </a:t>
            </a:r>
            <a:r>
              <a:rPr lang="tr-TR" b="1" dirty="0">
                <a:solidFill>
                  <a:srgbClr val="FF0000"/>
                </a:solidFill>
              </a:rPr>
              <a:t>milli değerleri ve idealleri kazandırmakla </a:t>
            </a:r>
            <a:r>
              <a:rPr lang="tr-TR" dirty="0"/>
              <a:t>görevlidirler. Bunun için eğitim programlarında yer alan çeşitli dersler ve faaliyetler, devletin dayandığı </a:t>
            </a:r>
            <a:r>
              <a:rPr lang="tr-TR" b="1" dirty="0">
                <a:solidFill>
                  <a:srgbClr val="FF0000"/>
                </a:solidFill>
              </a:rPr>
              <a:t>temel felsefe ve ilkelerin</a:t>
            </a:r>
            <a:r>
              <a:rPr lang="tr-TR" dirty="0"/>
              <a:t> öğrencilere kazandırılmasına yönelik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698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92</Words>
  <Application>Microsoft Macintosh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EĞİTİMDE PROGRAM GELİŞTİRME</vt:lpstr>
      <vt:lpstr>3. HAFTA</vt:lpstr>
      <vt:lpstr>Etkili bir eğitim programı </vt:lpstr>
      <vt:lpstr> Etkili bir eğitim programının özellikleri </vt:lpstr>
      <vt:lpstr>Etkili bir eğitim programının özellikleri</vt:lpstr>
      <vt:lpstr> Etkili bir eğitim programının özellikleri 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2019-12-09T13:04:18Z</dcterms:modified>
</cp:coreProperties>
</file>