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550" r:id="rId3"/>
    <p:sldId id="541" r:id="rId4"/>
    <p:sldId id="460" r:id="rId5"/>
    <p:sldId id="461" r:id="rId6"/>
    <p:sldId id="462" r:id="rId7"/>
    <p:sldId id="567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40" autoAdjust="0"/>
  </p:normalViewPr>
  <p:slideViewPr>
    <p:cSldViewPr>
      <p:cViewPr varScale="1">
        <p:scale>
          <a:sx n="97" d="100"/>
          <a:sy n="97" d="100"/>
        </p:scale>
        <p:origin x="10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BA125-6AC3-4008-A246-8407638D673D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F391E-D804-4CF2-9977-9C4D97983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87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5E519-0AFB-4587-909E-F02C2F1D1C69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BC438-9245-4F72-A1AC-476AEB314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5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32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82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01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88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36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98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71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38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0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48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05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58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  <a:noFill/>
        </p:spPr>
        <p:txBody>
          <a:bodyPr/>
          <a:lstStyle/>
          <a:p>
            <a:r>
              <a:rPr lang="tr-TR" dirty="0" smtClean="0"/>
              <a:t>EĞİTİMDE PROGRAM GELİŞTİRME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9592" y="3789040"/>
            <a:ext cx="7704856" cy="216024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DERSİN KODU</a:t>
            </a:r>
            <a:r>
              <a:rPr lang="tr-TR" dirty="0">
                <a:solidFill>
                  <a:schemeClr val="tx1"/>
                </a:solidFill>
              </a:rPr>
              <a:t>: </a:t>
            </a:r>
            <a:r>
              <a:rPr lang="tr-TR" dirty="0" smtClean="0">
                <a:solidFill>
                  <a:schemeClr val="tx1"/>
                </a:solidFill>
              </a:rPr>
              <a:t>SMB006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DERSİN KREDİSİ: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SAAT: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ANKARA ÜNİVERSİTESİ EĞİTİM BİLİMLERİ FAKÜLTESİ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Doç. Dr. Fatma Mızıkacı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20000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8000" dirty="0"/>
              <a:t>3</a:t>
            </a:r>
            <a:r>
              <a:rPr lang="tr-TR" sz="8000" dirty="0" smtClean="0"/>
              <a:t>. HAFTA</a:t>
            </a:r>
            <a:endParaRPr lang="en-GB" sz="80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72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2060"/>
                </a:solidFill>
              </a:rPr>
              <a:t>Etkili bir eğitim programı</a:t>
            </a:r>
            <a:br>
              <a:rPr lang="tr-TR" b="1" dirty="0" smtClean="0">
                <a:solidFill>
                  <a:srgbClr val="002060"/>
                </a:solidFill>
              </a:rPr>
            </a:br>
            <a:endParaRPr lang="tr-TR" sz="2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Etkili bir programın özellikleri neler olmalıdır?</a:t>
            </a:r>
          </a:p>
          <a:p>
            <a:r>
              <a:rPr lang="tr-TR" dirty="0" smtClean="0"/>
              <a:t>Bu özelliklerin neler olduğunu belirledikten sonra kendi alanınızdaki programları inceleyerek bu özellikleri taşıyıp taşımadığını tartışın?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Etkili </a:t>
            </a:r>
            <a:r>
              <a:rPr lang="tr-TR" b="1" dirty="0"/>
              <a:t>bir eğitim </a:t>
            </a:r>
            <a:r>
              <a:rPr lang="tr-TR" b="1" dirty="0" smtClean="0"/>
              <a:t>programının özellikleri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tr-TR" sz="5500" b="1" dirty="0" smtClean="0"/>
              <a:t>1) İşlevsellik:</a:t>
            </a:r>
            <a:r>
              <a:rPr lang="tr-TR" sz="5500" b="1" dirty="0"/>
              <a:t> </a:t>
            </a:r>
            <a:r>
              <a:rPr lang="tr-TR" sz="5500" dirty="0"/>
              <a:t>Eğitim programının görevsel olması demek, programda yer verilen konuların ve etkinliklerin </a:t>
            </a:r>
            <a:r>
              <a:rPr lang="tr-TR" sz="5500" b="1" dirty="0">
                <a:solidFill>
                  <a:srgbClr val="FF0000"/>
                </a:solidFill>
              </a:rPr>
              <a:t>hayatta geçerli </a:t>
            </a:r>
            <a:r>
              <a:rPr lang="tr-TR" sz="5500" dirty="0"/>
              <a:t>olması yani </a:t>
            </a:r>
            <a:r>
              <a:rPr lang="tr-TR" sz="5500" b="1" dirty="0">
                <a:solidFill>
                  <a:srgbClr val="FF0000"/>
                </a:solidFill>
              </a:rPr>
              <a:t>işe yaraması </a:t>
            </a:r>
            <a:r>
              <a:rPr lang="tr-TR" sz="5500" dirty="0"/>
              <a:t>durumudur. Bunun yanında bireye ve toplumun </a:t>
            </a:r>
            <a:r>
              <a:rPr lang="tr-TR" sz="5500" b="1" dirty="0">
                <a:solidFill>
                  <a:srgbClr val="FF0000"/>
                </a:solidFill>
              </a:rPr>
              <a:t>ihtiyaçlarına cevap vermesi</a:t>
            </a:r>
            <a:r>
              <a:rPr lang="tr-TR" sz="5500" dirty="0"/>
              <a:t>, bireyin </a:t>
            </a:r>
            <a:r>
              <a:rPr lang="tr-TR" sz="5500" b="1" dirty="0">
                <a:solidFill>
                  <a:srgbClr val="FF0000"/>
                </a:solidFill>
              </a:rPr>
              <a:t>yeteneklerini ortaya çıkarması ve geliştirmesi</a:t>
            </a:r>
            <a:r>
              <a:rPr lang="tr-TR" sz="5500" dirty="0">
                <a:solidFill>
                  <a:srgbClr val="FF0000"/>
                </a:solidFill>
              </a:rPr>
              <a:t> </a:t>
            </a:r>
            <a:r>
              <a:rPr lang="tr-TR" sz="5500" dirty="0"/>
              <a:t>gibi niteliklere de sahip olması demektir. </a:t>
            </a:r>
            <a:endParaRPr lang="tr-TR" sz="5500" dirty="0" smtClean="0"/>
          </a:p>
          <a:p>
            <a:pPr marL="0" indent="0">
              <a:buNone/>
            </a:pPr>
            <a:endParaRPr lang="tr-TR" sz="5500" dirty="0"/>
          </a:p>
          <a:p>
            <a:pPr marL="0" indent="0">
              <a:buNone/>
            </a:pPr>
            <a:r>
              <a:rPr lang="tr-TR" sz="5500" b="1" dirty="0"/>
              <a:t>2) </a:t>
            </a:r>
            <a:r>
              <a:rPr lang="tr-TR" sz="5500" b="1" dirty="0" smtClean="0"/>
              <a:t>Esneklik:</a:t>
            </a:r>
            <a:r>
              <a:rPr lang="tr-TR" sz="5500" b="1" dirty="0"/>
              <a:t> </a:t>
            </a:r>
            <a:r>
              <a:rPr lang="tr-TR" sz="5500" dirty="0"/>
              <a:t>Öğretmenin eğitim programındaki konuları ve etkinlikleri görev yaptığı </a:t>
            </a:r>
            <a:r>
              <a:rPr lang="tr-TR" sz="5500" b="1" dirty="0">
                <a:solidFill>
                  <a:srgbClr val="FF0000"/>
                </a:solidFill>
              </a:rPr>
              <a:t>yörenin; ekonomik, sosyal özellikleri ile öğrencilerin ilgi, ihtiyaç ve sosyal çevrenin değişen koşullarına </a:t>
            </a:r>
            <a:r>
              <a:rPr lang="tr-TR" sz="5500" dirty="0"/>
              <a:t>göre düzenleyebilmesidir</a:t>
            </a:r>
            <a:r>
              <a:rPr lang="tr-TR" sz="5500" dirty="0" smtClean="0"/>
              <a:t>.</a:t>
            </a:r>
          </a:p>
          <a:p>
            <a:pPr marL="0" indent="0">
              <a:buNone/>
            </a:pPr>
            <a:endParaRPr lang="tr-TR" sz="5500" dirty="0"/>
          </a:p>
          <a:p>
            <a:pPr marL="0" indent="0">
              <a:buNone/>
            </a:pPr>
            <a:r>
              <a:rPr lang="tr-TR" sz="5500" b="1" dirty="0"/>
              <a:t>3) Çerçeve </a:t>
            </a:r>
            <a:r>
              <a:rPr lang="tr-TR" sz="5500" b="1" dirty="0" smtClean="0"/>
              <a:t>Program:</a:t>
            </a:r>
            <a:r>
              <a:rPr lang="tr-TR" sz="5500" b="1" dirty="0"/>
              <a:t> </a:t>
            </a:r>
            <a:r>
              <a:rPr lang="tr-TR" sz="5500" dirty="0"/>
              <a:t>Öğretme-öğrenme etkinliklerine ilişkin konuların </a:t>
            </a:r>
            <a:r>
              <a:rPr lang="tr-TR" sz="5500" b="1" dirty="0">
                <a:solidFill>
                  <a:srgbClr val="FF0000"/>
                </a:solidFill>
              </a:rPr>
              <a:t>genel hatlarıyla </a:t>
            </a:r>
            <a:r>
              <a:rPr lang="tr-TR" sz="5500" dirty="0"/>
              <a:t>belirlenmesi ve ayrıntılara girilmemesi durumudur. </a:t>
            </a:r>
            <a:r>
              <a:rPr lang="tr-TR" sz="5500" b="1" dirty="0">
                <a:solidFill>
                  <a:srgbClr val="FF0000"/>
                </a:solidFill>
              </a:rPr>
              <a:t>Konular; üniteler ve genel başlıklar </a:t>
            </a:r>
            <a:r>
              <a:rPr lang="tr-TR" sz="5500" dirty="0"/>
              <a:t>şeklinde belirlenir.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59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Etkili bir eğitim programının özellikleri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/>
              <a:t>4) </a:t>
            </a:r>
            <a:r>
              <a:rPr lang="tr-TR" b="1" dirty="0" smtClean="0"/>
              <a:t>Değişmezlik </a:t>
            </a:r>
            <a:r>
              <a:rPr lang="tr-TR" b="1" dirty="0"/>
              <a:t>ve </a:t>
            </a:r>
            <a:r>
              <a:rPr lang="tr-TR" b="1" dirty="0" smtClean="0"/>
              <a:t>genellik :</a:t>
            </a:r>
            <a:r>
              <a:rPr lang="tr-TR" b="1" dirty="0"/>
              <a:t> </a:t>
            </a:r>
            <a:r>
              <a:rPr lang="tr-TR" dirty="0"/>
              <a:t>Belli konuların ülkemizdeki </a:t>
            </a:r>
            <a:r>
              <a:rPr lang="tr-TR" b="1" dirty="0">
                <a:solidFill>
                  <a:srgbClr val="FF0000"/>
                </a:solidFill>
              </a:rPr>
              <a:t>bütün okullarda işlenmesi </a:t>
            </a:r>
            <a:r>
              <a:rPr lang="tr-TR" dirty="0"/>
              <a:t>zorunluluğu bulunmaktadır. </a:t>
            </a:r>
          </a:p>
          <a:p>
            <a:pPr marL="0" indent="0">
              <a:buNone/>
            </a:pPr>
            <a:r>
              <a:rPr lang="tr-TR" b="1" dirty="0"/>
              <a:t>5) </a:t>
            </a:r>
            <a:r>
              <a:rPr lang="tr-TR" b="1" dirty="0" smtClean="0"/>
              <a:t>Uygulayıcı dostu:</a:t>
            </a:r>
            <a:r>
              <a:rPr lang="tr-TR" b="1" dirty="0"/>
              <a:t> </a:t>
            </a:r>
            <a:r>
              <a:rPr lang="tr-TR" dirty="0"/>
              <a:t>Programların hazırlanması kadar uygulanması da önemlidir. Çünkü en iyi, en mükemmel program; yetersiz ve kötü bir uygulama ile verimliliğini kaybeder. Bu bakımdan öğretmenlere programları başarıyla </a:t>
            </a:r>
            <a:r>
              <a:rPr lang="tr-TR" b="1" dirty="0">
                <a:solidFill>
                  <a:srgbClr val="FF0000"/>
                </a:solidFill>
              </a:rPr>
              <a:t>uygulamalarını sağlayacak rehberlik yapılmalıdır</a:t>
            </a:r>
            <a:r>
              <a:rPr lang="tr-TR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tr-TR" b="1" dirty="0"/>
              <a:t>6) Bilimsellik: </a:t>
            </a:r>
            <a:r>
              <a:rPr lang="tr-TR" dirty="0" smtClean="0"/>
              <a:t>Programın </a:t>
            </a:r>
            <a:r>
              <a:rPr lang="tr-TR" b="1" dirty="0" smtClean="0">
                <a:solidFill>
                  <a:srgbClr val="FF0000"/>
                </a:solidFill>
              </a:rPr>
              <a:t>eğitim bilimlerindeki </a:t>
            </a:r>
            <a:r>
              <a:rPr lang="tr-TR" b="1" dirty="0">
                <a:solidFill>
                  <a:srgbClr val="FF0000"/>
                </a:solidFill>
              </a:rPr>
              <a:t>gelişmeleri, yeni öğrenme-öğretme </a:t>
            </a:r>
            <a:r>
              <a:rPr lang="tr-TR" b="1" dirty="0" smtClean="0">
                <a:solidFill>
                  <a:srgbClr val="FF0000"/>
                </a:solidFill>
              </a:rPr>
              <a:t>yöntem </a:t>
            </a:r>
            <a:r>
              <a:rPr lang="tr-TR" b="1" dirty="0">
                <a:solidFill>
                  <a:srgbClr val="FF0000"/>
                </a:solidFill>
              </a:rPr>
              <a:t>ve tekniklerini </a:t>
            </a:r>
            <a:r>
              <a:rPr lang="tr-TR" dirty="0"/>
              <a:t>dikkate alarak düzenlenmiş olmasıdır. Eğitim programı bütün ders konuları itibariyle gelişen ve değişen dünyamıza ayak uydurmak zorundadır.</a:t>
            </a:r>
          </a:p>
          <a:p>
            <a:pPr marL="0" indent="0">
              <a:buNone/>
            </a:pPr>
            <a:r>
              <a:rPr lang="tr-TR" b="1" dirty="0"/>
              <a:t>7) Amaçlara </a:t>
            </a:r>
            <a:r>
              <a:rPr lang="tr-TR" b="1" dirty="0" smtClean="0"/>
              <a:t>yöneliklik:</a:t>
            </a:r>
            <a:r>
              <a:rPr lang="tr-TR" b="1" dirty="0"/>
              <a:t> </a:t>
            </a:r>
            <a:r>
              <a:rPr lang="tr-TR" dirty="0"/>
              <a:t>Her eğitim programının içerdiği birinci </a:t>
            </a:r>
            <a:r>
              <a:rPr lang="tr-TR" dirty="0" smtClean="0"/>
              <a:t>öge </a:t>
            </a:r>
            <a:r>
              <a:rPr lang="tr-TR" dirty="0"/>
              <a:t>o programın dayandığı </a:t>
            </a:r>
            <a:r>
              <a:rPr lang="tr-TR" b="1" dirty="0">
                <a:solidFill>
                  <a:srgbClr val="FF0000"/>
                </a:solidFill>
              </a:rPr>
              <a:t>amaçlardır. </a:t>
            </a:r>
            <a:r>
              <a:rPr lang="tr-TR" dirty="0"/>
              <a:t>İyi bir eğitim programı eğitim </a:t>
            </a:r>
            <a:r>
              <a:rPr lang="tr-TR" b="1" dirty="0">
                <a:solidFill>
                  <a:srgbClr val="FF0000"/>
                </a:solidFill>
              </a:rPr>
              <a:t>amaçlarını gerçekleştirmeye </a:t>
            </a:r>
            <a:r>
              <a:rPr lang="tr-TR" dirty="0"/>
              <a:t>yönelik olmalıdır.</a:t>
            </a:r>
          </a:p>
          <a:p>
            <a:pPr marL="0" indent="0">
              <a:buNone/>
            </a:pPr>
            <a:endParaRPr lang="tr-T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96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Etkili </a:t>
            </a:r>
            <a:r>
              <a:rPr lang="tr-TR" b="1" dirty="0"/>
              <a:t>bir eğitim </a:t>
            </a:r>
            <a:r>
              <a:rPr lang="tr-TR" b="1" dirty="0" smtClean="0"/>
              <a:t>programının özellikleri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8</a:t>
            </a:r>
            <a:r>
              <a:rPr lang="tr-TR" b="1" dirty="0"/>
              <a:t>) </a:t>
            </a:r>
            <a:r>
              <a:rPr lang="tr-TR" b="1" dirty="0" smtClean="0"/>
              <a:t>Uygulanabilirlik:</a:t>
            </a:r>
            <a:r>
              <a:rPr lang="tr-TR" b="1" dirty="0"/>
              <a:t> </a:t>
            </a:r>
            <a:r>
              <a:rPr lang="tr-TR" dirty="0" smtClean="0"/>
              <a:t>Programların </a:t>
            </a:r>
            <a:r>
              <a:rPr lang="tr-TR" b="1" dirty="0">
                <a:solidFill>
                  <a:srgbClr val="FF0000"/>
                </a:solidFill>
              </a:rPr>
              <a:t>uygulanabilirlik özelliği onların </a:t>
            </a:r>
            <a:r>
              <a:rPr lang="tr-TR" b="1" dirty="0" smtClean="0">
                <a:solidFill>
                  <a:srgbClr val="FF0000"/>
                </a:solidFill>
              </a:rPr>
              <a:t>işlevsellik ve </a:t>
            </a:r>
            <a:r>
              <a:rPr lang="tr-TR" b="1" dirty="0">
                <a:solidFill>
                  <a:srgbClr val="FF0000"/>
                </a:solidFill>
              </a:rPr>
              <a:t>esneklik özelliklerinin bir sonucudur</a:t>
            </a:r>
            <a:r>
              <a:rPr lang="tr-TR" dirty="0"/>
              <a:t>. Eğitim programları </a:t>
            </a:r>
            <a:r>
              <a:rPr lang="tr-TR" b="1" dirty="0">
                <a:solidFill>
                  <a:srgbClr val="FF0000"/>
                </a:solidFill>
              </a:rPr>
              <a:t>gelişen ve dinamik </a:t>
            </a:r>
            <a:r>
              <a:rPr lang="tr-TR" dirty="0"/>
              <a:t>bir kılavuz olarak görülmelidir.</a:t>
            </a:r>
          </a:p>
          <a:p>
            <a:pPr marL="0" indent="0">
              <a:buNone/>
            </a:pPr>
            <a:r>
              <a:rPr lang="tr-TR" b="1" dirty="0"/>
              <a:t>9) </a:t>
            </a:r>
            <a:r>
              <a:rPr lang="tr-TR" b="1" dirty="0" smtClean="0"/>
              <a:t>Ekonominin yapısına uygunluk:</a:t>
            </a:r>
            <a:r>
              <a:rPr lang="tr-TR" b="1" dirty="0"/>
              <a:t> </a:t>
            </a:r>
            <a:r>
              <a:rPr lang="tr-TR" dirty="0"/>
              <a:t>Bir eğitim programı içerdiği </a:t>
            </a:r>
            <a:r>
              <a:rPr lang="tr-TR" b="1" dirty="0">
                <a:solidFill>
                  <a:srgbClr val="FF0000"/>
                </a:solidFill>
              </a:rPr>
              <a:t>amaçlar, içerik, </a:t>
            </a:r>
            <a:r>
              <a:rPr lang="tr-TR" b="1" dirty="0" smtClean="0">
                <a:solidFill>
                  <a:srgbClr val="FF0000"/>
                </a:solidFill>
              </a:rPr>
              <a:t>öğretim </a:t>
            </a:r>
            <a:r>
              <a:rPr lang="tr-TR" b="1" dirty="0">
                <a:solidFill>
                  <a:srgbClr val="FF0000"/>
                </a:solidFill>
              </a:rPr>
              <a:t>yöntemleri ve değerlendirme</a:t>
            </a:r>
            <a:r>
              <a:rPr lang="tr-TR" dirty="0"/>
              <a:t> teknikleri açısından ekonomik olmalıdır.</a:t>
            </a:r>
          </a:p>
          <a:p>
            <a:pPr marL="0" indent="0">
              <a:buNone/>
            </a:pPr>
            <a:r>
              <a:rPr lang="tr-TR" b="1" dirty="0" smtClean="0"/>
              <a:t>10) Devletin, toplumun beklentilerine uygunluk:</a:t>
            </a:r>
            <a:r>
              <a:rPr lang="tr-TR" b="1" dirty="0"/>
              <a:t> </a:t>
            </a:r>
            <a:r>
              <a:rPr lang="tr-TR" dirty="0"/>
              <a:t>Eğitim kurumları toplumu meydana getiren bireylere, </a:t>
            </a:r>
            <a:r>
              <a:rPr lang="tr-TR" b="1" dirty="0">
                <a:solidFill>
                  <a:srgbClr val="FF0000"/>
                </a:solidFill>
              </a:rPr>
              <a:t>milli değerleri ve idealleri kazandırmakla </a:t>
            </a:r>
            <a:r>
              <a:rPr lang="tr-TR" dirty="0"/>
              <a:t>görevlidirler. Bunun için eğitim programlarında yer alan çeşitli dersler ve faaliyetler, devletin dayandığı </a:t>
            </a:r>
            <a:r>
              <a:rPr lang="tr-TR" b="1" dirty="0">
                <a:solidFill>
                  <a:srgbClr val="FF0000"/>
                </a:solidFill>
              </a:rPr>
              <a:t>temel felsefe ve ilkelerin</a:t>
            </a:r>
            <a:r>
              <a:rPr lang="tr-TR" dirty="0"/>
              <a:t> öğrencilere kazandırılmasına yönelik olmalıdır.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69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Kullanılan 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/>
              <a:t>Demirel, Ö. (2007). Eğitimde program geliştirme (10. baskı). </a:t>
            </a:r>
            <a:r>
              <a:rPr lang="tr-TR" i="1" dirty="0"/>
              <a:t>Ankara: </a:t>
            </a:r>
            <a:r>
              <a:rPr lang="tr-TR" i="1" dirty="0" err="1"/>
              <a:t>Pegem</a:t>
            </a:r>
            <a:r>
              <a:rPr lang="tr-TR" i="1" dirty="0"/>
              <a:t> A Yayıncılık</a:t>
            </a:r>
            <a:r>
              <a:rPr lang="tr-TR" dirty="0"/>
              <a:t>.</a:t>
            </a:r>
            <a:endParaRPr lang="tr-TR" dirty="0" smtClean="0"/>
          </a:p>
          <a:p>
            <a:r>
              <a:rPr lang="tr-TR" dirty="0" smtClean="0"/>
              <a:t>Demirel</a:t>
            </a:r>
            <a:r>
              <a:rPr lang="tr-TR" dirty="0"/>
              <a:t>, Ö. (1992). Türkiye'de program geliştirme uygulamaları. </a:t>
            </a:r>
            <a:r>
              <a:rPr lang="tr-TR" i="1" dirty="0"/>
              <a:t>Hacettepe Üniversitesi Eğitim Fakültesi Dergisi</a:t>
            </a:r>
            <a:r>
              <a:rPr lang="tr-TR" dirty="0"/>
              <a:t>, </a:t>
            </a:r>
            <a:r>
              <a:rPr lang="tr-TR" i="1" dirty="0"/>
              <a:t>7</a:t>
            </a:r>
            <a:r>
              <a:rPr lang="tr-TR" dirty="0"/>
              <a:t>(7</a:t>
            </a:r>
            <a:r>
              <a:rPr lang="tr-TR" dirty="0" smtClean="0"/>
              <a:t>).</a:t>
            </a:r>
          </a:p>
          <a:p>
            <a:r>
              <a:rPr lang="en-US" dirty="0" err="1"/>
              <a:t>Hunkins</a:t>
            </a:r>
            <a:r>
              <a:rPr lang="en-US" dirty="0"/>
              <a:t>, F. P., &amp; Hammill, P. A. (1994). Beyond Tyler and </a:t>
            </a:r>
            <a:r>
              <a:rPr lang="en-US" dirty="0" err="1"/>
              <a:t>Taba</a:t>
            </a:r>
            <a:r>
              <a:rPr lang="en-US" dirty="0"/>
              <a:t>: </a:t>
            </a:r>
            <a:r>
              <a:rPr lang="en-US" dirty="0" err="1"/>
              <a:t>Reconceptualizing</a:t>
            </a:r>
            <a:r>
              <a:rPr lang="en-US" dirty="0"/>
              <a:t> the curriculum process. </a:t>
            </a:r>
            <a:r>
              <a:rPr lang="en-US" i="1" dirty="0"/>
              <a:t>Peabody Journal of Education</a:t>
            </a:r>
            <a:r>
              <a:rPr lang="en-US" dirty="0"/>
              <a:t>, </a:t>
            </a:r>
            <a:r>
              <a:rPr lang="en-US" i="1" dirty="0"/>
              <a:t>69</a:t>
            </a:r>
            <a:r>
              <a:rPr lang="en-US" dirty="0"/>
              <a:t>(3), 4-18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/>
              <a:t>Läänemets</a:t>
            </a:r>
            <a:r>
              <a:rPr lang="en-US" dirty="0"/>
              <a:t>, U., &amp; </a:t>
            </a:r>
            <a:r>
              <a:rPr lang="en-US" dirty="0" err="1"/>
              <a:t>Kalamees-Ruubel</a:t>
            </a:r>
            <a:r>
              <a:rPr lang="en-US" dirty="0"/>
              <a:t>, K. (2013). The </a:t>
            </a:r>
            <a:r>
              <a:rPr lang="en-US" dirty="0" err="1"/>
              <a:t>taba-tyler</a:t>
            </a:r>
            <a:r>
              <a:rPr lang="en-US" dirty="0"/>
              <a:t> rationales. </a:t>
            </a:r>
            <a:r>
              <a:rPr lang="en-US" i="1" dirty="0"/>
              <a:t>Journal of the American Association for the Advancement of Curriculum Studies (JAAACS)</a:t>
            </a:r>
            <a:r>
              <a:rPr lang="en-US" dirty="0"/>
              <a:t>, </a:t>
            </a:r>
            <a:r>
              <a:rPr lang="en-US" i="1" dirty="0"/>
              <a:t>9</a:t>
            </a:r>
            <a:r>
              <a:rPr lang="en-US" dirty="0"/>
              <a:t>(2</a:t>
            </a:r>
            <a:r>
              <a:rPr lang="en-US" dirty="0" smtClean="0"/>
              <a:t>).</a:t>
            </a:r>
            <a:endParaRPr lang="tr-TR" dirty="0" smtClean="0"/>
          </a:p>
          <a:p>
            <a:r>
              <a:rPr lang="en-US" dirty="0"/>
              <a:t>Tanner, D., &amp; Tanner, L. N. (1980). </a:t>
            </a:r>
            <a:r>
              <a:rPr lang="en-US" i="1" dirty="0"/>
              <a:t>Curriculum development: Theory into practice</a:t>
            </a:r>
            <a:r>
              <a:rPr lang="en-US" dirty="0"/>
              <a:t> (p. 30). New York: Macmillan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/>
              <a:t>Oliver</a:t>
            </a:r>
            <a:r>
              <a:rPr lang="tr-TR" dirty="0"/>
              <a:t>, R., </a:t>
            </a:r>
            <a:r>
              <a:rPr lang="tr-TR" dirty="0" err="1"/>
              <a:t>Kersten</a:t>
            </a:r>
            <a:r>
              <a:rPr lang="tr-TR" dirty="0"/>
              <a:t>, H., </a:t>
            </a:r>
            <a:r>
              <a:rPr lang="tr-TR" dirty="0" err="1"/>
              <a:t>Vinkka‐Puhakka</a:t>
            </a:r>
            <a:r>
              <a:rPr lang="tr-TR" dirty="0"/>
              <a:t>, H., </a:t>
            </a:r>
            <a:r>
              <a:rPr lang="tr-TR" dirty="0" err="1"/>
              <a:t>Alpasan</a:t>
            </a:r>
            <a:r>
              <a:rPr lang="tr-TR" dirty="0"/>
              <a:t>, G., </a:t>
            </a:r>
            <a:r>
              <a:rPr lang="tr-TR" dirty="0" err="1"/>
              <a:t>Bearn</a:t>
            </a:r>
            <a:r>
              <a:rPr lang="tr-TR" dirty="0"/>
              <a:t>, D., </a:t>
            </a:r>
            <a:r>
              <a:rPr lang="tr-TR" dirty="0" err="1"/>
              <a:t>Cema</a:t>
            </a:r>
            <a:r>
              <a:rPr lang="tr-TR" dirty="0"/>
              <a:t>, I., ... &amp; </a:t>
            </a:r>
            <a:r>
              <a:rPr lang="tr-TR" dirty="0" err="1"/>
              <a:t>Jeniati</a:t>
            </a:r>
            <a:r>
              <a:rPr lang="tr-TR" dirty="0"/>
              <a:t>, E. (2008). </a:t>
            </a:r>
            <a:r>
              <a:rPr lang="tr-TR" dirty="0" err="1"/>
              <a:t>Curriculum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strategy</a:t>
            </a:r>
            <a:r>
              <a:rPr lang="tr-TR" dirty="0"/>
              <a:t>. </a:t>
            </a:r>
            <a:r>
              <a:rPr lang="tr-TR" i="1" dirty="0" err="1"/>
              <a:t>European</a:t>
            </a:r>
            <a:r>
              <a:rPr lang="tr-TR" i="1" dirty="0"/>
              <a:t> </a:t>
            </a:r>
            <a:r>
              <a:rPr lang="tr-TR" i="1" dirty="0" err="1"/>
              <a:t>Journal</a:t>
            </a:r>
            <a:r>
              <a:rPr lang="tr-TR" i="1" dirty="0"/>
              <a:t> of </a:t>
            </a:r>
            <a:r>
              <a:rPr lang="tr-TR" i="1" dirty="0" err="1"/>
              <a:t>Dental</a:t>
            </a:r>
            <a:r>
              <a:rPr lang="tr-TR" i="1" dirty="0"/>
              <a:t> </a:t>
            </a:r>
            <a:r>
              <a:rPr lang="tr-TR" i="1" dirty="0" err="1"/>
              <a:t>Education</a:t>
            </a:r>
            <a:r>
              <a:rPr lang="tr-TR" dirty="0"/>
              <a:t>, </a:t>
            </a:r>
            <a:r>
              <a:rPr lang="tr-TR" i="1" dirty="0"/>
              <a:t>12</a:t>
            </a:r>
            <a:r>
              <a:rPr lang="tr-TR" dirty="0"/>
              <a:t>, 74-84</a:t>
            </a:r>
            <a:r>
              <a:rPr lang="tr-TR" dirty="0" smtClean="0"/>
              <a:t>.</a:t>
            </a:r>
          </a:p>
          <a:p>
            <a:r>
              <a:rPr lang="en-US" dirty="0"/>
              <a:t>Caswell, H. L., &amp; Campbell, D. S. (1935). </a:t>
            </a:r>
            <a:r>
              <a:rPr lang="en-US" i="1" dirty="0"/>
              <a:t>Curriculum development</a:t>
            </a:r>
            <a:r>
              <a:rPr lang="en-US" dirty="0"/>
              <a:t>. American Book Company.</a:t>
            </a:r>
            <a:endParaRPr lang="tr-TR" dirty="0" smtClean="0"/>
          </a:p>
          <a:p>
            <a:r>
              <a:rPr lang="en-US" dirty="0"/>
              <a:t>Pinar, W. F. (2013). </a:t>
            </a:r>
            <a:r>
              <a:rPr lang="en-US" i="1" dirty="0"/>
              <a:t>International handbook of curriculum research</a:t>
            </a:r>
            <a:r>
              <a:rPr lang="en-US" dirty="0"/>
              <a:t>. Routledge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/>
              <a:t>Gözütok, F. D. (2017). Öğretim ilke ve yöntemleri. </a:t>
            </a:r>
            <a:r>
              <a:rPr lang="tr-TR" i="1" dirty="0" err="1"/>
              <a:t>Pegem</a:t>
            </a:r>
            <a:r>
              <a:rPr lang="tr-TR" i="1" dirty="0"/>
              <a:t> Atıf İndeksi</a:t>
            </a:r>
            <a:r>
              <a:rPr lang="tr-TR" dirty="0"/>
              <a:t>, 1-386.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42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4681</TotalTime>
  <Words>92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EĞİTİMDE PROGRAM GELİŞTİRME</vt:lpstr>
      <vt:lpstr>3. HAFTA</vt:lpstr>
      <vt:lpstr>Etkili bir eğitim programı </vt:lpstr>
      <vt:lpstr> Etkili bir eğitim programının özellikleri </vt:lpstr>
      <vt:lpstr>Etkili bir eğitim programının özellikleri</vt:lpstr>
      <vt:lpstr> Etkili bir eğitim programının özellikleri </vt:lpstr>
      <vt:lpstr>Kullanılan kaynaklar</vt:lpstr>
    </vt:vector>
  </TitlesOfParts>
  <Company>2010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ÖĞRETİM PROGRAMLARI</dc:title>
  <dc:creator>EGITMEN</dc:creator>
  <cp:lastModifiedBy>Microsoft Office User</cp:lastModifiedBy>
  <cp:revision>309</cp:revision>
  <dcterms:created xsi:type="dcterms:W3CDTF">2012-02-14T14:40:33Z</dcterms:created>
  <dcterms:modified xsi:type="dcterms:W3CDTF">2019-12-09T13:04:18Z</dcterms:modified>
</cp:coreProperties>
</file>