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81" r:id="rId2"/>
    <p:sldId id="288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8" r:id="rId12"/>
    <p:sldId id="339" r:id="rId13"/>
    <p:sldId id="341" r:id="rId14"/>
    <p:sldId id="342" r:id="rId15"/>
    <p:sldId id="343" r:id="rId16"/>
    <p:sldId id="345" r:id="rId17"/>
    <p:sldId id="346" r:id="rId18"/>
    <p:sldId id="347" r:id="rId19"/>
    <p:sldId id="348" r:id="rId20"/>
    <p:sldId id="349" r:id="rId21"/>
    <p:sldId id="350" r:id="rId22"/>
    <p:sldId id="351" r:id="rId23"/>
    <p:sldId id="352" r:id="rId24"/>
    <p:sldId id="353" r:id="rId25"/>
    <p:sldId id="354" r:id="rId26"/>
    <p:sldId id="355" r:id="rId27"/>
    <p:sldId id="356" r:id="rId28"/>
    <p:sldId id="357" r:id="rId29"/>
    <p:sldId id="358" r:id="rId30"/>
    <p:sldId id="359" r:id="rId31"/>
    <p:sldId id="360" r:id="rId32"/>
    <p:sldId id="361" r:id="rId33"/>
    <p:sldId id="362" r:id="rId34"/>
    <p:sldId id="363" r:id="rId35"/>
    <p:sldId id="364" r:id="rId36"/>
    <p:sldId id="365" r:id="rId37"/>
    <p:sldId id="366" r:id="rId38"/>
    <p:sldId id="367" r:id="rId39"/>
    <p:sldId id="368" r:id="rId4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2799" autoAdjust="0"/>
  </p:normalViewPr>
  <p:slideViewPr>
    <p:cSldViewPr>
      <p:cViewPr varScale="1">
        <p:scale>
          <a:sx n="71" d="100"/>
          <a:sy n="71" d="100"/>
        </p:scale>
        <p:origin x="-14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00C74-5179-474B-A454-73087759D957}" type="datetimeFigureOut">
              <a:rPr lang="tr-TR" smtClean="0"/>
              <a:pPr/>
              <a:t>19.03.2020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2B41B-C726-4D83-8F6E-D7E2B4F01F0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b="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b="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b="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b="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Request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(RFI):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used to get nonbinding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proposals from vendors given some very generic requirements. This can be followed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up by presentations from these vendors.</a:t>
            </a:r>
            <a:endParaRPr lang="tr-TR" b="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Typical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tendering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 sources of information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except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RFIs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 the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Internet, research, analyst reviews, as well as by means of attending seminars,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workshops, and presentations on the topic.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b="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b="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b="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b="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b="0" baseline="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b="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b="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b="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23</a:t>
            </a:fld>
            <a:endParaRPr lang="tr-T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Level 1: showing the highest level process interaction between different</a:t>
            </a:r>
            <a:r>
              <a:rPr lang="tr-TR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types of users </a:t>
            </a:r>
            <a:endParaRPr lang="tr-TR" b="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Level 2: process flowchart the tasks involved for each</a:t>
            </a:r>
            <a:r>
              <a:rPr lang="tr-TR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particular process</a:t>
            </a:r>
            <a:endParaRPr lang="tr-TR" b="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25</a:t>
            </a:fld>
            <a:endParaRPr lang="tr-T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Level 3: each task</a:t>
            </a:r>
            <a:r>
              <a:rPr lang="tr-TR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is broken down into transactions </a:t>
            </a:r>
            <a:endParaRPr lang="tr-TR" b="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b="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27</a:t>
            </a:fld>
            <a:endParaRPr lang="tr-T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b="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28</a:t>
            </a:fld>
            <a:endParaRPr lang="tr-T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b="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29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tr-TR" b="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30</a:t>
            </a:fld>
            <a:endParaRPr lang="tr-T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b="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31</a:t>
            </a:fld>
            <a:endParaRPr lang="tr-T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b="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32</a:t>
            </a:fld>
            <a:endParaRPr lang="tr-T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b="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33</a:t>
            </a:fld>
            <a:endParaRPr lang="tr-T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b="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34</a:t>
            </a:fld>
            <a:endParaRPr lang="tr-T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b="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35</a:t>
            </a:fld>
            <a:endParaRPr lang="tr-T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b="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36</a:t>
            </a:fld>
            <a:endParaRPr lang="tr-T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b="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37</a:t>
            </a:fld>
            <a:endParaRPr lang="tr-T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b="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38</a:t>
            </a:fld>
            <a:endParaRPr lang="tr-T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b="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39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b="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D802-C834-41AA-B0CA-E59D3B1D97D4}" type="datetime1">
              <a:rPr lang="tr-TR" smtClean="0"/>
              <a:pPr/>
              <a:t>19.03.2020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C975-9942-4BD9-A3D5-E79312B6C033}" type="datetime1">
              <a:rPr lang="tr-TR" smtClean="0"/>
              <a:pPr/>
              <a:t>19.03.2020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B7E3-919D-4070-B231-4A038CC4B193}" type="datetime1">
              <a:rPr lang="tr-TR" smtClean="0"/>
              <a:pPr/>
              <a:t>19.03.2020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6E99-E087-4724-990A-F03084EE1D1D}" type="datetime1">
              <a:rPr lang="tr-TR" smtClean="0"/>
              <a:pPr/>
              <a:t>19.03.2020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B841-630C-41AD-896C-280DD1BBCF2C}" type="datetime1">
              <a:rPr lang="tr-TR" smtClean="0"/>
              <a:pPr/>
              <a:t>19.03.2020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D7727-EAC7-48EA-BD47-0BA5A361F64F}" type="datetime1">
              <a:rPr lang="tr-TR" smtClean="0"/>
              <a:pPr/>
              <a:t>19.03.2020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8390-3031-43A0-B2B4-0B5236D71348}" type="datetime1">
              <a:rPr lang="tr-TR" smtClean="0"/>
              <a:pPr/>
              <a:t>19.03.2020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5400-6EE3-403C-AA3E-BE1C7A1CB8C0}" type="datetime1">
              <a:rPr lang="tr-TR" smtClean="0"/>
              <a:pPr/>
              <a:t>19.03.2020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0EF9-CE12-4683-9E30-D1789FA466A3}" type="datetime1">
              <a:rPr lang="tr-TR" smtClean="0"/>
              <a:pPr/>
              <a:t>19.03.2020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5256-BF2D-48B6-8E76-C7D9E47DB137}" type="datetime1">
              <a:rPr lang="tr-TR" smtClean="0"/>
              <a:pPr/>
              <a:t>19.03.2020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5C32-E703-421E-8DDF-6D680CD75505}" type="datetime1">
              <a:rPr lang="tr-TR" smtClean="0"/>
              <a:pPr/>
              <a:t>19.03.2020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7538E-67D1-4FD9-9D01-175363B817D9}" type="datetime1">
              <a:rPr lang="tr-TR" smtClean="0"/>
              <a:pPr/>
              <a:t>19.03.2020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053C5F43-A354-497D-94C9-764B191F88EA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785794"/>
            <a:ext cx="78581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 412 </a:t>
            </a:r>
          </a:p>
          <a:p>
            <a:pPr algn="ctr"/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 Technology 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Security Governance 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4" name="3 Dikdörtgen"/>
          <p:cNvSpPr/>
          <p:nvPr/>
        </p:nvSpPr>
        <p:spPr>
          <a:xfrm>
            <a:off x="7965822" y="6037012"/>
            <a:ext cx="1143008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880307"/>
            <a:ext cx="83549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Principles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Build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Phase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i="1" dirty="0" err="1" smtClean="0">
                <a:latin typeface="Times New Roman" pitchFamily="18" charset="0"/>
                <a:cs typeface="Times New Roman" pitchFamily="18" charset="0"/>
              </a:rPr>
              <a:t>Sub</a:t>
            </a:r>
            <a:r>
              <a:rPr lang="tr-TR" sz="28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800" b="1" i="1" dirty="0" err="1" smtClean="0">
                <a:latin typeface="Times New Roman" pitchFamily="18" charset="0"/>
                <a:cs typeface="Times New Roman" pitchFamily="18" charset="0"/>
              </a:rPr>
              <a:t>phases</a:t>
            </a:r>
            <a:r>
              <a:rPr lang="tr-TR" sz="2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Go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live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transfer of the application from the project environment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(development and testing) into production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tabLst>
                <a:tab pos="352425" algn="l"/>
                <a:tab pos="720725" algn="l"/>
                <a:tab pos="1073150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Proper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cutover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required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880307"/>
            <a:ext cx="835495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Principles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Post-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Implementation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Support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Phase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team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O&amp;M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responsibility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Monitoring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Control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Phase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mind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timeline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graph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nsure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that the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project is within scope, time, cost, and quality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PMs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responsibility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Closure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Phase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/>
              <a:t>	-	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Formal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project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end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one after incidences have been resolved, all</a:t>
            </a:r>
          </a:p>
          <a:p>
            <a:pPr>
              <a:tabLst>
                <a:tab pos="352425" algn="l"/>
                <a:tab pos="720725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deliverables submitted and accepted, training and documentation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submitted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880307"/>
            <a:ext cx="835495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Scope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 projects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scope is not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100 % clear during the project start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intangible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stuff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tabLst>
                <a:tab pos="352425" algn="l"/>
                <a:tab pos="720725" algn="l"/>
              </a:tabLst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*	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cope is defined during the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progress of the project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deliverable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not be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acceptable, </a:t>
            </a: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mismatch between the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deliverable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customer desires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880307"/>
            <a:ext cx="835495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Scope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*	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 more detailed the scope at the start of the project, the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better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tabLst>
                <a:tab pos="352425" algn="l"/>
                <a:tab pos="720725" algn="l"/>
              </a:tabLst>
            </a:pP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Things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be done:</a:t>
            </a:r>
          </a:p>
          <a:p>
            <a:pPr>
              <a:tabLst>
                <a:tab pos="352425" algn="l"/>
                <a:tab pos="720725" algn="l"/>
              </a:tabLst>
            </a:pP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Have a clear-cut understanding of what the project is to deliver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vendor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presentations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G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analysis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defin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current state versus to-be state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Contracting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design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specifications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separate from “build” p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hase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the project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880307"/>
            <a:ext cx="835495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Procurement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Contracting</a:t>
            </a:r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Requirements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defined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tendering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most important document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here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Terms of Reference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(TOR)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*	TOR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specif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ies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required from the vendor,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ask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that they comply with them, or if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unable to comply, to indicate the approach they will take in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addressing the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requirement.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*	G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ood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TORs take time and effort to build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RFIs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applied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build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effective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TORs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458267"/>
            <a:ext cx="8354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Procurement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Contracting</a:t>
            </a:r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-64874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15</a:t>
            </a:fld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9581" y="1018791"/>
            <a:ext cx="6913404" cy="578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880307"/>
            <a:ext cx="83549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Time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PDM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Precedence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Diagramming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Method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a graphical representation of project tasks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Activities are represented by a Node in the form of a RECTANGLE</a:t>
            </a:r>
            <a:endParaRPr lang="tr-TR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Dependency is represented by an ARROW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16</a:t>
            </a:fld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929066"/>
            <a:ext cx="745228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880307"/>
            <a:ext cx="835495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Time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*	T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hough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 task is dependent on a previous one, it may not be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necessary for the previous task to finish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completely before starting the new task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 it may be the opposite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17</a:t>
            </a:fld>
            <a:endParaRPr lang="tr-T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2714620"/>
            <a:ext cx="4143404" cy="3709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528607"/>
            <a:ext cx="8354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Time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54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18</a:t>
            </a:fld>
            <a:endParaRPr lang="tr-T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000108"/>
            <a:ext cx="5400089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1" y="4000504"/>
            <a:ext cx="8146909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880307"/>
            <a:ext cx="835495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Risk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*	A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bility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 foresee how events or circumstances can affect a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project before they actually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occu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r</a:t>
            </a:r>
          </a:p>
          <a:p>
            <a:pPr>
              <a:tabLst>
                <a:tab pos="352425" algn="l"/>
                <a:tab pos="720725" algn="l"/>
              </a:tabLst>
            </a:pP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*	P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ositive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risks exist </a:t>
            </a:r>
            <a:endParaRPr lang="tr-TR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*	W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 mitigate,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accept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or transfer the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negative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risk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enhance and promote its probability of occurrence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positive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risks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1214422"/>
            <a:ext cx="835495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Principles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Distinct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start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finish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Distinct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phases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Mobilization</a:t>
            </a:r>
          </a:p>
          <a:p>
            <a:pPr algn="just">
              <a:tabLst>
                <a:tab pos="3524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Analysis and Design</a:t>
            </a:r>
          </a:p>
          <a:p>
            <a:pPr algn="just">
              <a:tabLst>
                <a:tab pos="3524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Build</a:t>
            </a:r>
          </a:p>
          <a:p>
            <a:pPr algn="just">
              <a:tabLst>
                <a:tab pos="3524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Post-implementation support (which may or may not be part of O&amp;M)</a:t>
            </a:r>
          </a:p>
          <a:p>
            <a:pPr algn="just">
              <a:tabLst>
                <a:tab pos="3524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Closure</a:t>
            </a:r>
          </a:p>
          <a:p>
            <a:pPr algn="just">
              <a:tabLst>
                <a:tab pos="3524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Monitoring and Control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880307"/>
            <a:ext cx="8354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Risk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tr-TR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Sample</a:t>
            </a:r>
            <a:r>
              <a:rPr lang="tr-TR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risk </a:t>
            </a:r>
            <a:r>
              <a:rPr lang="tr-TR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registry</a:t>
            </a:r>
            <a:r>
              <a:rPr lang="tr-TR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tr-TR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</a:t>
            </a:r>
            <a:endParaRPr lang="tr-TR" sz="2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20</a:t>
            </a:fld>
            <a:endParaRPr lang="tr-T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794" y="1412249"/>
            <a:ext cx="8837901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Metin kutusu"/>
          <p:cNvSpPr txBox="1"/>
          <p:nvPr/>
        </p:nvSpPr>
        <p:spPr>
          <a:xfrm>
            <a:off x="285720" y="2928934"/>
            <a:ext cx="83549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Generally, only low-low risks (probability, impact) can be accepted, all others should warrant action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order to deal with them, and definitely high-high risks need mitigation action, or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transfer.</a:t>
            </a:r>
          </a:p>
        </p:txBody>
      </p:sp>
      <p:cxnSp>
        <p:nvCxnSpPr>
          <p:cNvPr id="9" name="8 Düz Ok Bağlayıcısı"/>
          <p:cNvCxnSpPr/>
          <p:nvPr/>
        </p:nvCxnSpPr>
        <p:spPr>
          <a:xfrm rot="5400000" flipH="1" flipV="1">
            <a:off x="3036083" y="2321711"/>
            <a:ext cx="121444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Oval"/>
          <p:cNvSpPr/>
          <p:nvPr/>
        </p:nvSpPr>
        <p:spPr>
          <a:xfrm>
            <a:off x="2857488" y="1357298"/>
            <a:ext cx="1428760" cy="35719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880307"/>
            <a:ext cx="835495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Documentation</a:t>
            </a:r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*	T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ype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documentation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depends on the type of project and software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Purely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echnical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projects are simpler to document and manage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business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design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sers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are restricted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IT personnel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634117"/>
            <a:ext cx="835495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Documentation</a:t>
            </a:r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Docs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phases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Analysis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phase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vendor is getting sufficient information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from the customer organization’s users and IT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tr-TR" sz="2800" i="1" dirty="0" err="1" smtClean="0">
                <a:latin typeface="Times New Roman" pitchFamily="18" charset="0"/>
                <a:cs typeface="Times New Roman" pitchFamily="18" charset="0"/>
              </a:rPr>
              <a:t>Minutes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800" i="1" dirty="0" err="1" smtClean="0">
                <a:latin typeface="Times New Roman" pitchFamily="18" charset="0"/>
                <a:cs typeface="Times New Roman" pitchFamily="18" charset="0"/>
              </a:rPr>
              <a:t>meetings</a:t>
            </a:r>
            <a:endParaRPr lang="tr-TR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tr-TR" sz="2800" i="1" dirty="0" err="1" smtClean="0">
                <a:latin typeface="Times New Roman" pitchFamily="18" charset="0"/>
                <a:cs typeface="Times New Roman" pitchFamily="18" charset="0"/>
              </a:rPr>
              <a:t>User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i="1" dirty="0" err="1" smtClean="0">
                <a:latin typeface="Times New Roman" pitchFamily="18" charset="0"/>
                <a:cs typeface="Times New Roman" pitchFamily="18" charset="0"/>
              </a:rPr>
              <a:t>requirements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i="1" dirty="0" err="1" smtClean="0">
                <a:latin typeface="Times New Roman" pitchFamily="18" charset="0"/>
                <a:cs typeface="Times New Roman" pitchFamily="18" charset="0"/>
              </a:rPr>
              <a:t>document</a:t>
            </a:r>
            <a:endParaRPr lang="tr-TR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endParaRPr lang="tr-TR" sz="1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Design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phase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lowcharts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flow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of the process through different departments and users</a:t>
            </a:r>
            <a:endParaRPr lang="tr-TR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flowcharts may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be defined at differing levels of detail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 (0, 1, 2, 3, </a:t>
            </a:r>
            <a:r>
              <a:rPr lang="tr-TR" sz="2800" i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 4)</a:t>
            </a: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11097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634117"/>
            <a:ext cx="835495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Documentation</a:t>
            </a:r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endParaRPr lang="tr-TR" sz="1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Design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phase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	F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lowcharts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detail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levels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processes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tasks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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transactions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6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• Level 0: a list of involved processes with a brief description</a:t>
            </a:r>
          </a:p>
          <a:p>
            <a:pPr>
              <a:tabLst>
                <a:tab pos="352425" algn="l"/>
                <a:tab pos="720725" algn="l"/>
              </a:tabLst>
            </a:pPr>
            <a:r>
              <a:rPr lang="tr-TR" sz="26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• Level 1: a diagram showing the highest level process interaction between different</a:t>
            </a:r>
            <a:r>
              <a:rPr lang="tr-TR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types of users </a:t>
            </a:r>
            <a:endParaRPr lang="tr-TR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6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• Level 2: process flowchart describing the tasks involved for each</a:t>
            </a:r>
            <a:r>
              <a:rPr lang="tr-TR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particular process</a:t>
            </a:r>
            <a:endParaRPr lang="tr-TR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6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• Level 3: each task</a:t>
            </a:r>
            <a:r>
              <a:rPr lang="tr-TR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is broken down into transactions </a:t>
            </a:r>
            <a:endParaRPr lang="tr-TR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6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• Level 4: Work Instruction level, is a step-by-step depiction of </a:t>
            </a:r>
            <a:r>
              <a:rPr lang="tr-TR" sz="2600" i="1" dirty="0" smtClean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ow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 a user is to</a:t>
            </a:r>
            <a:r>
              <a:rPr lang="tr-TR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transact. Typically includes screenshots and an explanation of the parameters</a:t>
            </a:r>
            <a:r>
              <a:rPr lang="tr-TR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and selections the user is to make in transacting</a:t>
            </a:r>
            <a:endParaRPr lang="tr-TR" sz="2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11097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23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11097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24</a:t>
            </a:fld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2547" y="678088"/>
            <a:ext cx="8320282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11097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25</a:t>
            </a:fld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62823" y="675892"/>
            <a:ext cx="6143668" cy="6050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11097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26</a:t>
            </a:fld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642918"/>
            <a:ext cx="7917476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634117"/>
            <a:ext cx="835495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Documentation</a:t>
            </a:r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endParaRPr lang="tr-TR" sz="1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Design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phase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esigning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 and documenting the processes is typically iterative</a:t>
            </a:r>
          </a:p>
          <a:p>
            <a:pPr>
              <a:tabLst>
                <a:tab pos="352425" algn="l"/>
                <a:tab pos="720725" algn="l"/>
              </a:tabLst>
            </a:pPr>
            <a:r>
              <a:rPr lang="tr-TR" sz="2600" i="1" dirty="0" smtClean="0">
                <a:latin typeface="Times New Roman" pitchFamily="18" charset="0"/>
                <a:cs typeface="Times New Roman" pitchFamily="18" charset="0"/>
              </a:rPr>
              <a:t>		E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ach successive level is signed off before proceeding to a more</a:t>
            </a:r>
            <a:r>
              <a:rPr lang="tr-TR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detailed level</a:t>
            </a:r>
            <a:endParaRPr lang="tr-TR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6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softwares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 may not be so heavy in terms of process</a:t>
            </a:r>
            <a:r>
              <a:rPr lang="tr-TR" sz="26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document management systems, portals</a:t>
            </a:r>
            <a:r>
              <a:rPr lang="tr-TR" sz="2600" i="1" dirty="0" smtClean="0">
                <a:latin typeface="Times New Roman" pitchFamily="18" charset="0"/>
                <a:cs typeface="Times New Roman" pitchFamily="18" charset="0"/>
              </a:rPr>
              <a:t>, …)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tr-TR" sz="2600" i="1" dirty="0" err="1" smtClean="0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tr-TR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functionalities </a:t>
            </a:r>
            <a:r>
              <a:rPr lang="tr-TR" sz="26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search</a:t>
            </a:r>
            <a:r>
              <a:rPr lang="tr-TR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criteria, metadata, fields to be stored, selection menus</a:t>
            </a:r>
            <a:r>
              <a:rPr lang="tr-TR" sz="26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tr-TR" sz="2600" i="1" dirty="0" err="1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tr-TR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600" i="1" dirty="0" err="1" smtClean="0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tr-TR" sz="26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6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functional design document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is used for this purpose.</a:t>
            </a:r>
            <a:endParaRPr lang="tr-TR" sz="2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11097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27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634117"/>
            <a:ext cx="835495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Documentation</a:t>
            </a:r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endParaRPr lang="tr-TR" sz="1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Design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phase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52425" algn="l"/>
                <a:tab pos="720725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functional design document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typically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includes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52425" algn="l"/>
                <a:tab pos="720725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 Overall functional architecture</a:t>
            </a:r>
            <a:endParaRPr lang="tr-TR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 Functions, attributes, and forms to be used</a:t>
            </a:r>
            <a:endParaRPr lang="tr-TR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 Process flowchart: if process is simple enough, it may already be included into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this functional design document</a:t>
            </a:r>
          </a:p>
          <a:p>
            <a:pPr>
              <a:tabLst>
                <a:tab pos="352425" algn="l"/>
                <a:tab pos="720725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 Layout of user screens</a:t>
            </a:r>
          </a:p>
          <a:p>
            <a:pPr>
              <a:tabLst>
                <a:tab pos="352425" algn="l"/>
                <a:tab pos="720725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 High-level description of interfaces used</a:t>
            </a:r>
            <a:endParaRPr lang="tr-TR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 Roles and 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ermissions</a:t>
            </a:r>
            <a:endParaRPr lang="tr-TR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11097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28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634117"/>
            <a:ext cx="835495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Documentation</a:t>
            </a:r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endParaRPr lang="tr-TR" sz="1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Design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phase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52425" algn="l"/>
                <a:tab pos="720725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technical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design document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typically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includes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52425" algn="l"/>
                <a:tab pos="720725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 Overall technical architecture: a diagram showing the different software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components,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servers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network components etc.</a:t>
            </a:r>
            <a:endParaRPr lang="tr-TR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 Description of the different environments to be used</a:t>
            </a:r>
            <a:endParaRPr lang="tr-TR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11097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29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0" y="880307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Principles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phases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distinct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tasks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but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typically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overlap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19924" y="2087872"/>
            <a:ext cx="6500858" cy="431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634117"/>
            <a:ext cx="835495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Documentation</a:t>
            </a:r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endParaRPr lang="tr-TR" sz="1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Cutover and Go Live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hase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52425" algn="l"/>
                <a:tab pos="720725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Once the solution has been built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focus now is on the different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steps leading to the go live.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Cutover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special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documentation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includes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52425" algn="l"/>
                <a:tab pos="720725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 Data migration plan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describing how data will be migrated into the new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system from the legacy system</a:t>
            </a:r>
          </a:p>
          <a:p>
            <a:pPr>
              <a:tabLst>
                <a:tab pos="352425" algn="l"/>
                <a:tab pos="720725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 Test plan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describing in high level how the new system will</a:t>
            </a:r>
          </a:p>
          <a:p>
            <a:pPr>
              <a:tabLst>
                <a:tab pos="352425" algn="l"/>
                <a:tab pos="720725" algn="l"/>
              </a:tabLst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be tested, by whom</a:t>
            </a:r>
            <a:endParaRPr lang="tr-TR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 Test scripts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these are the details on the test plan, and indicate work instruction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level of scenarios to be tested</a:t>
            </a:r>
            <a:endParaRPr lang="tr-TR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User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manuals</a:t>
            </a:r>
            <a:endParaRPr lang="tr-TR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Operations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manuals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necessary by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the IT team that is to operate and run the system</a:t>
            </a:r>
            <a:endParaRPr lang="tr-TR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11097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30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634117"/>
            <a:ext cx="83549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FRICEW (RICEFW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RICEF)</a:t>
            </a:r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endParaRPr lang="tr-TR" sz="1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ommon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definition used in SAP methodology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*	R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efer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 customized components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an application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these are the typical components which are customized using code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Stands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52425" algn="l"/>
                <a:tab pos="720725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Forms: input screens for users</a:t>
            </a:r>
          </a:p>
          <a:p>
            <a:pPr>
              <a:tabLst>
                <a:tab pos="352425" algn="l"/>
                <a:tab pos="720725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Reports</a:t>
            </a:r>
          </a:p>
          <a:p>
            <a:pPr>
              <a:tabLst>
                <a:tab pos="352425" algn="l"/>
                <a:tab pos="720725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Interfaces</a:t>
            </a:r>
          </a:p>
          <a:p>
            <a:pPr>
              <a:tabLst>
                <a:tab pos="352425" algn="l"/>
                <a:tab pos="720725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Conversion</a:t>
            </a:r>
          </a:p>
          <a:p>
            <a:pPr>
              <a:tabLst>
                <a:tab pos="352425" algn="l"/>
                <a:tab pos="720725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Enhancements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modifications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over standard code</a:t>
            </a:r>
          </a:p>
          <a:p>
            <a:pPr>
              <a:tabLst>
                <a:tab pos="352425" algn="l"/>
                <a:tab pos="720725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Workflows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11097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31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634117"/>
            <a:ext cx="835495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FRICEW (RICEFW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RICEF)</a:t>
            </a:r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endParaRPr lang="tr-TR" sz="1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FRICEW needs to be monitored and minimized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application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 Since:</a:t>
            </a: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i="1" dirty="0" err="1" smtClean="0">
                <a:latin typeface="Times New Roman" pitchFamily="18" charset="0"/>
                <a:cs typeface="Times New Roman" pitchFamily="18" charset="0"/>
              </a:rPr>
              <a:t>Coding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tr-TR" sz="2800" i="1" dirty="0" err="1" smtClean="0">
                <a:latin typeface="Times New Roman" pitchFamily="18" charset="0"/>
                <a:cs typeface="Times New Roman" pitchFamily="18" charset="0"/>
              </a:rPr>
              <a:t>error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800" i="1" dirty="0" err="1" smtClean="0">
                <a:latin typeface="Times New Roman" pitchFamily="18" charset="0"/>
                <a:cs typeface="Times New Roman" pitchFamily="18" charset="0"/>
              </a:rPr>
              <a:t>prone</a:t>
            </a:r>
            <a:endParaRPr lang="tr-TR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Customizations are not supported during application upgrades</a:t>
            </a:r>
            <a:endParaRPr lang="tr-TR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No product support on custom coding</a:t>
            </a:r>
            <a:endParaRPr lang="tr-TR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program FRICEW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 reported by the customer PM to the portfolio manager and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even the CIO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required by the company IT policy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 seek approval for their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undertaking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endParaRPr lang="tr-TR" sz="1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11097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32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634117"/>
            <a:ext cx="83549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Implementation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Strategy</a:t>
            </a:r>
            <a:endParaRPr lang="tr-TR" sz="1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bang approach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solution is released into production for the general populace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11097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33</a:t>
            </a:fld>
            <a:endParaRPr lang="tr-TR" dirty="0"/>
          </a:p>
        </p:txBody>
      </p:sp>
      <p:sp>
        <p:nvSpPr>
          <p:cNvPr id="7" name="6 Metin kutusu"/>
          <p:cNvSpPr txBox="1"/>
          <p:nvPr/>
        </p:nvSpPr>
        <p:spPr>
          <a:xfrm>
            <a:off x="428596" y="2660832"/>
            <a:ext cx="8354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2425" algn="l"/>
                <a:tab pos="720725" algn="l"/>
              </a:tabLst>
            </a:pP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i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is a hardware or software migration method that involves 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getting rid of the existing system and transferring all users to the new system simultaneously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1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500034" y="4143380"/>
            <a:ext cx="8354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2425" algn="l"/>
                <a:tab pos="720725" algn="l"/>
              </a:tabLst>
            </a:pP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bang approach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riskiest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way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	WHY?	</a:t>
            </a:r>
            <a:endParaRPr lang="tr-TR" sz="12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9" grpId="0" build="allAtOnce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634117"/>
            <a:ext cx="83549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Implementation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Strategy</a:t>
            </a:r>
            <a:endParaRPr lang="tr-TR" sz="1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bang approach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	-	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he most difficult (if not impossible) to rollback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There is no substitute for good, exhaustive testing</a:t>
            </a:r>
            <a:endParaRPr lang="tr-TR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	-	I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ncidences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discovered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after the go live need to be expedited, much faster than if the users would have an</a:t>
            </a:r>
          </a:p>
          <a:p>
            <a:pPr>
              <a:tabLst>
                <a:tab pos="352425" algn="l"/>
                <a:tab pos="720725" algn="l"/>
              </a:tabLst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alternative environment</a:t>
            </a:r>
            <a:endParaRPr lang="tr-TR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endParaRPr lang="tr-TR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Instead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approaches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: pilot,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phased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11097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34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634117"/>
            <a:ext cx="835495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Testing</a:t>
            </a:r>
            <a:endParaRPr lang="tr-TR" sz="1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ost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a bug increases exponentially over time, so that the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later in time it is detected, the more expensive it is to fix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(IT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projects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*	A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bility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 detect a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bug is more difficult at the beginning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earlier the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testing and the more exhaustive, the better for the project and the least costly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11097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35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634117"/>
            <a:ext cx="835495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Test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types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Unit testing: </a:t>
            </a:r>
            <a:endParaRPr lang="tr-TR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software module is tested to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determine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that the function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which it was designed for is performed correctly</a:t>
            </a:r>
          </a:p>
          <a:p>
            <a:pPr>
              <a:tabLst>
                <a:tab pos="363538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Regression testing: </a:t>
            </a:r>
            <a:endParaRPr lang="tr-TR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 done to verify that a code change in the software does not impact the existing functionality of the product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</a:tabLst>
            </a:pP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Integration testing: </a:t>
            </a:r>
            <a:endParaRPr lang="tr-TR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module is tested in conjunction with the other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modules of the software to verify that it functions correctly as a whole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ystem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test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63538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alidates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complete and fully integrated software product. </a:t>
            </a:r>
          </a:p>
          <a:p>
            <a:pPr>
              <a:tabLst>
                <a:tab pos="363538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User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Acceptance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 smtClean="0">
                <a:latin typeface="Times New Roman" pitchFamily="18" charset="0"/>
                <a:cs typeface="Times New Roman" pitchFamily="18" charset="0"/>
              </a:rPr>
              <a:t>Testing</a:t>
            </a:r>
            <a:r>
              <a:rPr lang="tr-TR" sz="2400" i="1" dirty="0" smtClean="0">
                <a:latin typeface="Times New Roman" pitchFamily="18" charset="0"/>
                <a:cs typeface="Times New Roman" pitchFamily="18" charset="0"/>
              </a:rPr>
              <a:t> (UAT)</a:t>
            </a:r>
          </a:p>
          <a:p>
            <a:pPr>
              <a:tabLst>
                <a:tab pos="363538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erformed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by the end user or the client to verify/accept the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software system before moving the software application to the production environment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11097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36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634117"/>
            <a:ext cx="835495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Test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types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</a:tabLst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types of tests exist based on expected results: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</a:tabLst>
            </a:pP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• Positive testing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: the most common, in which inputs are given to each module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and the outputs are checked 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2200" i="1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i="1" dirty="0" err="1" smtClean="0">
                <a:latin typeface="Times New Roman" pitchFamily="18" charset="0"/>
                <a:cs typeface="Times New Roman" pitchFamily="18" charset="0"/>
              </a:rPr>
              <a:t>expected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i="1" dirty="0" err="1" smtClean="0"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tabLst>
                <a:tab pos="363538" algn="l"/>
                <a:tab pos="712788" algn="l"/>
              </a:tabLst>
            </a:pPr>
            <a:endParaRPr lang="tr-TR" sz="1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</a:tabLst>
            </a:pP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preparation of a purchase order scenario</a:t>
            </a:r>
            <a:endParaRPr lang="tr-TR" sz="22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</a:tabLst>
            </a:pPr>
            <a:endParaRPr lang="tr-TR" sz="6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</a:tabLst>
            </a:pP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	-	p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urchase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order proceeds in its generation under different scenarios</a:t>
            </a:r>
          </a:p>
          <a:p>
            <a:pPr>
              <a:tabLst>
                <a:tab pos="363538" algn="l"/>
                <a:tab pos="712788" algn="l"/>
              </a:tabLst>
            </a:pP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	-	P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urchase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Request approval actually proceeds to the generation of the PO</a:t>
            </a:r>
          </a:p>
          <a:p>
            <a:pPr>
              <a:tabLst>
                <a:tab pos="363538" algn="l"/>
                <a:tab pos="712788" algn="l"/>
              </a:tabLst>
            </a:pPr>
            <a:endParaRPr lang="tr-TR" sz="1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</a:tabLst>
            </a:pP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• Negative testing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esting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a scenario in</a:t>
            </a: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which the module is not to proceed normally</a:t>
            </a:r>
            <a:endParaRPr lang="tr-TR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</a:tabLst>
            </a:pPr>
            <a:endParaRPr lang="tr-TR" sz="1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</a:tabLst>
            </a:pP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preparation of a purchase</a:t>
            </a:r>
            <a:r>
              <a:rPr lang="tr-TR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order</a:t>
            </a:r>
            <a:r>
              <a:rPr lang="tr-TR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scenario</a:t>
            </a:r>
            <a:endParaRPr lang="tr-TR" sz="22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</a:tabLst>
            </a:pPr>
            <a:endParaRPr lang="tr-TR" sz="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63538" algn="l"/>
                <a:tab pos="712788" algn="l"/>
              </a:tabLst>
            </a:pP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	-	p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erson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has no permission to generate the purchase order</a:t>
            </a:r>
          </a:p>
          <a:p>
            <a:pPr>
              <a:tabLst>
                <a:tab pos="363538" algn="l"/>
                <a:tab pos="712788" algn="l"/>
              </a:tabLst>
            </a:pP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	-	t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here is no Purchase Request approved for the PO</a:t>
            </a:r>
          </a:p>
          <a:p>
            <a:pPr>
              <a:tabLst>
                <a:tab pos="363538" algn="l"/>
                <a:tab pos="712788" algn="l"/>
              </a:tabLst>
            </a:pPr>
            <a:r>
              <a:rPr lang="tr-TR" sz="2200" i="1" dirty="0" smtClean="0">
                <a:latin typeface="Times New Roman" pitchFamily="18" charset="0"/>
                <a:cs typeface="Times New Roman" pitchFamily="18" charset="0"/>
              </a:rPr>
              <a:t>	-	t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here is insufficient budget</a:t>
            </a:r>
            <a:endParaRPr lang="tr-TR" sz="2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11097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37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634117"/>
            <a:ext cx="830549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Change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68288" algn="l"/>
                <a:tab pos="631825" algn="l"/>
                <a:tab pos="981075" algn="l"/>
              </a:tabLst>
            </a:pP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*	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 approach to transitioning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individuals, teams, and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organizations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to a desired future state</a:t>
            </a:r>
            <a:endParaRPr lang="tr-TR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68288" algn="l"/>
                <a:tab pos="631825" algn="l"/>
                <a:tab pos="981075" algn="l"/>
              </a:tabLst>
            </a:pPr>
            <a:endParaRPr lang="tr-TR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68288" algn="l"/>
                <a:tab pos="631825" algn="l"/>
                <a:tab pos="981075" algn="l"/>
              </a:tabLst>
            </a:pP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600" dirty="0" err="1" smtClean="0"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600" dirty="0" err="1" smtClean="0">
                <a:latin typeface="Times New Roman" pitchFamily="18" charset="0"/>
                <a:cs typeface="Times New Roman" pitchFamily="18" charset="0"/>
              </a:rPr>
              <a:t>resist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6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600" dirty="0" err="1" smtClean="0">
                <a:latin typeface="Times New Roman" pitchFamily="18" charset="0"/>
                <a:cs typeface="Times New Roman" pitchFamily="18" charset="0"/>
              </a:rPr>
              <a:t>change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6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2600" i="1" dirty="0" err="1" smtClean="0">
                <a:latin typeface="Times New Roman" pitchFamily="18" charset="0"/>
                <a:cs typeface="Times New Roman" pitchFamily="18" charset="0"/>
              </a:rPr>
              <a:t>natural</a:t>
            </a:r>
            <a:r>
              <a:rPr lang="tr-TR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600" i="1" dirty="0" err="1" smtClean="0">
                <a:latin typeface="Times New Roman" pitchFamily="18" charset="0"/>
                <a:cs typeface="Times New Roman" pitchFamily="18" charset="0"/>
              </a:rPr>
              <a:t>defense</a:t>
            </a:r>
            <a:r>
              <a:rPr lang="tr-TR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600" i="1" dirty="0" err="1" smtClean="0">
                <a:latin typeface="Times New Roman" pitchFamily="18" charset="0"/>
                <a:cs typeface="Times New Roman" pitchFamily="18" charset="0"/>
              </a:rPr>
              <a:t>mechanism</a:t>
            </a:r>
            <a:r>
              <a:rPr lang="tr-TR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600" i="1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600" i="1" dirty="0" smtClean="0">
                <a:latin typeface="Times New Roman" pitchFamily="18" charset="0"/>
                <a:cs typeface="Times New Roman" pitchFamily="18" charset="0"/>
              </a:rPr>
              <a:t> minimize risk)</a:t>
            </a:r>
          </a:p>
          <a:p>
            <a:pPr>
              <a:tabLst>
                <a:tab pos="268288" algn="l"/>
                <a:tab pos="631825" algn="l"/>
                <a:tab pos="981075" algn="l"/>
              </a:tabLst>
            </a:pPr>
            <a:endParaRPr lang="tr-TR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68288" algn="l"/>
                <a:tab pos="631825" algn="l"/>
                <a:tab pos="981075" algn="l"/>
              </a:tabLst>
            </a:pP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600" dirty="0" err="1" smtClean="0">
                <a:latin typeface="Times New Roman" pitchFamily="18" charset="0"/>
                <a:cs typeface="Times New Roman" pitchFamily="18" charset="0"/>
              </a:rPr>
              <a:t>Change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600" dirty="0" err="1" smtClean="0">
                <a:latin typeface="Times New Roman" pitchFamily="18" charset="0"/>
                <a:cs typeface="Times New Roman" pitchFamily="18" charset="0"/>
              </a:rPr>
              <a:t>means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6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600" dirty="0" err="1" smtClean="0">
                <a:latin typeface="Times New Roman" pitchFamily="18" charset="0"/>
                <a:cs typeface="Times New Roman" pitchFamily="18" charset="0"/>
              </a:rPr>
              <a:t>unknown</a:t>
            </a:r>
            <a:endParaRPr lang="tr-TR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68288" algn="l"/>
                <a:tab pos="631825" algn="l"/>
                <a:tab pos="981075" algn="l"/>
              </a:tabLst>
            </a:pP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• More work</a:t>
            </a:r>
          </a:p>
          <a:p>
            <a:pPr>
              <a:tabLst>
                <a:tab pos="268288" algn="l"/>
                <a:tab pos="631825" algn="l"/>
                <a:tab pos="981075" algn="l"/>
              </a:tabLst>
            </a:pP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• More effort to learn the new processes</a:t>
            </a:r>
          </a:p>
          <a:p>
            <a:pPr>
              <a:tabLst>
                <a:tab pos="268288" algn="l"/>
                <a:tab pos="631825" algn="l"/>
                <a:tab pos="981075" algn="l"/>
              </a:tabLst>
            </a:pP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• No work (being laid off)</a:t>
            </a:r>
            <a:endParaRPr lang="tr-TR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11097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38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634117"/>
            <a:ext cx="8305492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Change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268288" algn="l"/>
                <a:tab pos="631825" algn="l"/>
                <a:tab pos="981075" algn="l"/>
              </a:tabLs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As change is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difficult, it needs to be explained well:</a:t>
            </a:r>
          </a:p>
          <a:p>
            <a:pPr>
              <a:spcAft>
                <a:spcPts val="600"/>
              </a:spcAft>
              <a:tabLst>
                <a:tab pos="268288" algn="l"/>
                <a:tab pos="631825" algn="l"/>
                <a:tab pos="981075" algn="l"/>
              </a:tabLs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• What are the benefits of the change? </a:t>
            </a:r>
            <a:endParaRPr lang="tr-TR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268288" algn="l"/>
                <a:tab pos="631825" algn="l"/>
                <a:tab pos="981075" algn="l"/>
              </a:tabLs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• Why do we need the change? </a:t>
            </a:r>
            <a:endParaRPr lang="tr-TR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268288" algn="l"/>
                <a:tab pos="631825" algn="l"/>
                <a:tab pos="981075" algn="l"/>
              </a:tabLs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• What does the change mean for each and every employee? </a:t>
            </a:r>
          </a:p>
          <a:p>
            <a:pPr>
              <a:spcAft>
                <a:spcPts val="600"/>
              </a:spcAft>
              <a:tabLst>
                <a:tab pos="268288" algn="l"/>
                <a:tab pos="631825" algn="l"/>
                <a:tab pos="981075" algn="l"/>
              </a:tabLs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• When and how will the change take effect?</a:t>
            </a:r>
          </a:p>
          <a:p>
            <a:pPr>
              <a:spcAft>
                <a:spcPts val="600"/>
              </a:spcAft>
              <a:tabLst>
                <a:tab pos="268288" algn="l"/>
                <a:tab pos="631825" algn="l"/>
                <a:tab pos="981075" algn="l"/>
              </a:tabLs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• Elicit the support that you need from the users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6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2600" i="1" dirty="0" err="1" smtClean="0">
                <a:latin typeface="Times New Roman" pitchFamily="18" charset="0"/>
                <a:cs typeface="Times New Roman" pitchFamily="18" charset="0"/>
              </a:rPr>
              <a:t>make</a:t>
            </a:r>
            <a:r>
              <a:rPr lang="tr-TR" sz="2600" i="1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tr-TR" sz="2600" i="1" dirty="0" err="1" smtClean="0">
                <a:latin typeface="Times New Roman" pitchFamily="18" charset="0"/>
                <a:cs typeface="Times New Roman" pitchFamily="18" charset="0"/>
              </a:rPr>
              <a:t>secret</a:t>
            </a:r>
            <a:r>
              <a:rPr lang="tr-TR" sz="26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tr-TR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11097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39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880307"/>
            <a:ext cx="835495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Principles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Mobilization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Phase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reparation activities for the project</a:t>
            </a:r>
            <a:r>
              <a:rPr lang="tr-TR" sz="2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reparation and signing of contract</a:t>
            </a:r>
          </a:p>
          <a:p>
            <a:pPr algn="just"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M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obilization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readying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the resources</a:t>
            </a:r>
          </a:p>
          <a:p>
            <a:pPr algn="just"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P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rocurement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necessary software and hardware</a:t>
            </a:r>
          </a:p>
          <a:p>
            <a:pPr algn="just"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reparation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&amp;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on-boarding of team members</a:t>
            </a:r>
          </a:p>
          <a:p>
            <a:pPr algn="just"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P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rovisioning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resources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880307"/>
            <a:ext cx="835495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Principles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Analysis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Design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Phase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detailed analysis of the user</a:t>
            </a:r>
            <a:r>
              <a:rPr lang="tr-TR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requirements is initiated</a:t>
            </a:r>
            <a:endParaRPr lang="tr-TR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idea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configuration or coding work should start until concurrence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(consensus)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from the users is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received</a:t>
            </a:r>
          </a:p>
          <a:p>
            <a:pPr algn="just"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Concurrence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signed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off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design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documents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880307"/>
            <a:ext cx="83549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Principles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Analysis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Design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Phase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i="1" dirty="0" err="1" smtClean="0">
                <a:latin typeface="Times New Roman" pitchFamily="18" charset="0"/>
                <a:cs typeface="Times New Roman" pitchFamily="18" charset="0"/>
              </a:rPr>
              <a:t>Actions</a:t>
            </a:r>
            <a:r>
              <a:rPr lang="tr-TR" sz="2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	Project kickoff presentation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given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includes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  <a:tab pos="1073150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	Table of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rganization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roles and responsibilities are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defined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  <a:tab pos="1073150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	-	Project plan: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timeline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tasks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  <a:tab pos="1073150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Project scope</a:t>
            </a:r>
          </a:p>
          <a:p>
            <a:pPr>
              <a:tabLst>
                <a:tab pos="352425" algn="l"/>
                <a:tab pos="720725" algn="l"/>
                <a:tab pos="1073150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Deliverables and acceptance criteria</a:t>
            </a:r>
          </a:p>
          <a:p>
            <a:pPr>
              <a:tabLst>
                <a:tab pos="352425" algn="l"/>
                <a:tab pos="720725" algn="l"/>
                <a:tab pos="1073150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	Communication plan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when, how, and who will be communicated what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880307"/>
            <a:ext cx="835495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Principles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Analysis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Design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Phase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i="1" dirty="0" err="1" smtClean="0">
                <a:latin typeface="Times New Roman" pitchFamily="18" charset="0"/>
                <a:cs typeface="Times New Roman" pitchFamily="18" charset="0"/>
              </a:rPr>
              <a:t>Actions</a:t>
            </a:r>
            <a:r>
              <a:rPr lang="tr-TR" sz="2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	On-boarding session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between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roject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anagers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customer’s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vendor’s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side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lead personnel from the vendor’s side.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Discussed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issues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here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  <a:tab pos="1073150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	Review of policies and guidelines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  <a:tab pos="1073150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	-	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Deliverable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checklist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  <a:tab pos="1073150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Documentation format</a:t>
            </a:r>
          </a:p>
          <a:p>
            <a:pPr>
              <a:tabLst>
                <a:tab pos="352425" algn="l"/>
                <a:tab pos="720725" algn="l"/>
                <a:tab pos="1073150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Authorized signatories</a:t>
            </a:r>
          </a:p>
          <a:p>
            <a:pPr>
              <a:tabLst>
                <a:tab pos="352425" algn="l"/>
                <a:tab pos="720725" algn="l"/>
                <a:tab pos="1073150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	Escalation procedure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  <a:tab pos="1073150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	-	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Change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request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procedure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5" y="880307"/>
            <a:ext cx="835495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Principles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Analysis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Design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Phase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i="1" dirty="0" err="1" smtClean="0">
                <a:latin typeface="Times New Roman" pitchFamily="18" charset="0"/>
                <a:cs typeface="Times New Roman" pitchFamily="18" charset="0"/>
              </a:rPr>
              <a:t>Actions</a:t>
            </a:r>
            <a:r>
              <a:rPr lang="tr-TR" sz="2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	Requirement gathering meetings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users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  <a:tab pos="1073150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	G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ather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specific requirements from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users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  <a:tab pos="1073150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	-	D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efin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refin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specifications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  <a:tab pos="1073150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	-	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Preparing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design documents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  <a:tab pos="1073150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Design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sign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off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approval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30898" y="880307"/>
            <a:ext cx="880552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Principles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Build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Phase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i="1" dirty="0" err="1" smtClean="0">
                <a:latin typeface="Times New Roman" pitchFamily="18" charset="0"/>
                <a:cs typeface="Times New Roman" pitchFamily="18" charset="0"/>
              </a:rPr>
              <a:t>Sub</a:t>
            </a:r>
            <a:r>
              <a:rPr lang="tr-TR" sz="28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800" b="1" i="1" dirty="0" err="1" smtClean="0">
                <a:latin typeface="Times New Roman" pitchFamily="18" charset="0"/>
                <a:cs typeface="Times New Roman" pitchFamily="18" charset="0"/>
              </a:rPr>
              <a:t>phases</a:t>
            </a:r>
            <a:r>
              <a:rPr lang="tr-TR" sz="2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Build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configuration of the systems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programming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52425" algn="l"/>
                <a:tab pos="720725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Testing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  <a:tab pos="1073150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Unit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  <a:tab pos="1073150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	-	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Integration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  <a:tab pos="1073150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	-	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System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2425" algn="l"/>
                <a:tab pos="720725" algn="l"/>
                <a:tab pos="1073150" algn="l"/>
              </a:tabLst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	-	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User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acceptance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1408</TotalTime>
  <Words>575</Words>
  <Application>Microsoft Office PowerPoint</Application>
  <PresentationFormat>Ekran Gösterisi (4:3)</PresentationFormat>
  <Paragraphs>410</Paragraphs>
  <Slides>39</Slides>
  <Notes>39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39</vt:i4>
      </vt:variant>
    </vt:vector>
  </HeadingPairs>
  <TitlesOfParts>
    <vt:vector size="40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  <vt:lpstr>Slayt 28</vt:lpstr>
      <vt:lpstr>Slayt 29</vt:lpstr>
      <vt:lpstr>Slayt 30</vt:lpstr>
      <vt:lpstr>Slayt 31</vt:lpstr>
      <vt:lpstr>Slayt 32</vt:lpstr>
      <vt:lpstr>Slayt 33</vt:lpstr>
      <vt:lpstr>Slayt 34</vt:lpstr>
      <vt:lpstr>Slayt 35</vt:lpstr>
      <vt:lpstr>Slayt 36</vt:lpstr>
      <vt:lpstr>Slayt 37</vt:lpstr>
      <vt:lpstr>Slayt 38</vt:lpstr>
      <vt:lpstr>Slayt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Metropol</dc:creator>
  <cp:lastModifiedBy>Metropol</cp:lastModifiedBy>
  <cp:revision>279</cp:revision>
  <dcterms:created xsi:type="dcterms:W3CDTF">2019-09-07T19:50:14Z</dcterms:created>
  <dcterms:modified xsi:type="dcterms:W3CDTF">2020-03-19T19:56:21Z</dcterms:modified>
</cp:coreProperties>
</file>