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77" r:id="rId10"/>
    <p:sldId id="268" r:id="rId11"/>
    <p:sldId id="269" r:id="rId12"/>
    <p:sldId id="270" r:id="rId13"/>
    <p:sldId id="276" r:id="rId14"/>
    <p:sldId id="272" r:id="rId15"/>
    <p:sldId id="273" r:id="rId16"/>
    <p:sldId id="274" r:id="rId17"/>
    <p:sldId id="275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07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1230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5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91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548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0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59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71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4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1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B334A90-EB03-42F3-8859-2C2B2724C058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46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7/7/21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8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g.eba.gov.tr/502/4b3/3d0/b24/1ff/fe4/a4f/836/0d0/c89/63c/e26/368/f2a/001/5024b33d0b241fffe4a4f8360d0c8963ce26368f2a00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/>
              <a:t>MBT-303</a:t>
            </a:r>
            <a:br>
              <a:rPr lang="tr-TR"/>
            </a:br>
            <a:r>
              <a:rPr lang="tr-TR"/>
              <a:t>özel öğretim yöntemleri-ı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Hafta 7: </a:t>
            </a:r>
            <a:r>
              <a:rPr lang="tr-TR" dirty="0"/>
              <a:t>BT</a:t>
            </a:r>
            <a:r>
              <a:rPr lang="tr-TR" b="1" dirty="0"/>
              <a:t> </a:t>
            </a:r>
            <a:r>
              <a:rPr lang="tr-TR" dirty="0"/>
              <a:t>Öğretim Yöntemleri-2: İşletim Sistemi ve Uygulama Yazılımı Öğretimi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2913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1821" y="642594"/>
            <a:ext cx="11241741" cy="906507"/>
          </a:xfrm>
        </p:spPr>
        <p:txBody>
          <a:bodyPr>
            <a:noAutofit/>
          </a:bodyPr>
          <a:lstStyle/>
          <a:p>
            <a:r>
              <a:rPr lang="tr-TR" sz="4000" dirty="0"/>
              <a:t>İfade-Yönelimli Yaklaşım </a:t>
            </a:r>
            <a:r>
              <a:rPr lang="tr-TR" sz="3600" dirty="0"/>
              <a:t>(</a:t>
            </a:r>
            <a:r>
              <a:rPr lang="en-US" sz="3600" dirty="0"/>
              <a:t>Statement-oriented</a:t>
            </a:r>
            <a:r>
              <a:rPr lang="tr-TR" sz="3600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1821" y="1861073"/>
            <a:ext cx="5615492" cy="4260027"/>
          </a:xfrm>
        </p:spPr>
        <p:txBody>
          <a:bodyPr>
            <a:normAutofit/>
          </a:bodyPr>
          <a:lstStyle/>
          <a:p>
            <a:r>
              <a:rPr lang="tr-TR" sz="2400" dirty="0"/>
              <a:t>Bu yaklaşımda programlama öğretimi bir programlama dili öğretimi olarak düşünülür ve bu dil de ifadelerin dizildiği bir yapı olarak algılanır. 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/>
              <a:t>Öğretimde benimsenen yaklaşım her bir ifade dizisini belirli bir sıra ile öğretmektir. </a:t>
            </a:r>
            <a:endParaRPr lang="en-US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68" y="1946853"/>
            <a:ext cx="5335793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0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4000" dirty="0"/>
              <a:t>Araç Olarak Kullanma Yaklaşımı (</a:t>
            </a:r>
            <a:r>
              <a:rPr lang="en-US" sz="4000" dirty="0"/>
              <a:t>Using as a tool</a:t>
            </a:r>
            <a:r>
              <a:rPr lang="tr-TR" sz="4000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6519" y="2581835"/>
            <a:ext cx="4851698" cy="34209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/>
              <a:t>Programlama ya da veri tabanı yönetimi öğretiminde programlama dilini bir araç olarak kullanmayı temel alan yaklaşımdır.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5" y="2581835"/>
            <a:ext cx="6423547" cy="36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6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094" y="642594"/>
            <a:ext cx="10641106" cy="1371600"/>
          </a:xfrm>
        </p:spPr>
        <p:txBody>
          <a:bodyPr>
            <a:normAutofit/>
          </a:bodyPr>
          <a:lstStyle/>
          <a:p>
            <a:r>
              <a:rPr lang="tr-TR" sz="4000" dirty="0"/>
              <a:t>Yazılım Teknolojisi Yönelimli Yaklaşım (</a:t>
            </a:r>
            <a:r>
              <a:rPr lang="en-US" sz="4000" dirty="0"/>
              <a:t>Software technology-oriented</a:t>
            </a:r>
            <a:r>
              <a:rPr lang="tr-TR" sz="4000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0456" y="2345167"/>
            <a:ext cx="5723069" cy="36898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Bu yaklaşımda bir programlama dili öğretiminde yazılım geliştirime teknolojisi ve yöntemi benimsenir.</a:t>
            </a:r>
          </a:p>
          <a:p>
            <a:pPr>
              <a:lnSpc>
                <a:spcPct val="150000"/>
              </a:lnSpc>
            </a:pPr>
            <a:r>
              <a:rPr lang="tr-TR" sz="2000" dirty="0"/>
              <a:t>Yazılım geliştirmede kullanılan pek çok yöntem vardır. Bunlardan biri; şelale (</a:t>
            </a:r>
            <a:r>
              <a:rPr lang="tr-TR" sz="2000" dirty="0" err="1"/>
              <a:t>waterfall</a:t>
            </a:r>
            <a:r>
              <a:rPr lang="tr-TR" sz="2000" dirty="0"/>
              <a:t>) modelidir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435" y="2205318"/>
            <a:ext cx="5335794" cy="423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1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6800" y="451821"/>
            <a:ext cx="10058400" cy="892886"/>
          </a:xfrm>
        </p:spPr>
        <p:txBody>
          <a:bodyPr>
            <a:normAutofit/>
          </a:bodyPr>
          <a:lstStyle/>
          <a:p>
            <a:r>
              <a:rPr lang="tr-TR" dirty="0"/>
              <a:t>Bir diğer yöntem ise V-Modelidir;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259" y="1818043"/>
            <a:ext cx="7046259" cy="466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4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3186" y="642594"/>
            <a:ext cx="11015830" cy="1371600"/>
          </a:xfrm>
        </p:spPr>
        <p:txBody>
          <a:bodyPr>
            <a:normAutofit/>
          </a:bodyPr>
          <a:lstStyle/>
          <a:p>
            <a:r>
              <a:rPr lang="tr-TR" sz="4000" dirty="0"/>
              <a:t>Görev-Yönelimli Yaklaşım (</a:t>
            </a:r>
            <a:r>
              <a:rPr lang="en-US" sz="4000" dirty="0"/>
              <a:t>Task type-oriented</a:t>
            </a:r>
            <a:r>
              <a:rPr lang="tr-TR" sz="4000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3186" y="2345167"/>
            <a:ext cx="5077609" cy="37544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Bu yaklaşımda da yeni bir programlama dili öğretiminde temel hareket noktası bir sorunu çözmek için gerekli programlama dili bilgisini kazandırmaktır.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75" y="2266781"/>
            <a:ext cx="5572462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7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8791" y="642594"/>
            <a:ext cx="10716409" cy="884992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Dil-Yönelimli Yaklaşım (</a:t>
            </a:r>
            <a:r>
              <a:rPr lang="en-US" sz="4000" dirty="0"/>
              <a:t>Language-oriented</a:t>
            </a:r>
            <a:r>
              <a:rPr lang="tr-TR" sz="4000" dirty="0"/>
              <a:t>)</a:t>
            </a:r>
            <a:r>
              <a:rPr lang="en-US" sz="4000" dirty="0"/>
              <a:t> 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9248" y="2103120"/>
            <a:ext cx="5077608" cy="3931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Bu yaklaşımda bir programlama dili öğretimi dil öğretimi mantığı temelinde dilin bileşenleri ve sıralaması dizgesiyle öğretilmektedir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27" y="1947134"/>
            <a:ext cx="5475643" cy="44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6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8489" y="642594"/>
            <a:ext cx="10714617" cy="938780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Eylem-Yönelimli Yaklaşım (</a:t>
            </a:r>
            <a:r>
              <a:rPr lang="en-US" sz="4000" dirty="0"/>
              <a:t>Action-oriented</a:t>
            </a:r>
            <a:r>
              <a:rPr lang="tr-TR" sz="4000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1671" y="2103120"/>
            <a:ext cx="4980790" cy="39319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/>
              <a:t>Bu yaklaşımda yeni öğretilecek programlama dilinin kodları daha önceden öğrenilmiş bir dilinkiyle ilişkilendirilerek öğretilir.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97" y="2528047"/>
            <a:ext cx="5305425" cy="28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60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093" y="451821"/>
            <a:ext cx="11381592" cy="1021977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Örnek-Göreve Dayalı Yaklaşım (</a:t>
            </a:r>
            <a:r>
              <a:rPr lang="en-US" sz="4000" dirty="0"/>
              <a:t>Sample task-based</a:t>
            </a:r>
            <a:r>
              <a:rPr lang="tr-TR" sz="4000" dirty="0"/>
              <a:t>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1519" y="2926080"/>
            <a:ext cx="4830185" cy="310896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400" dirty="0"/>
              <a:t>Bu yaklaşımda bir programlama dili örnek bir görevin analizi ile öğretilir.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41" y="2926081"/>
            <a:ext cx="5457825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84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Kaynakça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İlköğretim Bilişim Teknolojileri Öğretmen Kılavuz Kitabı, (2007). MEB. </a:t>
            </a:r>
          </a:p>
          <a:p>
            <a:endParaRPr lang="tr-TR" dirty="0"/>
          </a:p>
          <a:p>
            <a:r>
              <a:rPr lang="tr-TR" dirty="0"/>
              <a:t>Bilişim Teknolojileri ve Yazılım Dersi Kitabı, Bener </a:t>
            </a:r>
            <a:r>
              <a:rPr lang="tr-TR" dirty="0" err="1"/>
              <a:t>Cordan</a:t>
            </a:r>
            <a:r>
              <a:rPr lang="tr-TR" dirty="0"/>
              <a:t> Ortaokulu, 2017-2018, Trabzon.</a:t>
            </a:r>
          </a:p>
          <a:p>
            <a:pPr marL="0" indent="0">
              <a:buNone/>
            </a:pPr>
            <a:r>
              <a:rPr lang="tr-TR" dirty="0">
                <a:hlinkClick r:id="rId2"/>
              </a:rPr>
              <a:t>http://img.eba.gov.tr/502/4b3/3d0/b24/1ff/fe4/a4f/836/0d0/c89/63c/e26/368/f2a/001/5024b33d0b241fffe4a4f8360d0c8963ce26368f2a001.pdf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Papp-Varga</a:t>
            </a:r>
            <a:r>
              <a:rPr lang="tr-TR" dirty="0"/>
              <a:t>, Z., </a:t>
            </a:r>
            <a:r>
              <a:rPr lang="tr-TR" dirty="0" err="1"/>
              <a:t>Szlávi</a:t>
            </a:r>
            <a:r>
              <a:rPr lang="tr-TR" dirty="0"/>
              <a:t>, P., &amp; </a:t>
            </a:r>
            <a:r>
              <a:rPr lang="tr-TR" dirty="0" err="1"/>
              <a:t>Zsakó</a:t>
            </a:r>
            <a:r>
              <a:rPr lang="tr-TR" dirty="0"/>
              <a:t>, L. (2008). ICT </a:t>
            </a:r>
            <a:r>
              <a:rPr lang="tr-TR" dirty="0" err="1"/>
              <a:t>teaching</a:t>
            </a:r>
            <a:r>
              <a:rPr lang="tr-TR" dirty="0"/>
              <a:t> </a:t>
            </a:r>
            <a:r>
              <a:rPr lang="tr-TR" dirty="0" err="1"/>
              <a:t>methods</a:t>
            </a:r>
            <a:r>
              <a:rPr lang="tr-TR" dirty="0"/>
              <a:t>–Programming </a:t>
            </a:r>
            <a:r>
              <a:rPr lang="tr-TR" dirty="0" err="1"/>
              <a:t>languages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i="1" dirty="0" err="1"/>
              <a:t>Annales</a:t>
            </a:r>
            <a:r>
              <a:rPr lang="tr-TR" i="1" dirty="0"/>
              <a:t> </a:t>
            </a:r>
            <a:r>
              <a:rPr lang="tr-TR" i="1" dirty="0" err="1"/>
              <a:t>Mathematicae</a:t>
            </a:r>
            <a:r>
              <a:rPr lang="tr-TR" i="1" dirty="0"/>
              <a:t> et </a:t>
            </a:r>
            <a:r>
              <a:rPr lang="tr-TR" i="1" dirty="0" err="1"/>
              <a:t>Informaticae</a:t>
            </a:r>
            <a:r>
              <a:rPr lang="tr-TR" dirty="0"/>
              <a:t> (</a:t>
            </a:r>
            <a:r>
              <a:rPr lang="tr-TR" dirty="0" err="1"/>
              <a:t>Vol</a:t>
            </a:r>
            <a:r>
              <a:rPr lang="tr-TR" dirty="0"/>
              <a:t>. 35, No. 1, </a:t>
            </a:r>
            <a:r>
              <a:rPr lang="tr-TR" dirty="0" err="1"/>
              <a:t>pp</a:t>
            </a:r>
            <a:r>
              <a:rPr lang="tr-TR" dirty="0"/>
              <a:t>. 163-172).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5144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66974" y="642595"/>
            <a:ext cx="11101892" cy="691354"/>
          </a:xfrm>
        </p:spPr>
        <p:txBody>
          <a:bodyPr>
            <a:noAutofit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73336" y="2280620"/>
            <a:ext cx="6013525" cy="3829724"/>
          </a:xfrm>
        </p:spPr>
        <p:txBody>
          <a:bodyPr>
            <a:normAutofit/>
          </a:bodyPr>
          <a:lstStyle/>
          <a:p>
            <a:r>
              <a:rPr lang="tr-TR" sz="2000" dirty="0"/>
              <a:t>İşletim Sistemi ve Uygulama Yazılımı Öğretimi BT Derslerinin Bir Parçasıdır.</a:t>
            </a:r>
          </a:p>
          <a:p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dirty="0"/>
              <a:t>Örneğin; Windows, Mac OS, Linux ya da </a:t>
            </a:r>
            <a:r>
              <a:rPr lang="tr-TR" sz="2000" dirty="0" err="1"/>
              <a:t>Pardus</a:t>
            </a:r>
            <a:r>
              <a:rPr lang="tr-TR" sz="2000" dirty="0"/>
              <a:t>  işletim sistemi ve MS Office Programları gibi (Kelime İşlemci Programı, Elektronik Tablolama Programı, Sunum Programı, vb.)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68" y="2280620"/>
            <a:ext cx="5131398" cy="41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7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4094" y="580913"/>
            <a:ext cx="11317044" cy="645459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56215" y="2657138"/>
            <a:ext cx="5518673" cy="31950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İşletim Sistemi öğretiminde temel amaç; yazılımın ana mimarisini, nesne ve işlevlerini, ayrıca bilgisayarın tüm donanım parçalarının yönetilebilmesini öğretmektir.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77" y="1991360"/>
            <a:ext cx="5080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19548" y="545776"/>
            <a:ext cx="11252499" cy="809688"/>
          </a:xfrm>
        </p:spPr>
        <p:txBody>
          <a:bodyPr>
            <a:noAutofit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53035" y="2103120"/>
            <a:ext cx="5335793" cy="3749040"/>
          </a:xfrm>
        </p:spPr>
        <p:txBody>
          <a:bodyPr/>
          <a:lstStyle/>
          <a:p>
            <a:r>
              <a:rPr lang="tr-TR" sz="2000" dirty="0"/>
              <a:t>İşletim sistemi yazılımlarının öğretiminde sıklıkla kullanılan yöntemler şöyledir:</a:t>
            </a:r>
          </a:p>
          <a:p>
            <a:endParaRPr lang="tr-TR" sz="2000" dirty="0"/>
          </a:p>
          <a:p>
            <a:r>
              <a:rPr lang="tr-TR" sz="2000" dirty="0"/>
              <a:t>Gösterip-Yaptırma</a:t>
            </a:r>
          </a:p>
          <a:p>
            <a:r>
              <a:rPr lang="tr-TR" sz="2000" dirty="0"/>
              <a:t>Görev-Temelli (Etkinlik temelli ) Öğretim</a:t>
            </a:r>
          </a:p>
          <a:p>
            <a:r>
              <a:rPr lang="tr-TR" sz="2000" dirty="0"/>
              <a:t>Rol Modelleme</a:t>
            </a:r>
          </a:p>
          <a:p>
            <a:r>
              <a:rPr lang="tr-TR" sz="2000" dirty="0"/>
              <a:t>Video ile Öğretim</a:t>
            </a:r>
          </a:p>
          <a:p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2" y="2995613"/>
            <a:ext cx="2540000" cy="1485900"/>
          </a:xfrm>
        </p:spPr>
      </p:pic>
    </p:spTree>
    <p:extLst>
      <p:ext uri="{BB962C8B-B14F-4D97-AF65-F5344CB8AC3E}">
        <p14:creationId xmlns:p14="http://schemas.microsoft.com/office/powerpoint/2010/main" val="312599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9398" y="642594"/>
            <a:ext cx="11091134" cy="691354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10005" y="2103120"/>
            <a:ext cx="5111675" cy="3749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000" dirty="0"/>
              <a:t>MS Office Programlarının öğretiminde temel amaç; uygulama yazılımının temel mimarisini, dosya, klasör, menü, komut vb. gibi yönetilmesi için gerekli tüm işlemlerin nerelerden ve nasıl yapılabileceğinin öğretilmesidir.</a:t>
            </a:r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6" name="İçerik Yer Tutucusu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24" y="2216074"/>
            <a:ext cx="4970032" cy="363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944" y="642594"/>
            <a:ext cx="11209468" cy="669839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3944" y="2103120"/>
            <a:ext cx="5357308" cy="3749040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Uygulama yazılımlarının öğretiminde sıklıkla kullanılan yöntemler şöyledir:</a:t>
            </a:r>
          </a:p>
          <a:p>
            <a:endParaRPr lang="tr-TR" sz="2000" dirty="0"/>
          </a:p>
          <a:p>
            <a:r>
              <a:rPr lang="tr-TR" sz="2000" dirty="0"/>
              <a:t>Gösterip-Yaptırma</a:t>
            </a:r>
          </a:p>
          <a:p>
            <a:r>
              <a:rPr lang="tr-TR" sz="2000" dirty="0"/>
              <a:t>Görev-Temelli (Etkinlik temelli ) Öğretim</a:t>
            </a:r>
          </a:p>
          <a:p>
            <a:r>
              <a:rPr lang="tr-TR" sz="2000" dirty="0"/>
              <a:t>Video ile Öğretim</a:t>
            </a:r>
          </a:p>
          <a:p>
            <a:r>
              <a:rPr lang="tr-TR" sz="2000" dirty="0"/>
              <a:t>Rol Modelleme</a:t>
            </a:r>
          </a:p>
          <a:p>
            <a:r>
              <a:rPr lang="tr-TR" sz="2000" dirty="0"/>
              <a:t>Çalışma Yaprakları</a:t>
            </a:r>
          </a:p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062" y="2786063"/>
            <a:ext cx="3771900" cy="1905000"/>
          </a:xfrm>
        </p:spPr>
      </p:pic>
    </p:spTree>
    <p:extLst>
      <p:ext uri="{BB962C8B-B14F-4D97-AF65-F5344CB8AC3E}">
        <p14:creationId xmlns:p14="http://schemas.microsoft.com/office/powerpoint/2010/main" val="426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2579" y="621079"/>
            <a:ext cx="11080377" cy="723627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1208"/>
            <a:ext cx="4645025" cy="2608360"/>
          </a:xfrm>
        </p:spPr>
      </p:pic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88489" y="1866769"/>
            <a:ext cx="5466678" cy="436190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Görev-temelli (etkinlik) yaklaşımda öğretmenler genellikle dersin öğretim programındaki bir ya da birbiriyle ilişkili birkaç kazanımdaki bilgi ve becerileri öğrencilere kazandırmaya yardımcı öğrenme etkinlikleri tasarlarlar.</a:t>
            </a:r>
          </a:p>
        </p:txBody>
      </p:sp>
    </p:spTree>
    <p:extLst>
      <p:ext uri="{BB962C8B-B14F-4D97-AF65-F5344CB8AC3E}">
        <p14:creationId xmlns:p14="http://schemas.microsoft.com/office/powerpoint/2010/main" val="170485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9246" y="642594"/>
            <a:ext cx="11123407" cy="745142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İşletim Sistemi ve Uygulama Yazılımı Öğretimi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1821" y="2108499"/>
            <a:ext cx="4292301" cy="37436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/>
              <a:t>Etkinlik, öğrencilere kendilerinden yapılması istenen görevi açıkça belirtmeli, gerekirse izlenecek adımları da sunmalıdır.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1398" y="1753496"/>
            <a:ext cx="6443831" cy="456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03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944" y="642594"/>
            <a:ext cx="10501256" cy="1057114"/>
          </a:xfrm>
        </p:spPr>
        <p:txBody>
          <a:bodyPr>
            <a:normAutofit/>
          </a:bodyPr>
          <a:lstStyle/>
          <a:p>
            <a:r>
              <a:rPr lang="tr-TR" sz="2400" dirty="0"/>
              <a:t>Programlama ve Kodlama Öğretimi BT Derslerinin Bir Parçası Olmuştur.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66" y="2151529"/>
            <a:ext cx="8649147" cy="4163845"/>
          </a:xfrm>
        </p:spPr>
      </p:pic>
    </p:spTree>
    <p:extLst>
      <p:ext uri="{BB962C8B-B14F-4D97-AF65-F5344CB8AC3E}">
        <p14:creationId xmlns:p14="http://schemas.microsoft.com/office/powerpoint/2010/main" val="313951648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">
  <a:themeElements>
    <a:clrScheme name="Ga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{446960A5-1623-CF46-A7A4-809D00B0565D}tf10001119</Template>
  <TotalTime>79</TotalTime>
  <Words>548</Words>
  <Application>Microsoft Macintosh PowerPoint</Application>
  <PresentationFormat>Geniş ekran</PresentationFormat>
  <Paragraphs>54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Arial</vt:lpstr>
      <vt:lpstr>Gill Sans MT</vt:lpstr>
      <vt:lpstr>Galeri</vt:lpstr>
      <vt:lpstr>MBT-303 özel öğretim yöntemleri-ı</vt:lpstr>
      <vt:lpstr>İşletim Sistemi ve Uygulama Yazılımı Öğretimi</vt:lpstr>
      <vt:lpstr>İşletim Sistemi ve Uygulama Yazılımı Öğretimi</vt:lpstr>
      <vt:lpstr>İşletim Sistemi ve Uygulama Yazılımı Öğretimi</vt:lpstr>
      <vt:lpstr>İşletim Sistemi ve Uygulama Yazılımı Öğretimi</vt:lpstr>
      <vt:lpstr>İşletim Sistemi ve Uygulama Yazılımı Öğretimi</vt:lpstr>
      <vt:lpstr>İşletim Sistemi ve Uygulama Yazılımı Öğretimi</vt:lpstr>
      <vt:lpstr>İşletim Sistemi ve Uygulama Yazılımı Öğretimi</vt:lpstr>
      <vt:lpstr>Programlama ve Kodlama Öğretimi BT Derslerinin Bir Parçası Olmuştur.</vt:lpstr>
      <vt:lpstr>İfade-Yönelimli Yaklaşım (Statement-oriented)</vt:lpstr>
      <vt:lpstr>Araç Olarak Kullanma Yaklaşımı (Using as a tool)</vt:lpstr>
      <vt:lpstr>Yazılım Teknolojisi Yönelimli Yaklaşım (Software technology-oriented)</vt:lpstr>
      <vt:lpstr>Bir diğer yöntem ise V-Modelidir; </vt:lpstr>
      <vt:lpstr>Görev-Yönelimli Yaklaşım (Task type-oriented)</vt:lpstr>
      <vt:lpstr>Dil-Yönelimli Yaklaşım (Language-oriented) </vt:lpstr>
      <vt:lpstr>Eylem-Yönelimli Yaklaşım (Action-oriented)</vt:lpstr>
      <vt:lpstr>Örnek-Göreve Dayalı Yaklaşım (Sample task-based)</vt:lpstr>
      <vt:lpstr>Kaynakça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MBT-303 özel öğretim yöntemleri-ı</dc:title>
  <dc:creator>Deniz</dc:creator>
  <cp:lastModifiedBy>Deniz.Atal</cp:lastModifiedBy>
  <cp:revision>22</cp:revision>
  <dcterms:created xsi:type="dcterms:W3CDTF">2018-01-22T08:07:28Z</dcterms:created>
  <dcterms:modified xsi:type="dcterms:W3CDTF">2021-07-07T11:12:58Z</dcterms:modified>
</cp:coreProperties>
</file>