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97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272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Buğdayda sürme hastalığı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/>
              </a:rPr>
              <a:t>Sürme hastalığı, ülkemizdeki üreticiler tarafından kör, karamuk ve </a:t>
            </a:r>
            <a:r>
              <a:rPr lang="tr-TR" dirty="0" err="1">
                <a:latin typeface="Times New Roman"/>
              </a:rPr>
              <a:t>karadoğu</a:t>
            </a:r>
            <a:r>
              <a:rPr lang="tr-TR" dirty="0">
                <a:latin typeface="Times New Roman"/>
              </a:rPr>
              <a:t> olarak anılan bir başak hastalığıdır. Sürme hastalığı dünyada ve ülkemizde buğday yetiştirilen bölgelerde görülen yaygın bir </a:t>
            </a:r>
            <a:r>
              <a:rPr lang="tr-TR" dirty="0" smtClean="0">
                <a:latin typeface="Times New Roman"/>
              </a:rPr>
              <a:t>hastalıktır.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8928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/>
              </a:rPr>
              <a:t>Yaygın sürme hastalığı dayanıklı buğday çeşitlerinin ekilmesiyle, hastalıktan ari tohum kullanılmasıyla ve kimyasal tohum ilaçları kullanılarak kontrol </a:t>
            </a:r>
            <a:r>
              <a:rPr lang="tr-TR" dirty="0" smtClean="0">
                <a:latin typeface="Times New Roman"/>
              </a:rPr>
              <a:t>edilebilmektedir.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5255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/>
              </a:rPr>
              <a:t>Buğdayda yaygın sürme hastalığına yakın akraba olan iki </a:t>
            </a:r>
            <a:r>
              <a:rPr lang="tr-TR" dirty="0" err="1">
                <a:latin typeface="Times New Roman"/>
              </a:rPr>
              <a:t>fungus</a:t>
            </a:r>
            <a:r>
              <a:rPr lang="tr-TR" dirty="0">
                <a:latin typeface="Times New Roman"/>
              </a:rPr>
              <a:t> </a:t>
            </a:r>
            <a:r>
              <a:rPr lang="tr-TR" i="1" dirty="0" err="1">
                <a:latin typeface="Times New Roman"/>
              </a:rPr>
              <a:t>Tilletia</a:t>
            </a:r>
            <a:r>
              <a:rPr lang="tr-TR" i="1" dirty="0">
                <a:latin typeface="Times New Roman"/>
              </a:rPr>
              <a:t> </a:t>
            </a:r>
            <a:r>
              <a:rPr lang="tr-TR" i="1" dirty="0" err="1">
                <a:latin typeface="Times New Roman"/>
              </a:rPr>
              <a:t>caries</a:t>
            </a:r>
            <a:r>
              <a:rPr lang="tr-TR" i="1" dirty="0">
                <a:latin typeface="Times New Roman"/>
              </a:rPr>
              <a:t> </a:t>
            </a:r>
            <a:r>
              <a:rPr lang="tr-TR" dirty="0">
                <a:latin typeface="Times New Roman"/>
              </a:rPr>
              <a:t>(DC.) Tul.&amp; </a:t>
            </a:r>
            <a:r>
              <a:rPr lang="tr-TR" dirty="0" err="1">
                <a:latin typeface="Times New Roman"/>
              </a:rPr>
              <a:t>C.Tul</a:t>
            </a:r>
            <a:r>
              <a:rPr lang="tr-TR" dirty="0">
                <a:latin typeface="Times New Roman"/>
              </a:rPr>
              <a:t>. (eş anlamlısı: </a:t>
            </a:r>
            <a:r>
              <a:rPr lang="tr-TR" i="1" dirty="0">
                <a:latin typeface="Times New Roman"/>
              </a:rPr>
              <a:t>T. </a:t>
            </a:r>
            <a:r>
              <a:rPr lang="tr-TR" i="1" dirty="0" err="1">
                <a:latin typeface="Times New Roman"/>
              </a:rPr>
              <a:t>tritici</a:t>
            </a:r>
            <a:r>
              <a:rPr lang="tr-TR" i="1" dirty="0">
                <a:latin typeface="Times New Roman"/>
              </a:rPr>
              <a:t> </a:t>
            </a:r>
            <a:r>
              <a:rPr lang="tr-TR" dirty="0">
                <a:latin typeface="Times New Roman"/>
              </a:rPr>
              <a:t>(</a:t>
            </a:r>
            <a:r>
              <a:rPr lang="tr-TR" dirty="0" err="1">
                <a:latin typeface="Times New Roman"/>
              </a:rPr>
              <a:t>Bjerk</a:t>
            </a:r>
            <a:r>
              <a:rPr lang="tr-TR" dirty="0">
                <a:latin typeface="Times New Roman"/>
              </a:rPr>
              <a:t>.) G. </a:t>
            </a:r>
            <a:r>
              <a:rPr lang="tr-TR" dirty="0" err="1">
                <a:latin typeface="Times New Roman"/>
              </a:rPr>
              <a:t>Winter</a:t>
            </a:r>
            <a:r>
              <a:rPr lang="tr-TR" dirty="0">
                <a:latin typeface="Times New Roman"/>
              </a:rPr>
              <a:t>) ve </a:t>
            </a:r>
            <a:r>
              <a:rPr lang="tr-TR" i="1" dirty="0" err="1">
                <a:latin typeface="Times New Roman"/>
              </a:rPr>
              <a:t>Tilletia</a:t>
            </a:r>
            <a:r>
              <a:rPr lang="tr-TR" i="1" dirty="0">
                <a:latin typeface="Times New Roman"/>
              </a:rPr>
              <a:t> </a:t>
            </a:r>
            <a:r>
              <a:rPr lang="tr-TR" i="1" dirty="0" err="1">
                <a:latin typeface="Times New Roman"/>
              </a:rPr>
              <a:t>laevis</a:t>
            </a:r>
            <a:r>
              <a:rPr lang="tr-TR" i="1" dirty="0">
                <a:latin typeface="Times New Roman"/>
              </a:rPr>
              <a:t> </a:t>
            </a:r>
            <a:r>
              <a:rPr lang="tr-TR" dirty="0">
                <a:latin typeface="Times New Roman"/>
              </a:rPr>
              <a:t>J. G. </a:t>
            </a:r>
            <a:r>
              <a:rPr lang="tr-TR" dirty="0" err="1">
                <a:latin typeface="Times New Roman"/>
              </a:rPr>
              <a:t>Kühn</a:t>
            </a:r>
            <a:r>
              <a:rPr lang="tr-TR" dirty="0">
                <a:latin typeface="Times New Roman"/>
              </a:rPr>
              <a:t> (eş anlamlısı: </a:t>
            </a:r>
            <a:r>
              <a:rPr lang="tr-TR" i="1" dirty="0" err="1">
                <a:latin typeface="Times New Roman"/>
              </a:rPr>
              <a:t>Tilletia</a:t>
            </a:r>
            <a:r>
              <a:rPr lang="tr-TR" i="1" dirty="0">
                <a:latin typeface="Times New Roman"/>
              </a:rPr>
              <a:t> </a:t>
            </a:r>
            <a:r>
              <a:rPr lang="tr-TR" i="1" dirty="0" err="1">
                <a:latin typeface="Times New Roman"/>
              </a:rPr>
              <a:t>foetida</a:t>
            </a:r>
            <a:r>
              <a:rPr lang="tr-TR" i="1" dirty="0">
                <a:latin typeface="Times New Roman"/>
              </a:rPr>
              <a:t> </a:t>
            </a:r>
            <a:r>
              <a:rPr lang="tr-TR" dirty="0">
                <a:latin typeface="Times New Roman"/>
              </a:rPr>
              <a:t>(</a:t>
            </a:r>
            <a:r>
              <a:rPr lang="tr-TR" dirty="0" err="1">
                <a:latin typeface="Times New Roman"/>
              </a:rPr>
              <a:t>Wallr</a:t>
            </a:r>
            <a:r>
              <a:rPr lang="tr-TR" dirty="0">
                <a:latin typeface="Times New Roman"/>
              </a:rPr>
              <a:t>.) </a:t>
            </a:r>
            <a:r>
              <a:rPr lang="tr-TR" dirty="0" err="1">
                <a:latin typeface="Times New Roman"/>
              </a:rPr>
              <a:t>Liro</a:t>
            </a:r>
            <a:r>
              <a:rPr lang="tr-TR" dirty="0">
                <a:latin typeface="Times New Roman"/>
              </a:rPr>
              <a:t>) neden olmaktadır. Cüce sürme hastalığına ise </a:t>
            </a:r>
            <a:r>
              <a:rPr lang="tr-TR" i="1" dirty="0" err="1">
                <a:latin typeface="Times New Roman"/>
              </a:rPr>
              <a:t>Tilletia</a:t>
            </a:r>
            <a:r>
              <a:rPr lang="tr-TR" i="1" dirty="0">
                <a:latin typeface="Times New Roman"/>
              </a:rPr>
              <a:t> </a:t>
            </a:r>
            <a:r>
              <a:rPr lang="tr-TR" i="1" dirty="0" err="1">
                <a:latin typeface="Times New Roman"/>
              </a:rPr>
              <a:t>controversa</a:t>
            </a:r>
            <a:r>
              <a:rPr lang="tr-TR" dirty="0">
                <a:latin typeface="Times New Roman"/>
              </a:rPr>
              <a:t> </a:t>
            </a:r>
            <a:r>
              <a:rPr lang="tr-TR" dirty="0" err="1">
                <a:latin typeface="Times New Roman"/>
              </a:rPr>
              <a:t>Kühn</a:t>
            </a:r>
            <a:r>
              <a:rPr lang="tr-TR" dirty="0">
                <a:latin typeface="Times New Roman"/>
              </a:rPr>
              <a:t> neden </a:t>
            </a:r>
            <a:r>
              <a:rPr lang="tr-TR" dirty="0" smtClean="0">
                <a:latin typeface="Times New Roman"/>
              </a:rPr>
              <a:t>olmaktadır.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2883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>
                <a:latin typeface="Times New Roman"/>
              </a:rPr>
              <a:t>T. </a:t>
            </a:r>
            <a:r>
              <a:rPr lang="tr-TR" i="1" dirty="0" err="1">
                <a:latin typeface="Times New Roman"/>
              </a:rPr>
              <a:t>controversa</a:t>
            </a:r>
            <a:r>
              <a:rPr lang="tr-TR" dirty="0">
                <a:latin typeface="Times New Roman"/>
              </a:rPr>
              <a:t>’ </a:t>
            </a:r>
            <a:r>
              <a:rPr lang="tr-TR" dirty="0" err="1">
                <a:latin typeface="Times New Roman"/>
              </a:rPr>
              <a:t>nın</a:t>
            </a:r>
            <a:r>
              <a:rPr lang="tr-TR" dirty="0">
                <a:latin typeface="Times New Roman"/>
              </a:rPr>
              <a:t> buğdaylarda oluşturduğu enfeksiyonun hemen hemen hepsi toprakta bulunan </a:t>
            </a:r>
            <a:r>
              <a:rPr lang="tr-TR" dirty="0" err="1">
                <a:latin typeface="Times New Roman"/>
              </a:rPr>
              <a:t>teliosporlarla</a:t>
            </a:r>
            <a:r>
              <a:rPr lang="tr-TR" dirty="0">
                <a:latin typeface="Times New Roman"/>
              </a:rPr>
              <a:t> gerçekleşirken yaygın sürme </a:t>
            </a:r>
            <a:r>
              <a:rPr lang="tr-TR" dirty="0" err="1">
                <a:latin typeface="Times New Roman"/>
              </a:rPr>
              <a:t>funguslarının</a:t>
            </a:r>
            <a:r>
              <a:rPr lang="tr-TR" dirty="0">
                <a:latin typeface="Times New Roman"/>
              </a:rPr>
              <a:t> oluşturduğu enfeksiyonun kaynağı toprak kaynaklı ve tohum kaynaklı </a:t>
            </a:r>
            <a:r>
              <a:rPr lang="tr-TR" dirty="0" err="1">
                <a:latin typeface="Times New Roman"/>
              </a:rPr>
              <a:t>teliosporlardan</a:t>
            </a:r>
            <a:r>
              <a:rPr lang="tr-TR" dirty="0">
                <a:latin typeface="Times New Roman"/>
              </a:rPr>
              <a:t> birisi </a:t>
            </a:r>
            <a:r>
              <a:rPr lang="tr-TR" dirty="0" smtClean="0">
                <a:latin typeface="Times New Roman"/>
              </a:rPr>
              <a:t>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9739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>
                <a:latin typeface="Times New Roman"/>
              </a:rPr>
              <a:t>Olgun </a:t>
            </a:r>
            <a:r>
              <a:rPr lang="tr-TR" dirty="0" err="1">
                <a:latin typeface="Times New Roman"/>
              </a:rPr>
              <a:t>teliospor</a:t>
            </a:r>
            <a:r>
              <a:rPr lang="tr-TR" dirty="0">
                <a:latin typeface="Times New Roman"/>
              </a:rPr>
              <a:t> çimlenmeden önce </a:t>
            </a:r>
            <a:r>
              <a:rPr lang="tr-TR" dirty="0" err="1">
                <a:latin typeface="Times New Roman"/>
              </a:rPr>
              <a:t>mayoz</a:t>
            </a:r>
            <a:r>
              <a:rPr lang="tr-TR" dirty="0">
                <a:latin typeface="Times New Roman"/>
              </a:rPr>
              <a:t> bölünme geçirir ve daha sonra sürme </a:t>
            </a:r>
            <a:r>
              <a:rPr lang="tr-TR" dirty="0" err="1">
                <a:latin typeface="Times New Roman"/>
              </a:rPr>
              <a:t>teliosporları</a:t>
            </a:r>
            <a:r>
              <a:rPr lang="tr-TR" dirty="0">
                <a:latin typeface="Times New Roman"/>
              </a:rPr>
              <a:t> </a:t>
            </a:r>
            <a:r>
              <a:rPr lang="tr-TR" dirty="0" err="1">
                <a:latin typeface="Times New Roman"/>
              </a:rPr>
              <a:t>promiselyum</a:t>
            </a:r>
            <a:r>
              <a:rPr lang="tr-TR" dirty="0">
                <a:latin typeface="Times New Roman"/>
              </a:rPr>
              <a:t> (</a:t>
            </a:r>
            <a:r>
              <a:rPr lang="tr-TR" dirty="0" err="1">
                <a:latin typeface="Times New Roman"/>
              </a:rPr>
              <a:t>basidium</a:t>
            </a:r>
            <a:r>
              <a:rPr lang="tr-TR" dirty="0">
                <a:latin typeface="Times New Roman"/>
              </a:rPr>
              <a:t>) formunda çimlenirler. </a:t>
            </a:r>
            <a:r>
              <a:rPr lang="tr-TR" dirty="0" err="1">
                <a:latin typeface="Times New Roman"/>
              </a:rPr>
              <a:t>Promiselyumun</a:t>
            </a:r>
            <a:r>
              <a:rPr lang="tr-TR" dirty="0">
                <a:latin typeface="Times New Roman"/>
              </a:rPr>
              <a:t> üzerinde yaygın sürmede terminal 8–16 adet, cüce sürmede ise 14—30 adet renksiz </a:t>
            </a:r>
            <a:r>
              <a:rPr lang="tr-TR" dirty="0" err="1">
                <a:latin typeface="Times New Roman"/>
              </a:rPr>
              <a:t>basidiosporlar</a:t>
            </a:r>
            <a:r>
              <a:rPr lang="tr-TR" dirty="0">
                <a:latin typeface="Times New Roman"/>
              </a:rPr>
              <a:t> (</a:t>
            </a:r>
            <a:r>
              <a:rPr lang="tr-TR" dirty="0" err="1">
                <a:latin typeface="Times New Roman"/>
              </a:rPr>
              <a:t>primer</a:t>
            </a:r>
            <a:r>
              <a:rPr lang="tr-TR" dirty="0">
                <a:latin typeface="Times New Roman"/>
              </a:rPr>
              <a:t> </a:t>
            </a:r>
            <a:r>
              <a:rPr lang="tr-TR" dirty="0" err="1">
                <a:latin typeface="Times New Roman"/>
              </a:rPr>
              <a:t>sporodiumlar</a:t>
            </a:r>
            <a:r>
              <a:rPr lang="tr-TR" dirty="0">
                <a:latin typeface="Times New Roman"/>
              </a:rPr>
              <a:t>) gelişir (</a:t>
            </a:r>
            <a:r>
              <a:rPr lang="tr-TR" dirty="0" err="1">
                <a:latin typeface="Times New Roman"/>
              </a:rPr>
              <a:t>Bockus</a:t>
            </a:r>
            <a:r>
              <a:rPr lang="tr-TR" dirty="0">
                <a:latin typeface="Times New Roman"/>
              </a:rPr>
              <a:t> </a:t>
            </a:r>
            <a:r>
              <a:rPr lang="tr-TR" dirty="0" err="1">
                <a:latin typeface="Times New Roman"/>
              </a:rPr>
              <a:t>vd</a:t>
            </a:r>
            <a:r>
              <a:rPr lang="tr-TR" dirty="0">
                <a:latin typeface="Times New Roman"/>
              </a:rPr>
              <a:t> 2010). </a:t>
            </a:r>
            <a:r>
              <a:rPr lang="tr-TR" dirty="0" err="1">
                <a:latin typeface="Times New Roman"/>
              </a:rPr>
              <a:t>Primer</a:t>
            </a:r>
            <a:r>
              <a:rPr lang="tr-TR" dirty="0">
                <a:latin typeface="Times New Roman"/>
              </a:rPr>
              <a:t> </a:t>
            </a:r>
            <a:r>
              <a:rPr lang="tr-TR" dirty="0" err="1">
                <a:latin typeface="Times New Roman"/>
              </a:rPr>
              <a:t>sporodiumlar</a:t>
            </a:r>
            <a:r>
              <a:rPr lang="tr-TR" dirty="0">
                <a:latin typeface="Times New Roman"/>
              </a:rPr>
              <a:t> destesi içerisinde a(+) veya a(-) karakterli seksüel uyumlu çiftler bulunur. Seksüel uyumlu </a:t>
            </a:r>
            <a:r>
              <a:rPr lang="tr-TR" dirty="0" err="1">
                <a:latin typeface="Times New Roman"/>
              </a:rPr>
              <a:t>primer</a:t>
            </a:r>
            <a:r>
              <a:rPr lang="tr-TR" dirty="0">
                <a:latin typeface="Times New Roman"/>
              </a:rPr>
              <a:t> </a:t>
            </a:r>
            <a:r>
              <a:rPr lang="tr-TR" dirty="0" err="1">
                <a:latin typeface="Times New Roman"/>
              </a:rPr>
              <a:t>sporidium</a:t>
            </a:r>
            <a:r>
              <a:rPr lang="tr-TR" dirty="0">
                <a:latin typeface="Times New Roman"/>
              </a:rPr>
              <a:t> çiftleri deste içerisinde birbirlerine kısa </a:t>
            </a:r>
            <a:r>
              <a:rPr lang="tr-TR" dirty="0" err="1">
                <a:latin typeface="Times New Roman"/>
              </a:rPr>
              <a:t>konjugasyon</a:t>
            </a:r>
            <a:r>
              <a:rPr lang="tr-TR" dirty="0">
                <a:latin typeface="Times New Roman"/>
              </a:rPr>
              <a:t> kancaları ile orta noktalarından yapışarak H şeklinde yapı oluştururlar. H şeklinde yapı ve bir </a:t>
            </a:r>
            <a:r>
              <a:rPr lang="tr-TR" dirty="0" err="1">
                <a:latin typeface="Times New Roman"/>
              </a:rPr>
              <a:t>dikaryon</a:t>
            </a:r>
            <a:r>
              <a:rPr lang="tr-TR" dirty="0">
                <a:latin typeface="Times New Roman"/>
              </a:rPr>
              <a:t> oluştururlar. </a:t>
            </a:r>
            <a:r>
              <a:rPr lang="tr-TR" dirty="0" err="1">
                <a:latin typeface="Times New Roman"/>
              </a:rPr>
              <a:t>Dikaryon</a:t>
            </a:r>
            <a:r>
              <a:rPr lang="tr-TR" dirty="0">
                <a:latin typeface="Times New Roman"/>
              </a:rPr>
              <a:t> daha sonra </a:t>
            </a:r>
            <a:r>
              <a:rPr lang="tr-TR" dirty="0" err="1">
                <a:latin typeface="Times New Roman"/>
              </a:rPr>
              <a:t>enfekte</a:t>
            </a:r>
            <a:r>
              <a:rPr lang="tr-TR" dirty="0">
                <a:latin typeface="Times New Roman"/>
              </a:rPr>
              <a:t> etme yeteneğindeki </a:t>
            </a:r>
            <a:r>
              <a:rPr lang="tr-TR" dirty="0" err="1">
                <a:latin typeface="Times New Roman"/>
              </a:rPr>
              <a:t>hifleri</a:t>
            </a:r>
            <a:r>
              <a:rPr lang="tr-TR" dirty="0">
                <a:latin typeface="Times New Roman"/>
              </a:rPr>
              <a:t> veya renksiz </a:t>
            </a:r>
            <a:r>
              <a:rPr lang="tr-TR" dirty="0" err="1">
                <a:latin typeface="Times New Roman"/>
              </a:rPr>
              <a:t>sporidiumları</a:t>
            </a:r>
            <a:r>
              <a:rPr lang="tr-TR" dirty="0">
                <a:latin typeface="Times New Roman"/>
              </a:rPr>
              <a:t> üretir. İki tip </a:t>
            </a:r>
            <a:r>
              <a:rPr lang="tr-TR" dirty="0" err="1">
                <a:latin typeface="Times New Roman"/>
              </a:rPr>
              <a:t>sporidium</a:t>
            </a:r>
            <a:r>
              <a:rPr lang="tr-TR" dirty="0">
                <a:latin typeface="Times New Roman"/>
              </a:rPr>
              <a:t> üretilir: pasif olarak yayılan </a:t>
            </a:r>
            <a:r>
              <a:rPr lang="tr-TR" dirty="0" err="1">
                <a:latin typeface="Times New Roman"/>
              </a:rPr>
              <a:t>sporidiumlar</a:t>
            </a:r>
            <a:r>
              <a:rPr lang="tr-TR" dirty="0">
                <a:latin typeface="Times New Roman"/>
              </a:rPr>
              <a:t> ve kuvvetlice fırlatılan </a:t>
            </a:r>
            <a:r>
              <a:rPr lang="tr-TR" dirty="0" err="1">
                <a:latin typeface="Times New Roman"/>
              </a:rPr>
              <a:t>allantoid</a:t>
            </a:r>
            <a:r>
              <a:rPr lang="tr-TR" dirty="0">
                <a:latin typeface="Times New Roman"/>
              </a:rPr>
              <a:t> </a:t>
            </a:r>
            <a:r>
              <a:rPr lang="tr-TR" dirty="0" err="1">
                <a:latin typeface="Times New Roman"/>
              </a:rPr>
              <a:t>sporidiumlar</a:t>
            </a:r>
            <a:r>
              <a:rPr lang="tr-TR" dirty="0">
                <a:latin typeface="Times New Roman"/>
              </a:rPr>
              <a:t>. </a:t>
            </a:r>
            <a:r>
              <a:rPr lang="tr-TR" dirty="0" err="1">
                <a:latin typeface="Times New Roman"/>
              </a:rPr>
              <a:t>Sporidiumlar</a:t>
            </a:r>
            <a:r>
              <a:rPr lang="tr-TR" dirty="0">
                <a:latin typeface="Times New Roman"/>
              </a:rPr>
              <a:t> çimlenerek </a:t>
            </a:r>
            <a:r>
              <a:rPr lang="tr-TR" dirty="0" err="1">
                <a:latin typeface="Times New Roman"/>
              </a:rPr>
              <a:t>enfekte</a:t>
            </a:r>
            <a:r>
              <a:rPr lang="tr-TR" dirty="0">
                <a:latin typeface="Times New Roman"/>
              </a:rPr>
              <a:t> etme yeteneğindeki </a:t>
            </a:r>
            <a:r>
              <a:rPr lang="tr-TR" dirty="0" err="1">
                <a:latin typeface="Times New Roman"/>
              </a:rPr>
              <a:t>hifleri</a:t>
            </a:r>
            <a:r>
              <a:rPr lang="tr-TR" dirty="0">
                <a:latin typeface="Times New Roman"/>
              </a:rPr>
              <a:t> veya daha fazla </a:t>
            </a:r>
            <a:r>
              <a:rPr lang="tr-TR" dirty="0" err="1">
                <a:latin typeface="Times New Roman"/>
              </a:rPr>
              <a:t>sporidiumları</a:t>
            </a:r>
            <a:r>
              <a:rPr lang="tr-TR" dirty="0">
                <a:latin typeface="Times New Roman"/>
              </a:rPr>
              <a:t> üretirler. (</a:t>
            </a:r>
            <a:r>
              <a:rPr lang="tr-TR" dirty="0" err="1">
                <a:latin typeface="Times New Roman"/>
              </a:rPr>
              <a:t>Goates</a:t>
            </a:r>
            <a:r>
              <a:rPr lang="tr-TR" dirty="0">
                <a:latin typeface="Times New Roman"/>
              </a:rPr>
              <a:t> 1996, </a:t>
            </a:r>
            <a:r>
              <a:rPr lang="tr-TR" dirty="0" err="1">
                <a:latin typeface="Times New Roman"/>
              </a:rPr>
              <a:t>Bockus</a:t>
            </a:r>
            <a:r>
              <a:rPr lang="tr-TR" dirty="0">
                <a:latin typeface="Times New Roman"/>
              </a:rPr>
              <a:t> </a:t>
            </a:r>
            <a:r>
              <a:rPr lang="tr-TR" dirty="0" err="1">
                <a:latin typeface="Times New Roman"/>
              </a:rPr>
              <a:t>vd</a:t>
            </a:r>
            <a:r>
              <a:rPr lang="tr-TR" dirty="0">
                <a:latin typeface="Times New Roman"/>
              </a:rPr>
              <a:t> 2010 </a:t>
            </a:r>
            <a:r>
              <a:rPr lang="tr-TR" dirty="0" smtClean="0">
                <a:latin typeface="Times New Roman"/>
              </a:rPr>
              <a:t>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7671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i="1" dirty="0">
                <a:latin typeface="Times New Roman"/>
              </a:rPr>
              <a:t>T. </a:t>
            </a:r>
            <a:r>
              <a:rPr lang="tr-TR" i="1" dirty="0" err="1">
                <a:latin typeface="Times New Roman"/>
              </a:rPr>
              <a:t>controversa</a:t>
            </a:r>
            <a:r>
              <a:rPr lang="tr-TR" i="1" dirty="0">
                <a:latin typeface="Times New Roman"/>
              </a:rPr>
              <a:t> </a:t>
            </a:r>
            <a:r>
              <a:rPr lang="tr-TR" i="1" dirty="0" smtClean="0">
                <a:latin typeface="Times New Roman"/>
              </a:rPr>
              <a:t> </a:t>
            </a:r>
            <a:r>
              <a:rPr lang="tr-TR" dirty="0" err="1" smtClean="0">
                <a:latin typeface="Times New Roman"/>
              </a:rPr>
              <a:t>teliosporları</a:t>
            </a:r>
            <a:r>
              <a:rPr lang="tr-TR" dirty="0" smtClean="0">
                <a:latin typeface="Times New Roman"/>
              </a:rPr>
              <a:t> </a:t>
            </a:r>
            <a:r>
              <a:rPr lang="tr-TR" dirty="0">
                <a:latin typeface="Times New Roman"/>
              </a:rPr>
              <a:t>toprak yüzeyinde veya toprak yüzeyinin yakınında çimlenirler. Düşük sıcaklıklar (3–8 0C) cüce sürme </a:t>
            </a:r>
            <a:r>
              <a:rPr lang="tr-TR" dirty="0" err="1">
                <a:latin typeface="Times New Roman"/>
              </a:rPr>
              <a:t>teliosporlarının</a:t>
            </a:r>
            <a:r>
              <a:rPr lang="tr-TR" dirty="0">
                <a:latin typeface="Times New Roman"/>
              </a:rPr>
              <a:t> çimlenmesi için en uygundur. Yaygın sürmede ise serin havalar (5–15 0C) spor çimlenmesini ve </a:t>
            </a:r>
            <a:r>
              <a:rPr lang="tr-TR" dirty="0" err="1">
                <a:latin typeface="Times New Roman"/>
              </a:rPr>
              <a:t>enfekte</a:t>
            </a:r>
            <a:r>
              <a:rPr lang="tr-TR" dirty="0">
                <a:latin typeface="Times New Roman"/>
              </a:rPr>
              <a:t> etme yeteneğindeki </a:t>
            </a:r>
            <a:r>
              <a:rPr lang="tr-TR" dirty="0" err="1">
                <a:latin typeface="Times New Roman"/>
              </a:rPr>
              <a:t>hiflerin</a:t>
            </a:r>
            <a:r>
              <a:rPr lang="tr-TR" dirty="0">
                <a:latin typeface="Times New Roman"/>
              </a:rPr>
              <a:t> üretimini teşvik eder. Cüce sürme </a:t>
            </a:r>
            <a:r>
              <a:rPr lang="tr-TR" dirty="0" err="1">
                <a:latin typeface="Times New Roman"/>
              </a:rPr>
              <a:t>teliosporlarının</a:t>
            </a:r>
            <a:r>
              <a:rPr lang="tr-TR" dirty="0">
                <a:latin typeface="Times New Roman"/>
              </a:rPr>
              <a:t> </a:t>
            </a:r>
            <a:r>
              <a:rPr lang="tr-TR" dirty="0" err="1">
                <a:latin typeface="Times New Roman"/>
              </a:rPr>
              <a:t>inkübasyon</a:t>
            </a:r>
            <a:r>
              <a:rPr lang="tr-TR" dirty="0">
                <a:latin typeface="Times New Roman"/>
              </a:rPr>
              <a:t> periyodu ( 3–10 hafta) yaygın sürme </a:t>
            </a:r>
            <a:r>
              <a:rPr lang="tr-TR" dirty="0" err="1">
                <a:latin typeface="Times New Roman"/>
              </a:rPr>
              <a:t>fungusunun</a:t>
            </a:r>
            <a:r>
              <a:rPr lang="tr-TR" dirty="0">
                <a:latin typeface="Times New Roman"/>
              </a:rPr>
              <a:t> </a:t>
            </a:r>
            <a:r>
              <a:rPr lang="tr-TR" dirty="0" err="1">
                <a:latin typeface="Times New Roman"/>
              </a:rPr>
              <a:t>inkübasyon</a:t>
            </a:r>
            <a:r>
              <a:rPr lang="tr-TR" dirty="0">
                <a:latin typeface="Times New Roman"/>
              </a:rPr>
              <a:t> periyodundan uzundur ( </a:t>
            </a:r>
            <a:r>
              <a:rPr lang="tr-TR" dirty="0" err="1">
                <a:latin typeface="Times New Roman"/>
              </a:rPr>
              <a:t>Bockus</a:t>
            </a:r>
            <a:r>
              <a:rPr lang="tr-TR" dirty="0">
                <a:latin typeface="Times New Roman"/>
              </a:rPr>
              <a:t> </a:t>
            </a:r>
            <a:r>
              <a:rPr lang="tr-TR" dirty="0" err="1">
                <a:latin typeface="Times New Roman"/>
              </a:rPr>
              <a:t>vd</a:t>
            </a:r>
            <a:r>
              <a:rPr lang="tr-TR" dirty="0">
                <a:latin typeface="Times New Roman"/>
              </a:rPr>
              <a:t> 2010).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0479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>
                <a:latin typeface="Times New Roman"/>
              </a:rPr>
              <a:t>Enfeksiyon </a:t>
            </a:r>
            <a:r>
              <a:rPr lang="tr-TR" dirty="0" err="1">
                <a:latin typeface="Times New Roman"/>
              </a:rPr>
              <a:t>hifi</a:t>
            </a:r>
            <a:r>
              <a:rPr lang="tr-TR" dirty="0">
                <a:latin typeface="Times New Roman"/>
              </a:rPr>
              <a:t> </a:t>
            </a:r>
            <a:r>
              <a:rPr lang="tr-TR" i="1" dirty="0">
                <a:latin typeface="Times New Roman"/>
              </a:rPr>
              <a:t>T. </a:t>
            </a:r>
            <a:r>
              <a:rPr lang="tr-TR" i="1" dirty="0" err="1">
                <a:latin typeface="Times New Roman"/>
              </a:rPr>
              <a:t>tritici</a:t>
            </a:r>
            <a:r>
              <a:rPr lang="tr-TR" i="1" dirty="0">
                <a:latin typeface="Times New Roman"/>
              </a:rPr>
              <a:t> </a:t>
            </a:r>
            <a:r>
              <a:rPr lang="tr-TR" dirty="0">
                <a:latin typeface="Times New Roman"/>
              </a:rPr>
              <a:t>ve </a:t>
            </a:r>
            <a:r>
              <a:rPr lang="tr-TR" i="1" dirty="0">
                <a:latin typeface="Times New Roman"/>
              </a:rPr>
              <a:t>T. </a:t>
            </a:r>
            <a:r>
              <a:rPr lang="tr-TR" i="1" dirty="0" err="1">
                <a:latin typeface="Times New Roman"/>
              </a:rPr>
              <a:t>laevis</a:t>
            </a:r>
            <a:r>
              <a:rPr lang="tr-TR" dirty="0">
                <a:latin typeface="Times New Roman"/>
              </a:rPr>
              <a:t>’ de buğday fidelerini toprak yüzeyine çıkmadan önce, T. </a:t>
            </a:r>
            <a:r>
              <a:rPr lang="tr-TR" dirty="0" err="1">
                <a:latin typeface="Times New Roman"/>
              </a:rPr>
              <a:t>controversa</a:t>
            </a:r>
            <a:r>
              <a:rPr lang="tr-TR" dirty="0">
                <a:latin typeface="Times New Roman"/>
              </a:rPr>
              <a:t> ise buğday fidelerini toprak yüzeyinden </a:t>
            </a:r>
            <a:r>
              <a:rPr lang="tr-TR" dirty="0" err="1">
                <a:latin typeface="Times New Roman"/>
              </a:rPr>
              <a:t>enfekte</a:t>
            </a:r>
            <a:r>
              <a:rPr lang="tr-TR" dirty="0">
                <a:latin typeface="Times New Roman"/>
              </a:rPr>
              <a:t> eder. Hücreler arası gelişen </a:t>
            </a:r>
            <a:r>
              <a:rPr lang="tr-TR" dirty="0" err="1">
                <a:latin typeface="Times New Roman"/>
              </a:rPr>
              <a:t>miselyum</a:t>
            </a:r>
            <a:r>
              <a:rPr lang="tr-TR" dirty="0">
                <a:latin typeface="Times New Roman"/>
              </a:rPr>
              <a:t> fidenin büyüme noktasına yerleşir. Bitki ile birlikte gelişen </a:t>
            </a:r>
            <a:r>
              <a:rPr lang="tr-TR" dirty="0" err="1">
                <a:latin typeface="Times New Roman"/>
              </a:rPr>
              <a:t>miselyum</a:t>
            </a:r>
            <a:r>
              <a:rPr lang="tr-TR" dirty="0">
                <a:latin typeface="Times New Roman"/>
              </a:rPr>
              <a:t> çiçeklenme döneminde genç </a:t>
            </a:r>
            <a:r>
              <a:rPr lang="tr-TR" dirty="0" err="1">
                <a:latin typeface="Times New Roman"/>
              </a:rPr>
              <a:t>başakcıkların</a:t>
            </a:r>
            <a:r>
              <a:rPr lang="tr-TR" dirty="0">
                <a:latin typeface="Times New Roman"/>
              </a:rPr>
              <a:t> içerisine nüfuz eder. </a:t>
            </a:r>
            <a:r>
              <a:rPr lang="tr-TR" dirty="0" err="1">
                <a:latin typeface="Times New Roman"/>
              </a:rPr>
              <a:t>Miselyum</a:t>
            </a:r>
            <a:r>
              <a:rPr lang="tr-TR" dirty="0">
                <a:latin typeface="Times New Roman"/>
              </a:rPr>
              <a:t> buğday taneleri içerisinde gelişir ve tanelerin içerisinde </a:t>
            </a:r>
            <a:r>
              <a:rPr lang="tr-TR" dirty="0" err="1">
                <a:latin typeface="Times New Roman"/>
              </a:rPr>
              <a:t>teliosporları</a:t>
            </a:r>
            <a:r>
              <a:rPr lang="tr-TR" dirty="0">
                <a:latin typeface="Times New Roman"/>
              </a:rPr>
              <a:t> oluşturur. Böylece buğday tanesi sürme </a:t>
            </a:r>
            <a:r>
              <a:rPr lang="tr-TR" dirty="0" err="1">
                <a:latin typeface="Times New Roman"/>
              </a:rPr>
              <a:t>fungusunun</a:t>
            </a:r>
            <a:r>
              <a:rPr lang="tr-TR" dirty="0">
                <a:latin typeface="Times New Roman"/>
              </a:rPr>
              <a:t> sorusuna dönüşmüş olur. Olgun sürme </a:t>
            </a:r>
            <a:r>
              <a:rPr lang="tr-TR" dirty="0" err="1">
                <a:latin typeface="Times New Roman"/>
              </a:rPr>
              <a:t>sorusları</a:t>
            </a:r>
            <a:r>
              <a:rPr lang="tr-TR" dirty="0">
                <a:latin typeface="Times New Roman"/>
              </a:rPr>
              <a:t> hasat sırasında parçalanır ve sürme </a:t>
            </a:r>
            <a:r>
              <a:rPr lang="tr-TR" dirty="0" err="1">
                <a:latin typeface="Times New Roman"/>
              </a:rPr>
              <a:t>teliosporları</a:t>
            </a:r>
            <a:r>
              <a:rPr lang="tr-TR" dirty="0">
                <a:latin typeface="Times New Roman"/>
              </a:rPr>
              <a:t> dağılarak tohuma veya toprağa bulaşır (</a:t>
            </a:r>
            <a:r>
              <a:rPr lang="tr-TR" dirty="0" err="1">
                <a:latin typeface="Times New Roman"/>
              </a:rPr>
              <a:t>Goates</a:t>
            </a:r>
            <a:r>
              <a:rPr lang="tr-TR" dirty="0">
                <a:latin typeface="Times New Roman"/>
              </a:rPr>
              <a:t> 1996, </a:t>
            </a:r>
            <a:r>
              <a:rPr lang="tr-TR" dirty="0" err="1">
                <a:latin typeface="Times New Roman"/>
              </a:rPr>
              <a:t>Agrios</a:t>
            </a:r>
            <a:r>
              <a:rPr lang="tr-TR" dirty="0">
                <a:latin typeface="Times New Roman"/>
              </a:rPr>
              <a:t> 2005, </a:t>
            </a:r>
            <a:r>
              <a:rPr lang="tr-TR" dirty="0" err="1">
                <a:latin typeface="Times New Roman"/>
              </a:rPr>
              <a:t>Bockus</a:t>
            </a:r>
            <a:r>
              <a:rPr lang="tr-TR" dirty="0">
                <a:latin typeface="Times New Roman"/>
              </a:rPr>
              <a:t> </a:t>
            </a:r>
            <a:r>
              <a:rPr lang="tr-TR" dirty="0" err="1">
                <a:latin typeface="Times New Roman"/>
              </a:rPr>
              <a:t>vd</a:t>
            </a:r>
            <a:r>
              <a:rPr lang="tr-TR" dirty="0">
                <a:latin typeface="Times New Roman"/>
              </a:rPr>
              <a:t> 2010).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3106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/>
              </a:rPr>
              <a:t>Hastalıktan etkilenen bitkilerin başaklar oluşuncaya kadar sağlam bitkilerden ayırt edilebilmesi mümkün </a:t>
            </a:r>
            <a:r>
              <a:rPr lang="tr-TR" dirty="0" smtClean="0">
                <a:latin typeface="Times New Roman"/>
              </a:rPr>
              <a:t>değildir.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4425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>
                <a:latin typeface="Times New Roman"/>
              </a:rPr>
              <a:t>Sağlıklı başaklarla karşılaştırıldıklarında olgunlaşmamış </a:t>
            </a:r>
            <a:r>
              <a:rPr lang="tr-TR" dirty="0" err="1">
                <a:latin typeface="Times New Roman"/>
              </a:rPr>
              <a:t>enfekteli</a:t>
            </a:r>
            <a:r>
              <a:rPr lang="tr-TR" dirty="0">
                <a:latin typeface="Times New Roman"/>
              </a:rPr>
              <a:t> başaklar genellikle daha koyu yeşil renklidirler ve daha uzun süre yeşil kalırlar. Olgun </a:t>
            </a:r>
            <a:r>
              <a:rPr lang="tr-TR" dirty="0" err="1">
                <a:latin typeface="Times New Roman"/>
              </a:rPr>
              <a:t>enfekteli</a:t>
            </a:r>
            <a:r>
              <a:rPr lang="tr-TR" dirty="0">
                <a:latin typeface="Times New Roman"/>
              </a:rPr>
              <a:t> başaklar ise sağlıklı başaklarla karşılaştırıldıklarında genellikle hafif açık renkte ve çoğu kez hafif mavimsi gri renklidirler (</a:t>
            </a:r>
            <a:r>
              <a:rPr lang="tr-TR" dirty="0" err="1">
                <a:latin typeface="Times New Roman"/>
              </a:rPr>
              <a:t>Goates</a:t>
            </a:r>
            <a:r>
              <a:rPr lang="tr-TR" dirty="0">
                <a:latin typeface="Times New Roman"/>
              </a:rPr>
              <a:t> 1996). Ayrıca hastalıklı başaklar sağlamlarına göre daha hafiftirler. Bu nedenle hastalıklı başaklar dik dururlar (</a:t>
            </a:r>
            <a:r>
              <a:rPr lang="tr-TR" dirty="0" err="1">
                <a:latin typeface="Times New Roman"/>
              </a:rPr>
              <a:t>Bockus</a:t>
            </a:r>
            <a:r>
              <a:rPr lang="tr-TR" dirty="0">
                <a:latin typeface="Times New Roman"/>
              </a:rPr>
              <a:t> </a:t>
            </a:r>
            <a:r>
              <a:rPr lang="tr-TR" dirty="0" err="1">
                <a:latin typeface="Times New Roman"/>
              </a:rPr>
              <a:t>vd</a:t>
            </a:r>
            <a:r>
              <a:rPr lang="tr-TR" dirty="0">
                <a:latin typeface="Times New Roman"/>
              </a:rPr>
              <a:t> 2010). Kavuzların bazıları veya tüm </a:t>
            </a:r>
            <a:r>
              <a:rPr lang="tr-TR" dirty="0" err="1">
                <a:latin typeface="Times New Roman"/>
              </a:rPr>
              <a:t>başakcıklar</a:t>
            </a:r>
            <a:r>
              <a:rPr lang="tr-TR" dirty="0">
                <a:latin typeface="Times New Roman"/>
              </a:rPr>
              <a:t> birbirlerinden uzaklaşarak bariz hale gelirler, içlerindeki tombul kör taneler (</a:t>
            </a:r>
            <a:r>
              <a:rPr lang="tr-TR" dirty="0" err="1">
                <a:latin typeface="Times New Roman"/>
              </a:rPr>
              <a:t>soruslar</a:t>
            </a:r>
            <a:r>
              <a:rPr lang="tr-TR" dirty="0">
                <a:latin typeface="Times New Roman"/>
              </a:rPr>
              <a:t>) açığa çıkar (</a:t>
            </a:r>
            <a:r>
              <a:rPr lang="tr-TR" dirty="0" err="1">
                <a:latin typeface="Times New Roman"/>
              </a:rPr>
              <a:t>Bockus</a:t>
            </a:r>
            <a:r>
              <a:rPr lang="tr-TR" dirty="0">
                <a:latin typeface="Times New Roman"/>
              </a:rPr>
              <a:t> </a:t>
            </a:r>
            <a:r>
              <a:rPr lang="tr-TR" dirty="0" err="1">
                <a:latin typeface="Times New Roman"/>
              </a:rPr>
              <a:t>vd</a:t>
            </a:r>
            <a:r>
              <a:rPr lang="tr-TR" dirty="0">
                <a:latin typeface="Times New Roman"/>
              </a:rPr>
              <a:t> 2010). Çeşitlerin bazılarında ise, hastalıklı taneler dışarıdan bakıldığında belli olmazlar. Hastalıklı tanelerin pratik teşhisi danelerin parmaklar arasında ezilmesiyle olur </a:t>
            </a:r>
            <a:r>
              <a:rPr lang="tr-TR" dirty="0" smtClean="0">
                <a:latin typeface="Times New Roman"/>
              </a:rPr>
              <a:t>.Kılçıklı </a:t>
            </a:r>
            <a:r>
              <a:rPr lang="tr-TR" dirty="0">
                <a:latin typeface="Times New Roman"/>
              </a:rPr>
              <a:t>çeşitlerde hastalıklı taneler daha çok belirgindir (</a:t>
            </a:r>
            <a:r>
              <a:rPr lang="tr-TR" dirty="0" err="1">
                <a:latin typeface="Times New Roman"/>
              </a:rPr>
              <a:t>Bockus</a:t>
            </a:r>
            <a:r>
              <a:rPr lang="tr-TR" dirty="0">
                <a:latin typeface="Times New Roman"/>
              </a:rPr>
              <a:t> </a:t>
            </a:r>
            <a:r>
              <a:rPr lang="tr-TR" dirty="0" err="1">
                <a:latin typeface="Times New Roman"/>
              </a:rPr>
              <a:t>vd</a:t>
            </a:r>
            <a:r>
              <a:rPr lang="tr-TR" dirty="0">
                <a:latin typeface="Times New Roman"/>
              </a:rPr>
              <a:t> 2010).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0911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>
                <a:latin typeface="Times New Roman"/>
              </a:rPr>
              <a:t>Hastalıklı taneler normal tane ile yaklaşık olarak aynı şekildedir. Hastalıklı taneler donuk gri-kahverengi rengindedir. Kırılgan düz yüzeyleri (</a:t>
            </a:r>
            <a:r>
              <a:rPr lang="tr-TR" dirty="0" err="1">
                <a:latin typeface="Times New Roman"/>
              </a:rPr>
              <a:t>perikarp</a:t>
            </a:r>
            <a:r>
              <a:rPr lang="tr-TR" dirty="0">
                <a:latin typeface="Times New Roman"/>
              </a:rPr>
              <a:t>) başta sağlamdır. Ancak hasat sırasında </a:t>
            </a:r>
            <a:r>
              <a:rPr lang="tr-TR" dirty="0" err="1">
                <a:latin typeface="Times New Roman"/>
              </a:rPr>
              <a:t>perikarp</a:t>
            </a:r>
            <a:r>
              <a:rPr lang="tr-TR" dirty="0">
                <a:latin typeface="Times New Roman"/>
              </a:rPr>
              <a:t> yırtılır ve çürümüş balık kokusuna benzer kokulu siyah toz şeklindeki sürme sporları serbest kalır (</a:t>
            </a:r>
            <a:r>
              <a:rPr lang="tr-TR" dirty="0" err="1">
                <a:latin typeface="Times New Roman"/>
              </a:rPr>
              <a:t>Goates</a:t>
            </a:r>
            <a:r>
              <a:rPr lang="tr-TR" dirty="0">
                <a:latin typeface="Times New Roman"/>
              </a:rPr>
              <a:t> 1996). Sporların balık kokusuna benzer koku yaymalarının nedeni içerdikleri </a:t>
            </a:r>
            <a:r>
              <a:rPr lang="tr-TR" dirty="0" err="1">
                <a:latin typeface="Times New Roman"/>
              </a:rPr>
              <a:t>trimetil</a:t>
            </a:r>
            <a:r>
              <a:rPr lang="tr-TR" dirty="0">
                <a:latin typeface="Times New Roman"/>
              </a:rPr>
              <a:t> amin </a:t>
            </a:r>
            <a:r>
              <a:rPr lang="tr-TR" dirty="0" smtClean="0">
                <a:latin typeface="Times New Roman"/>
              </a:rPr>
              <a:t>maddesidir. </a:t>
            </a:r>
            <a:r>
              <a:rPr lang="tr-TR" dirty="0">
                <a:latin typeface="Times New Roman"/>
              </a:rPr>
              <a:t>Sürme </a:t>
            </a:r>
            <a:r>
              <a:rPr lang="tr-TR" dirty="0" err="1">
                <a:latin typeface="Times New Roman"/>
              </a:rPr>
              <a:t>fungusu</a:t>
            </a:r>
            <a:r>
              <a:rPr lang="tr-TR" dirty="0">
                <a:latin typeface="Times New Roman"/>
              </a:rPr>
              <a:t> sporlarının balık gibi kokmasına neden olan </a:t>
            </a:r>
            <a:r>
              <a:rPr lang="tr-TR" dirty="0" err="1">
                <a:latin typeface="Times New Roman"/>
              </a:rPr>
              <a:t>trimetil</a:t>
            </a:r>
            <a:r>
              <a:rPr lang="tr-TR" dirty="0">
                <a:latin typeface="Times New Roman"/>
              </a:rPr>
              <a:t> amin kimyasal maddesi </a:t>
            </a:r>
            <a:r>
              <a:rPr lang="tr-TR" dirty="0" err="1">
                <a:latin typeface="Times New Roman"/>
              </a:rPr>
              <a:t>teliosporların</a:t>
            </a:r>
            <a:r>
              <a:rPr lang="tr-TR" dirty="0">
                <a:latin typeface="Times New Roman"/>
              </a:rPr>
              <a:t> </a:t>
            </a:r>
            <a:r>
              <a:rPr lang="tr-TR" dirty="0" err="1">
                <a:latin typeface="Times New Roman"/>
              </a:rPr>
              <a:t>dormansisini</a:t>
            </a:r>
            <a:r>
              <a:rPr lang="tr-TR" dirty="0">
                <a:latin typeface="Times New Roman"/>
              </a:rPr>
              <a:t> arttırarak erken çimlenmelerini engellemektedir (</a:t>
            </a:r>
            <a:r>
              <a:rPr lang="tr-TR" dirty="0" err="1">
                <a:latin typeface="Times New Roman"/>
              </a:rPr>
              <a:t>Goates</a:t>
            </a:r>
            <a:r>
              <a:rPr lang="tr-TR" dirty="0">
                <a:latin typeface="Times New Roman"/>
              </a:rPr>
              <a:t> 1996).</a:t>
            </a:r>
          </a:p>
          <a:p>
            <a:r>
              <a:rPr lang="tr-TR" dirty="0">
                <a:latin typeface="Times New Roman"/>
              </a:rPr>
              <a:t>Yaygın sürme </a:t>
            </a:r>
            <a:r>
              <a:rPr lang="tr-TR" dirty="0" err="1">
                <a:latin typeface="Times New Roman"/>
              </a:rPr>
              <a:t>fungusu</a:t>
            </a:r>
            <a:r>
              <a:rPr lang="tr-TR" dirty="0">
                <a:latin typeface="Times New Roman"/>
              </a:rPr>
              <a:t> ile </a:t>
            </a:r>
            <a:r>
              <a:rPr lang="tr-TR" dirty="0" err="1">
                <a:latin typeface="Times New Roman"/>
              </a:rPr>
              <a:t>enfekteli</a:t>
            </a:r>
            <a:r>
              <a:rPr lang="tr-TR" dirty="0">
                <a:latin typeface="Times New Roman"/>
              </a:rPr>
              <a:t> bitkilerin boylarında kısalma görülebilmektedir (</a:t>
            </a:r>
            <a:r>
              <a:rPr lang="tr-TR" dirty="0" err="1">
                <a:latin typeface="Times New Roman"/>
              </a:rPr>
              <a:t>Bockus</a:t>
            </a:r>
            <a:r>
              <a:rPr lang="tr-TR" dirty="0">
                <a:latin typeface="Times New Roman"/>
              </a:rPr>
              <a:t> </a:t>
            </a:r>
            <a:r>
              <a:rPr lang="tr-TR" dirty="0" err="1">
                <a:latin typeface="Times New Roman"/>
              </a:rPr>
              <a:t>vd</a:t>
            </a:r>
            <a:r>
              <a:rPr lang="tr-TR" dirty="0">
                <a:latin typeface="Times New Roman"/>
              </a:rPr>
              <a:t> 2010).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83277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1072</TotalTime>
  <Words>668</Words>
  <Application>Microsoft Office PowerPoint</Application>
  <PresentationFormat>Ekran Gösterisi (4:3)</PresentationFormat>
  <Paragraphs>12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Döküm</vt:lpstr>
      <vt:lpstr>Buğdayda sürme hastalığı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YEM BİTKİLERİ VİRÜSLERİ</dc:title>
  <dc:creator>OZARFLOADA</dc:creator>
  <cp:lastModifiedBy>Reviewer</cp:lastModifiedBy>
  <cp:revision>84</cp:revision>
  <dcterms:created xsi:type="dcterms:W3CDTF">2013-04-18T07:59:18Z</dcterms:created>
  <dcterms:modified xsi:type="dcterms:W3CDTF">2021-02-22T20:14:32Z</dcterms:modified>
</cp:coreProperties>
</file>