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0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730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80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00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048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66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224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489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35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06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898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793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A9C3D-5556-4F79-84AB-83368FAB115C}" type="datetimeFigureOut">
              <a:rPr lang="tr-TR" smtClean="0"/>
              <a:t>17.03.2020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6F720-7D3D-4F34-A15C-B9DE194F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10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efix.com/Yazar/david-l--goetsch/s=330526" TargetMode="External"/><Relationship Id="rId2" Type="http://schemas.openxmlformats.org/officeDocument/2006/relationships/hyperlink" Target="https://www.seckin.com.tr/kitap/58817134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alder.org/" TargetMode="External"/><Relationship Id="rId5" Type="http://schemas.openxmlformats.org/officeDocument/2006/relationships/hyperlink" Target="https://www.idefix.com/Yayinevi/nobel-akademik-yayincilik/s=7218" TargetMode="External"/><Relationship Id="rId4" Type="http://schemas.openxmlformats.org/officeDocument/2006/relationships/hyperlink" Target="https://www.idefix.com/Yazar/stanley-b--davis/s=33052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61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>
                <a:solidFill>
                  <a:prstClr val="black"/>
                </a:solidFill>
              </a:rPr>
              <a:t>Türk Standartları Enstitüsü</a:t>
            </a:r>
          </a:p>
          <a:p>
            <a:pPr marL="0" lvl="0" indent="0">
              <a:buNone/>
            </a:pPr>
            <a:r>
              <a:rPr lang="tr-TR" dirty="0" err="1">
                <a:solidFill>
                  <a:prstClr val="black"/>
                </a:solidFill>
              </a:rPr>
              <a:t>Standard</a:t>
            </a:r>
            <a:r>
              <a:rPr lang="tr-TR" dirty="0">
                <a:solidFill>
                  <a:prstClr val="black"/>
                </a:solidFill>
              </a:rPr>
              <a:t> yapımı</a:t>
            </a:r>
            <a:r>
              <a:rPr lang="tr-TR" dirty="0" smtClean="0">
                <a:solidFill>
                  <a:prstClr val="black"/>
                </a:solidFill>
              </a:rPr>
              <a:t>,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satımı,</a:t>
            </a:r>
          </a:p>
          <a:p>
            <a:pPr marL="0" lvl="0" indent="0">
              <a:buNone/>
            </a:pPr>
            <a:r>
              <a:rPr lang="tr-TR" dirty="0" err="1">
                <a:solidFill>
                  <a:prstClr val="black"/>
                </a:solidFill>
              </a:rPr>
              <a:t>laboratuar</a:t>
            </a:r>
            <a:r>
              <a:rPr lang="tr-TR" dirty="0">
                <a:solidFill>
                  <a:prstClr val="black"/>
                </a:solidFill>
              </a:rPr>
              <a:t> muayene ve deneyleri, belgelendirme</a:t>
            </a:r>
            <a:r>
              <a:rPr lang="tr-TR" dirty="0" smtClean="0">
                <a:solidFill>
                  <a:prstClr val="black"/>
                </a:solidFill>
              </a:rPr>
              <a:t>,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metroloji ve kalibrasyon</a:t>
            </a:r>
            <a:r>
              <a:rPr lang="tr-TR" dirty="0" smtClean="0">
                <a:solidFill>
                  <a:prstClr val="black"/>
                </a:solidFill>
              </a:rPr>
              <a:t>,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eğitim </a:t>
            </a:r>
            <a:r>
              <a:rPr lang="tr-TR" dirty="0" smtClean="0">
                <a:solidFill>
                  <a:prstClr val="black"/>
                </a:solidFill>
              </a:rPr>
              <a:t>hizmetleri söz konusudur.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36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Standartları denetlemek</a:t>
            </a:r>
          </a:p>
          <a:p>
            <a:r>
              <a:rPr lang="tr-TR" dirty="0" smtClean="0"/>
              <a:t>Uygun gördüklerine Türk standardı koymak</a:t>
            </a:r>
          </a:p>
          <a:p>
            <a:r>
              <a:rPr lang="tr-TR" dirty="0" smtClean="0"/>
              <a:t>Kabul edilen standartları yayımlamak</a:t>
            </a:r>
          </a:p>
          <a:p>
            <a:r>
              <a:rPr lang="tr-TR" dirty="0" smtClean="0"/>
              <a:t>Kamu sektörü veya özel sektörün talebi üzerine standartları veya projelerini hazırlamak ve görüş bildirmek.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657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Uluslararası ve yabancı standart kurumları ile ilişkiler kurmak ve bunlarla işbirliği yapmak. </a:t>
            </a:r>
          </a:p>
          <a:p>
            <a:r>
              <a:rPr lang="tr-TR" dirty="0" smtClean="0"/>
              <a:t>Yabancı ülkelerdeki benzer çalışmaları takip etmek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7403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Türk Standartları Enstitüsünün Belgelendirme Faaliyetleri</a:t>
            </a:r>
          </a:p>
          <a:p>
            <a:r>
              <a:rPr lang="tr-TR" dirty="0" smtClean="0"/>
              <a:t>. Üretim yerlerinin,</a:t>
            </a:r>
          </a:p>
          <a:p>
            <a:r>
              <a:rPr lang="nn-NO" dirty="0" smtClean="0"/>
              <a:t>2. Ürünlerin (madde, mamul, mahsul)</a:t>
            </a:r>
          </a:p>
          <a:p>
            <a:r>
              <a:rPr lang="tr-TR" dirty="0" smtClean="0"/>
              <a:t>3. Parti mallarının,</a:t>
            </a:r>
          </a:p>
          <a:p>
            <a:r>
              <a:rPr lang="tr-TR" dirty="0" smtClean="0"/>
              <a:t>4. İthal malların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0355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5. </a:t>
            </a:r>
            <a:r>
              <a:rPr lang="tr-TR" dirty="0" err="1" smtClean="0"/>
              <a:t>Laboratuarların</a:t>
            </a:r>
            <a:endParaRPr lang="tr-TR" dirty="0" smtClean="0"/>
          </a:p>
          <a:p>
            <a:r>
              <a:rPr lang="tr-TR" dirty="0" smtClean="0"/>
              <a:t>6. Hizmet yerlerinin</a:t>
            </a:r>
          </a:p>
          <a:p>
            <a:r>
              <a:rPr lang="tr-TR" dirty="0" smtClean="0"/>
              <a:t>7. Kalite sistemlerinin,</a:t>
            </a:r>
          </a:p>
          <a:p>
            <a:r>
              <a:rPr lang="tr-TR" dirty="0" smtClean="0"/>
              <a:t>8. Çevre yönetim sistemlerinin,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5679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9. Tehlike Analizi ve Kritik Kontrol Noktaları Yönetim Sistemlerinin (HACCP)</a:t>
            </a:r>
          </a:p>
          <a:p>
            <a:r>
              <a:rPr lang="tr-TR" dirty="0" smtClean="0"/>
              <a:t>10. İş Sağlığı ve Güvenliği Yönetim Sistemlerinin (OHSAS) belgelendirilmesi ile</a:t>
            </a:r>
          </a:p>
          <a:p>
            <a:r>
              <a:rPr lang="tr-TR" dirty="0" smtClean="0"/>
              <a:t>11. Personel belgelendirmesi</a:t>
            </a:r>
          </a:p>
          <a:p>
            <a:r>
              <a:rPr lang="tr-TR" dirty="0" smtClean="0"/>
              <a:t>12. Tekerlekli araçlar ile bu araçlara takılan aksam ve parçalar ile verilen “Tip Onay Belgesi”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011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Kaynakça 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Deniz</a:t>
            </a:r>
            <a:r>
              <a:rPr lang="en-US" dirty="0"/>
              <a:t> </a:t>
            </a:r>
            <a:r>
              <a:rPr lang="en-US" dirty="0" err="1"/>
              <a:t>Taşçı</a:t>
            </a:r>
            <a:r>
              <a:rPr lang="en-US" dirty="0"/>
              <a:t> - </a:t>
            </a:r>
            <a:r>
              <a:rPr lang="en-US" dirty="0" err="1"/>
              <a:t>Erhan</a:t>
            </a:r>
            <a:r>
              <a:rPr lang="en-US" dirty="0"/>
              <a:t> </a:t>
            </a:r>
            <a:r>
              <a:rPr lang="en-US" dirty="0" err="1"/>
              <a:t>Eroğlu</a:t>
            </a:r>
            <a:r>
              <a:rPr lang="en-US" dirty="0"/>
              <a:t>; </a:t>
            </a:r>
            <a:r>
              <a:rPr lang="en-US" dirty="0" err="1"/>
              <a:t>Anadolu</a:t>
            </a:r>
            <a:r>
              <a:rPr lang="en-US" dirty="0"/>
              <a:t> </a:t>
            </a:r>
            <a:r>
              <a:rPr lang="en-US" dirty="0" err="1"/>
              <a:t>Ünv</a:t>
            </a:r>
            <a:r>
              <a:rPr lang="en-US" dirty="0"/>
              <a:t>. </a:t>
            </a:r>
            <a:r>
              <a:rPr lang="en-US" dirty="0" err="1"/>
              <a:t>Yayını</a:t>
            </a:r>
            <a:r>
              <a:rPr lang="en-US" dirty="0"/>
              <a:t>,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Sistemleri</a:t>
            </a:r>
            <a:endParaRPr lang="tr-TR" dirty="0"/>
          </a:p>
          <a:p>
            <a:r>
              <a:rPr lang="tr-TR" dirty="0">
                <a:hlinkClick r:id="rId2"/>
              </a:rPr>
              <a:t>Toplam Kalite Yönetimine Güncel Bakış</a:t>
            </a:r>
            <a:r>
              <a:rPr lang="tr-TR" dirty="0"/>
              <a:t>, Çetin Bektaş, Ocak 2020, Seçkin Yayıncılık</a:t>
            </a:r>
          </a:p>
          <a:p>
            <a:r>
              <a:rPr lang="tr-TR" dirty="0"/>
              <a:t>Toplam Kalite Yönetimi, Hasan Şimşek, 2018, Seçkin Yayıncılık</a:t>
            </a:r>
          </a:p>
          <a:p>
            <a:r>
              <a:rPr lang="tr-TR" dirty="0"/>
              <a:t>Toplam Kalite Yönetimi-Toplam Kaliteye Giriş,  </a:t>
            </a:r>
            <a:r>
              <a:rPr lang="tr-TR" dirty="0">
                <a:hlinkClick r:id="rId3"/>
              </a:rPr>
              <a:t>David L. </a:t>
            </a:r>
            <a:r>
              <a:rPr lang="tr-TR" dirty="0" err="1">
                <a:hlinkClick r:id="rId3"/>
              </a:rPr>
              <a:t>Goetsch</a:t>
            </a:r>
            <a:r>
              <a:rPr lang="tr-TR" dirty="0">
                <a:hlinkClick r:id="rId3"/>
              </a:rPr>
              <a:t> ,</a:t>
            </a:r>
            <a:r>
              <a:rPr lang="tr-TR" dirty="0"/>
              <a:t> </a:t>
            </a:r>
            <a:r>
              <a:rPr lang="tr-TR" dirty="0" err="1">
                <a:hlinkClick r:id="rId4"/>
              </a:rPr>
              <a:t>Stanley</a:t>
            </a:r>
            <a:r>
              <a:rPr lang="tr-TR" dirty="0">
                <a:hlinkClick r:id="rId4"/>
              </a:rPr>
              <a:t> B. </a:t>
            </a:r>
            <a:r>
              <a:rPr lang="tr-TR" dirty="0" err="1">
                <a:hlinkClick r:id="rId4"/>
              </a:rPr>
              <a:t>Davis</a:t>
            </a:r>
            <a:r>
              <a:rPr lang="tr-TR" dirty="0"/>
              <a:t>, 2017, </a:t>
            </a:r>
            <a:r>
              <a:rPr lang="tr-TR" dirty="0">
                <a:hlinkClick r:id="rId5"/>
              </a:rPr>
              <a:t>Nobel Akademik Yayıncılık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u="sng" dirty="0">
                <a:hlinkClick r:id="rId6"/>
              </a:rPr>
              <a:t>www.kalder.org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760595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213</Words>
  <Application>Microsoft Office PowerPoint</Application>
  <PresentationFormat>Ekran Gösterisi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11</cp:revision>
  <dcterms:created xsi:type="dcterms:W3CDTF">2020-03-14T09:57:24Z</dcterms:created>
  <dcterms:modified xsi:type="dcterms:W3CDTF">2020-03-17T12:01:21Z</dcterms:modified>
</cp:coreProperties>
</file>