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324" r:id="rId10"/>
    <p:sldId id="264" r:id="rId11"/>
    <p:sldId id="265" r:id="rId12"/>
    <p:sldId id="266" r:id="rId13"/>
    <p:sldId id="267" r:id="rId14"/>
    <p:sldId id="268" r:id="rId15"/>
    <p:sldId id="325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1B50-608E-4727-A401-AD4B72875DBE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55CC-2A8B-4935-A737-E2DCF7B1C63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1B50-608E-4727-A401-AD4B72875DBE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55CC-2A8B-4935-A737-E2DCF7B1C63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1B50-608E-4727-A401-AD4B72875DBE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55CC-2A8B-4935-A737-E2DCF7B1C63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1B50-608E-4727-A401-AD4B72875DBE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55CC-2A8B-4935-A737-E2DCF7B1C63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1B50-608E-4727-A401-AD4B72875DBE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55CC-2A8B-4935-A737-E2DCF7B1C63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1B50-608E-4727-A401-AD4B72875DBE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55CC-2A8B-4935-A737-E2DCF7B1C63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1B50-608E-4727-A401-AD4B72875DBE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55CC-2A8B-4935-A737-E2DCF7B1C63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1B50-608E-4727-A401-AD4B72875DBE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55CC-2A8B-4935-A737-E2DCF7B1C63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1B50-608E-4727-A401-AD4B72875DBE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55CC-2A8B-4935-A737-E2DCF7B1C63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1B50-608E-4727-A401-AD4B72875DBE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55CC-2A8B-4935-A737-E2DCF7B1C63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1B50-608E-4727-A401-AD4B72875DBE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55CC-2A8B-4935-A737-E2DCF7B1C63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B1B50-608E-4727-A401-AD4B72875DBE}" type="datetimeFigureOut">
              <a:rPr lang="tr-TR" smtClean="0"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D55CC-2A8B-4935-A737-E2DCF7B1C63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97165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Televizyon Stüdyosu </a:t>
            </a:r>
            <a:br>
              <a:rPr lang="tr-TR" dirty="0" smtClean="0"/>
            </a:br>
            <a:r>
              <a:rPr lang="tr-TR" dirty="0" smtClean="0"/>
              <a:t>ve </a:t>
            </a:r>
            <a:br>
              <a:rPr lang="tr-TR" dirty="0" smtClean="0"/>
            </a:br>
            <a:r>
              <a:rPr lang="tr-TR" dirty="0" smtClean="0"/>
              <a:t>Kontrol Odaları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dirty="0" smtClean="0"/>
              <a:t>	Yayın kontrol odasında her çalışanın kullandığı cihazların yanı sıra bir duvar boyunca dizilmiş çok sayıda monitör vardır.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Her görüntü kaynağı için bir monitör bulunmaktadır: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Stüdyodaki her kamera için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Banttan yayına girecek görüntüler için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Varsa, dış bağlantılar (naklen yayın aracı vb.) için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KJ monitörü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err="1" smtClean="0"/>
              <a:t>Prompter</a:t>
            </a:r>
            <a:r>
              <a:rPr lang="tr-TR" dirty="0" smtClean="0"/>
              <a:t> monitörü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Önizleme</a:t>
            </a:r>
            <a:r>
              <a:rPr lang="tr-TR" dirty="0" smtClean="0"/>
              <a:t> (</a:t>
            </a:r>
            <a:r>
              <a:rPr lang="tr-TR" dirty="0" err="1" smtClean="0"/>
              <a:t>preview</a:t>
            </a:r>
            <a:r>
              <a:rPr lang="tr-TR" dirty="0" smtClean="0"/>
              <a:t>/</a:t>
            </a:r>
            <a:r>
              <a:rPr lang="tr-TR" dirty="0" err="1" smtClean="0"/>
              <a:t>preset</a:t>
            </a:r>
            <a:r>
              <a:rPr lang="tr-TR" dirty="0" smtClean="0"/>
              <a:t>) monitörü </a:t>
            </a:r>
            <a:r>
              <a:rPr lang="tr-TR" dirty="0"/>
              <a:t>seçilen görüntünün yayına gitmeden hemen önce denetlendiği yerdir.</a:t>
            </a:r>
          </a:p>
          <a:p>
            <a:pPr>
              <a:buNone/>
            </a:pPr>
            <a:r>
              <a:rPr lang="tr-TR" dirty="0" smtClean="0"/>
              <a:t>	Program </a:t>
            </a:r>
            <a:r>
              <a:rPr lang="tr-TR" dirty="0"/>
              <a:t>monitörü </a:t>
            </a:r>
            <a:r>
              <a:rPr lang="tr-TR" dirty="0" smtClean="0"/>
              <a:t>yayına </a:t>
            </a:r>
            <a:r>
              <a:rPr lang="tr-TR" dirty="0"/>
              <a:t>gönderilmekte olan görüntüyü gösterir.</a:t>
            </a:r>
          </a:p>
          <a:p>
            <a:pPr>
              <a:buNone/>
            </a:pPr>
            <a:r>
              <a:rPr lang="tr-TR" dirty="0" smtClean="0"/>
              <a:t>	Yayın (on </a:t>
            </a:r>
            <a:r>
              <a:rPr lang="tr-TR" dirty="0" err="1" smtClean="0"/>
              <a:t>air</a:t>
            </a:r>
            <a:r>
              <a:rPr lang="tr-TR" dirty="0" smtClean="0"/>
              <a:t>) </a:t>
            </a:r>
            <a:r>
              <a:rPr lang="tr-TR" dirty="0"/>
              <a:t>monitörü ise doğrudan antene bağlıdır ve seyircinin </a:t>
            </a:r>
            <a:r>
              <a:rPr lang="tr-TR" dirty="0" smtClean="0"/>
              <a:t>gördüğü yayını yansıtır. 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sz="3600" b="1" dirty="0" smtClean="0"/>
              <a:t>	2. Ses Kontrol Odası (Ses Rejisi)</a:t>
            </a:r>
          </a:p>
          <a:p>
            <a:pPr>
              <a:buNone/>
            </a:pPr>
            <a:r>
              <a:rPr lang="tr-TR" dirty="0"/>
              <a:t>	</a:t>
            </a: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Ses operatörünün çalıştığı yerdir.</a:t>
            </a:r>
          </a:p>
          <a:p>
            <a:pPr>
              <a:buNone/>
            </a:pPr>
            <a:r>
              <a:rPr lang="tr-TR" dirty="0" smtClean="0"/>
              <a:t>	Stüdyodaki </a:t>
            </a:r>
            <a:r>
              <a:rPr lang="tr-TR" dirty="0"/>
              <a:t>tüm </a:t>
            </a:r>
            <a:r>
              <a:rPr lang="tr-TR" dirty="0" smtClean="0"/>
              <a:t>mikrofonlar </a:t>
            </a:r>
            <a:r>
              <a:rPr lang="tr-TR" dirty="0"/>
              <a:t>ve diğer ses </a:t>
            </a:r>
            <a:r>
              <a:rPr lang="tr-TR" dirty="0" smtClean="0"/>
              <a:t>kaynakları ses mikserine bağlıdır. Ses operatörü </a:t>
            </a:r>
            <a:r>
              <a:rPr lang="tr-TR" dirty="0" err="1" smtClean="0"/>
              <a:t>se</a:t>
            </a:r>
            <a:r>
              <a:rPr lang="tr-TR" dirty="0" smtClean="0"/>
              <a:t> mikseri </a:t>
            </a:r>
            <a:r>
              <a:rPr lang="tr-TR" dirty="0"/>
              <a:t>aracılığıyla </a:t>
            </a:r>
            <a:r>
              <a:rPr lang="tr-TR" dirty="0" smtClean="0"/>
              <a:t>sesleri düzenleyip </a:t>
            </a:r>
            <a:r>
              <a:rPr lang="tr-TR" dirty="0"/>
              <a:t>yayına verir. </a:t>
            </a: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O </a:t>
            </a:r>
            <a:r>
              <a:rPr lang="tr-TR" dirty="0"/>
              <a:t>anda kullanılmayan tüm mikrofonları kapatmalı; sesin yanına temiz ulaşmasını sağlamalıdır. </a:t>
            </a: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Video </a:t>
            </a:r>
            <a:r>
              <a:rPr lang="tr-TR" dirty="0"/>
              <a:t>monitörlerden yayına giden görüntüleri izler.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dirty="0" smtClean="0"/>
              <a:t>	</a:t>
            </a:r>
            <a:r>
              <a:rPr lang="tr-TR" sz="3600" b="1" u="sng" dirty="0" smtClean="0"/>
              <a:t>3. Işık </a:t>
            </a:r>
            <a:r>
              <a:rPr lang="tr-TR" sz="3600" b="1" u="sng" dirty="0"/>
              <a:t>kontrol odası (Işık </a:t>
            </a:r>
            <a:r>
              <a:rPr lang="tr-TR" sz="3600" b="1" u="sng" dirty="0" smtClean="0"/>
              <a:t>rejisi)</a:t>
            </a:r>
            <a:endParaRPr lang="tr-TR" b="1" u="sng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Işık </a:t>
            </a:r>
            <a:r>
              <a:rPr lang="tr-TR" dirty="0"/>
              <a:t>teknisyeni ışık masası aracılığıyla stüdyo ışıklarını açıp kapatabilir, seviyelerini ayarlayabilir. </a:t>
            </a: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Ayrıca </a:t>
            </a:r>
            <a:r>
              <a:rPr lang="tr-TR" dirty="0"/>
              <a:t>ışıkların yerinin değiştirilmesi gerekiyorsa, özel bir araç yardımıyla bunu kendisi yapabilir ya da stüdyoda bulunan ışıkçılara </a:t>
            </a:r>
            <a:r>
              <a:rPr lang="tr-TR" dirty="0" err="1"/>
              <a:t>intercom</a:t>
            </a:r>
            <a:r>
              <a:rPr lang="tr-TR" dirty="0"/>
              <a:t> aracılığıyla komutlar vererek onları yönlendirebilir.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sz="4200" b="1" u="sng" dirty="0" smtClean="0"/>
              <a:t>4. Kamera </a:t>
            </a:r>
            <a:r>
              <a:rPr lang="tr-TR" sz="4200" b="1" u="sng" dirty="0"/>
              <a:t>kontrol </a:t>
            </a:r>
            <a:r>
              <a:rPr lang="tr-TR" sz="4200" b="1" u="sng" dirty="0" smtClean="0"/>
              <a:t>odası</a:t>
            </a:r>
            <a:endParaRPr lang="tr-TR" b="1" u="sng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Kamera </a:t>
            </a:r>
            <a:r>
              <a:rPr lang="tr-TR" dirty="0"/>
              <a:t>kontrolcü </a:t>
            </a:r>
            <a:r>
              <a:rPr lang="tr-TR" dirty="0" err="1"/>
              <a:t>herbir</a:t>
            </a:r>
            <a:r>
              <a:rPr lang="tr-TR" dirty="0"/>
              <a:t> kamerayı monitörlerden izleyerek çekimden önce kontrol odasından hepsinin diyafram, filtre, renk bilgileri, siyah ve beyaz ayarı gibi temel ayarlarını düzenler. Bunu Kamera Kontrol Ünitelerini (CCU </a:t>
            </a:r>
            <a:r>
              <a:rPr lang="tr-TR" dirty="0" err="1"/>
              <a:t>Camera</a:t>
            </a:r>
            <a:r>
              <a:rPr lang="tr-TR" dirty="0"/>
              <a:t> </a:t>
            </a:r>
            <a:r>
              <a:rPr lang="tr-TR" dirty="0" err="1"/>
              <a:t>Control</a:t>
            </a:r>
            <a:r>
              <a:rPr lang="tr-TR" dirty="0"/>
              <a:t> </a:t>
            </a:r>
            <a:r>
              <a:rPr lang="tr-TR" dirty="0" err="1"/>
              <a:t>Unit</a:t>
            </a:r>
            <a:r>
              <a:rPr lang="tr-TR" dirty="0"/>
              <a:t>) kullanarak yapar. Böylece tüm kameraların görüntü değerleri aynı olur. </a:t>
            </a: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Ancak </a:t>
            </a:r>
            <a:r>
              <a:rPr lang="tr-TR" dirty="0"/>
              <a:t>çekim sırasında kameralar hareket ettikçe stüdyonun farklı aydınlatılmış bölgelerine gidebilir; bu nedenle o kameranın görüntü değerlerinin yeniden ayarlanması gerekebilir. Yayın boyunca kamera kontrolcü bu değerleri takip edip gerekirse düzeltmeyi sürdürür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sz="4600" b="1" u="sng" dirty="0" smtClean="0"/>
              <a:t>Ana kumanda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Programların </a:t>
            </a:r>
            <a:r>
              <a:rPr lang="tr-TR" dirty="0"/>
              <a:t>yayına gönderildiği </a:t>
            </a:r>
            <a:r>
              <a:rPr lang="tr-TR" dirty="0" smtClean="0"/>
              <a:t>yerdir</a:t>
            </a:r>
            <a:r>
              <a:rPr lang="tr-TR" dirty="0"/>
              <a:t>. </a:t>
            </a: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Yayında </a:t>
            </a:r>
            <a:r>
              <a:rPr lang="tr-TR" dirty="0"/>
              <a:t>kullanılacak </a:t>
            </a:r>
            <a:r>
              <a:rPr lang="tr-TR" dirty="0" smtClean="0"/>
              <a:t>tüm iç </a:t>
            </a:r>
            <a:r>
              <a:rPr lang="tr-TR" dirty="0"/>
              <a:t>(stüdyo) ve dış (canlı yayın araçları, uydular, radyolink, </a:t>
            </a:r>
            <a:r>
              <a:rPr lang="tr-TR" dirty="0" err="1"/>
              <a:t>fiberoptik</a:t>
            </a:r>
            <a:r>
              <a:rPr lang="tr-TR" dirty="0"/>
              <a:t> kablolar vb</a:t>
            </a:r>
            <a:r>
              <a:rPr lang="tr-TR" dirty="0" smtClean="0"/>
              <a:t>. aracılığıyla ulaşan) </a:t>
            </a:r>
            <a:r>
              <a:rPr lang="tr-TR" dirty="0"/>
              <a:t>kaynaklı </a:t>
            </a:r>
            <a:r>
              <a:rPr lang="tr-TR" dirty="0" smtClean="0"/>
              <a:t>veriler</a:t>
            </a:r>
            <a:r>
              <a:rPr lang="tr-TR" dirty="0"/>
              <a:t>, </a:t>
            </a:r>
            <a:r>
              <a:rPr lang="tr-TR" dirty="0" smtClean="0"/>
              <a:t>yayın </a:t>
            </a:r>
            <a:r>
              <a:rPr lang="tr-TR" dirty="0"/>
              <a:t>bantları burada birleştirilip yayına verilir.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Yayında </a:t>
            </a:r>
            <a:r>
              <a:rPr lang="tr-TR" dirty="0"/>
              <a:t>gördüğümüz kanal logosu da bu odada görüntüye eklenir. </a:t>
            </a: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Program </a:t>
            </a:r>
            <a:r>
              <a:rPr lang="tr-TR" dirty="0"/>
              <a:t>aralarına reklam ve program tanıtımları </a:t>
            </a:r>
            <a:r>
              <a:rPr lang="tr-TR" dirty="0" smtClean="0"/>
              <a:t>ana kumandadan yayınlanır.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	Ana kumanda odasında yayın yönetmeni, yayın operatörü ve KJ operatörü çalışır. 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Yayın yönetmeni önceden belirlenmiş yayın akışına uyulmasını sağlar. 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Yayın operatörü ana kumandadaki teknik cihazları kullanıp programların yayına verilmesini sağlar. 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KJ operatörü ise görüntüye eklenecek yazı ve grafikleri düzenler.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ea typeface="Calibri"/>
                <a:cs typeface="Times New Roman"/>
              </a:rPr>
              <a:t>TELEVİZYON STÜDYOSU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dirty="0" smtClean="0">
                <a:ea typeface="Calibri"/>
                <a:cs typeface="Times New Roman"/>
              </a:rPr>
              <a:t>	Televizyon </a:t>
            </a:r>
            <a:r>
              <a:rPr lang="tr-TR" dirty="0">
                <a:ea typeface="Calibri"/>
                <a:cs typeface="Times New Roman"/>
              </a:rPr>
              <a:t>kuruluşunun içinde çekim yapılan özel bölüme verilen addır.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dirty="0" smtClean="0">
                <a:ea typeface="Calibri"/>
                <a:cs typeface="Times New Roman"/>
              </a:rPr>
              <a:t>	Ses </a:t>
            </a:r>
            <a:r>
              <a:rPr lang="tr-TR" dirty="0">
                <a:ea typeface="Calibri"/>
                <a:cs typeface="Times New Roman"/>
              </a:rPr>
              <a:t>yalıtımı sağlanmıştır. Özel </a:t>
            </a:r>
            <a:r>
              <a:rPr lang="tr-TR" dirty="0" err="1">
                <a:ea typeface="Calibri"/>
                <a:cs typeface="Times New Roman"/>
              </a:rPr>
              <a:t>mikrofonlama</a:t>
            </a:r>
            <a:r>
              <a:rPr lang="tr-TR" dirty="0">
                <a:ea typeface="Calibri"/>
                <a:cs typeface="Times New Roman"/>
              </a:rPr>
              <a:t> ve aydınlatma sistemlerine sahiptir. </a:t>
            </a:r>
            <a:endParaRPr lang="tr-TR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dirty="0">
                <a:ea typeface="Calibri"/>
                <a:cs typeface="Times New Roman"/>
              </a:rPr>
              <a:t>	</a:t>
            </a:r>
            <a:r>
              <a:rPr lang="tr-TR" dirty="0" smtClean="0">
                <a:ea typeface="Calibri"/>
                <a:cs typeface="Times New Roman"/>
              </a:rPr>
              <a:t>Tüm </a:t>
            </a:r>
            <a:r>
              <a:rPr lang="tr-TR" dirty="0">
                <a:ea typeface="Calibri"/>
                <a:cs typeface="Times New Roman"/>
              </a:rPr>
              <a:t>öğelerin kontrol altında tutulması, yapım ekibine kolaylık sağlar.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Bir yayın kuruluşunda birden çok stüdyo bulunabilir.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Stüdyolarda her program için özel dekor ve           o dekora uygun aydınlatma yapılır.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	Programların çekimlerinin yapıldığı stüdyolar dışında seslendirme ya da dublajın yapıldığı ses kaydına uygun düzenlenmiş stüdyolar da bulunmaktadır.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Çekimlerin yapıldığı stüdyolarda, dekorun yanı sıra aydınlatmayı sağlayan ışıklar da bulunmaktadır. 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Lambaları </a:t>
            </a:r>
            <a:r>
              <a:rPr lang="tr-TR" dirty="0"/>
              <a:t>stüdyo tavanına sabitleyen, gerektiğinde sağa-sola, aşağı-yukarı hareket ettirilebilen özel malzemeye “teleskop” adı verilir. Gerekirse ayaklar üzerine konarak da ışık kullanılabilir.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dirty="0" smtClean="0"/>
              <a:t>	Bunların yanı sıra mikrofonlar ve kameralar da bulunur.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	Sunucunun okuyacağı metnin aktığı “</a:t>
            </a:r>
            <a:r>
              <a:rPr lang="tr-TR" dirty="0" err="1" smtClean="0"/>
              <a:t>prompter”lar</a:t>
            </a:r>
            <a:r>
              <a:rPr lang="tr-TR" dirty="0" smtClean="0"/>
              <a:t> stüdyo içindeki kameraların üzerinde yer alan monitörlerdir.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	Stüdyodaki </a:t>
            </a:r>
            <a:r>
              <a:rPr lang="tr-TR" dirty="0" err="1" smtClean="0"/>
              <a:t>herşeyin</a:t>
            </a:r>
            <a:r>
              <a:rPr lang="tr-TR" dirty="0" smtClean="0"/>
              <a:t> kontrolü stüdyolara bitişik inşa edilmiş olan kontrol odalarında (rejilerde) yapılmaktadır.</a:t>
            </a:r>
          </a:p>
          <a:p>
            <a:pPr>
              <a:buNone/>
            </a:pPr>
            <a:r>
              <a:rPr lang="tr-TR" dirty="0"/>
              <a:t>	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Kontrol Odaları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	1. Yapım kontrol odası (resim rejisi)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2. Ses kontrol odası (ses rejisi)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3. Işık kontrol odası (ışık rejisi)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4. Kamera kontrol odası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Bu odaların yanı sıra yayının son haliyle seyirciye aktarıldığı “ana kumanda odası” da bulunmaktadır.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Kontrol odaların hepsi birbirinden ayrı da olabilir, 1-2 odada birleştirilmiş de olabilir.</a:t>
            </a:r>
            <a:endParaRPr lang="tr-TR" dirty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Odaların birbirleri ve stüdyo(</a:t>
            </a:r>
            <a:r>
              <a:rPr lang="tr-TR" dirty="0" err="1" smtClean="0"/>
              <a:t>lar</a:t>
            </a:r>
            <a:r>
              <a:rPr lang="tr-TR" dirty="0" smtClean="0"/>
              <a:t>) arasındaki bağlantı “</a:t>
            </a:r>
            <a:r>
              <a:rPr lang="tr-TR" dirty="0" err="1" smtClean="0"/>
              <a:t>intercom</a:t>
            </a:r>
            <a:r>
              <a:rPr lang="tr-TR" dirty="0" smtClean="0"/>
              <a:t>” </a:t>
            </a:r>
            <a:r>
              <a:rPr lang="tr-TR" dirty="0"/>
              <a:t>adı verilen sisteme bağlı kulaklıklı mikrofonlar ya da telsizlerle yapılır.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  <a:buNone/>
            </a:pPr>
            <a:r>
              <a:rPr lang="tr-TR" sz="3900" b="1" dirty="0" smtClean="0"/>
              <a:t>1. Yapım kontrol odası (resim rejisi)</a:t>
            </a:r>
          </a:p>
          <a:p>
            <a:pPr>
              <a:spcBef>
                <a:spcPts val="1200"/>
              </a:spcBef>
              <a:buNone/>
            </a:pPr>
            <a:r>
              <a:rPr lang="tr-TR" dirty="0" smtClean="0"/>
              <a:t>	</a:t>
            </a:r>
            <a:endParaRPr lang="tr-TR" sz="3100" dirty="0" smtClean="0"/>
          </a:p>
          <a:p>
            <a:pPr>
              <a:spcBef>
                <a:spcPts val="1200"/>
              </a:spcBef>
              <a:buNone/>
            </a:pPr>
            <a:r>
              <a:rPr lang="tr-TR" sz="3000" dirty="0" smtClean="0"/>
              <a:t>	Yönetmen</a:t>
            </a:r>
            <a:r>
              <a:rPr lang="tr-TR" sz="3000" dirty="0"/>
              <a:t>, yönetmen yardımcıları, resim seçici, KJ (altyazı) operatörü, teknik yönetmen ve </a:t>
            </a:r>
            <a:r>
              <a:rPr lang="tr-TR" sz="3000" dirty="0" err="1"/>
              <a:t>prompter</a:t>
            </a:r>
            <a:r>
              <a:rPr lang="tr-TR" sz="3000" dirty="0"/>
              <a:t> operatörü burada çalışır. </a:t>
            </a:r>
            <a:endParaRPr lang="tr-TR" sz="3000" dirty="0" smtClean="0"/>
          </a:p>
          <a:p>
            <a:pPr>
              <a:spcBef>
                <a:spcPts val="1200"/>
              </a:spcBef>
              <a:buNone/>
            </a:pPr>
            <a:endParaRPr lang="tr-TR" sz="3100" dirty="0"/>
          </a:p>
          <a:p>
            <a:pPr>
              <a:spcBef>
                <a:spcPts val="1200"/>
              </a:spcBef>
              <a:buNone/>
            </a:pPr>
            <a:r>
              <a:rPr lang="tr-TR" sz="2600" dirty="0" smtClean="0"/>
              <a:t>	</a:t>
            </a:r>
            <a:r>
              <a:rPr lang="tr-TR" sz="2600" u="sng" dirty="0" smtClean="0"/>
              <a:t>Yönetmen</a:t>
            </a:r>
            <a:r>
              <a:rPr lang="tr-TR" sz="2600" dirty="0" smtClean="0"/>
              <a:t> </a:t>
            </a:r>
            <a:r>
              <a:rPr lang="tr-TR" sz="2600" dirty="0"/>
              <a:t>hem resim rejisindeki hem stüdyodaki hem de (ana kumanda hariç) diğer kontrol odalarındaki personeli yönetir. </a:t>
            </a:r>
            <a:endParaRPr lang="tr-TR" sz="2600" dirty="0" smtClean="0"/>
          </a:p>
          <a:p>
            <a:pPr>
              <a:spcBef>
                <a:spcPts val="1200"/>
              </a:spcBef>
              <a:buNone/>
            </a:pPr>
            <a:r>
              <a:rPr lang="tr-TR" sz="2600" dirty="0"/>
              <a:t>	</a:t>
            </a:r>
            <a:r>
              <a:rPr lang="tr-TR" sz="2600" u="sng" dirty="0" smtClean="0"/>
              <a:t>Yönetmen yardımcıları </a:t>
            </a:r>
            <a:r>
              <a:rPr lang="tr-TR" sz="2600" dirty="0" smtClean="0"/>
              <a:t>yönetmene destek verir.</a:t>
            </a:r>
            <a:endParaRPr lang="tr-TR" sz="2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buNone/>
            </a:pPr>
            <a:r>
              <a:rPr lang="tr-TR" sz="2400" dirty="0" smtClean="0"/>
              <a:t>	</a:t>
            </a:r>
            <a:r>
              <a:rPr lang="tr-TR" sz="2400" u="sng" dirty="0" smtClean="0"/>
              <a:t>Resim seçici</a:t>
            </a:r>
            <a:r>
              <a:rPr lang="tr-TR" sz="2400" dirty="0" smtClean="0"/>
              <a:t> yönetmenden gelen yönergelere uyarak stüdyodan/stüdyolardan gelen, </a:t>
            </a:r>
            <a:r>
              <a:rPr lang="tr-TR" sz="2400" dirty="0" err="1" smtClean="0"/>
              <a:t>VTR’den</a:t>
            </a:r>
            <a:r>
              <a:rPr lang="tr-TR" sz="2400" dirty="0" smtClean="0"/>
              <a:t> yayına girecek olan görüntüleri görüntü mikseri aracılığıyla seçerek yayına gönderir.</a:t>
            </a:r>
          </a:p>
          <a:p>
            <a:pPr>
              <a:spcBef>
                <a:spcPts val="1200"/>
              </a:spcBef>
              <a:buNone/>
            </a:pPr>
            <a:r>
              <a:rPr lang="tr-TR" sz="2400" dirty="0" smtClean="0"/>
              <a:t>	</a:t>
            </a:r>
            <a:r>
              <a:rPr lang="tr-TR" sz="2400" u="sng" dirty="0" smtClean="0"/>
              <a:t>KJ </a:t>
            </a:r>
            <a:r>
              <a:rPr lang="tr-TR" sz="2400" u="sng" dirty="0"/>
              <a:t>operatörü </a:t>
            </a:r>
            <a:r>
              <a:rPr lang="tr-TR" sz="2400" dirty="0"/>
              <a:t>sunucu ve konuklara ilişkin bilgileri ya da ekranda görülecek diğer yazıları önündeki klavyeyle yazarak yayına gönderir.</a:t>
            </a:r>
          </a:p>
          <a:p>
            <a:pPr>
              <a:spcBef>
                <a:spcPts val="1200"/>
              </a:spcBef>
              <a:buNone/>
            </a:pPr>
            <a:r>
              <a:rPr lang="tr-TR" sz="2400" dirty="0" smtClean="0"/>
              <a:t>	</a:t>
            </a:r>
            <a:r>
              <a:rPr lang="tr-TR" sz="2400" u="sng" dirty="0" smtClean="0"/>
              <a:t>Teknik </a:t>
            </a:r>
            <a:r>
              <a:rPr lang="tr-TR" sz="2400" u="sng" dirty="0"/>
              <a:t>yönetmen </a:t>
            </a:r>
            <a:r>
              <a:rPr lang="tr-TR" sz="2400" dirty="0"/>
              <a:t>önündeki özel monitörden görüntülerin elektronik seviyelerini takip eder. Gerekiyorsa </a:t>
            </a:r>
            <a:r>
              <a:rPr lang="tr-TR" sz="2400" dirty="0" smtClean="0"/>
              <a:t>düzeltmeler </a:t>
            </a:r>
            <a:r>
              <a:rPr lang="tr-TR" sz="2400" dirty="0"/>
              <a:t>yapar.</a:t>
            </a:r>
          </a:p>
          <a:p>
            <a:pPr>
              <a:spcBef>
                <a:spcPts val="1200"/>
              </a:spcBef>
              <a:buNone/>
            </a:pPr>
            <a:r>
              <a:rPr lang="tr-TR" sz="2400" dirty="0" smtClean="0"/>
              <a:t>	</a:t>
            </a:r>
            <a:r>
              <a:rPr lang="tr-TR" sz="2400" u="sng" dirty="0" err="1" smtClean="0"/>
              <a:t>Prompter</a:t>
            </a:r>
            <a:r>
              <a:rPr lang="tr-TR" sz="2400" u="sng" dirty="0" smtClean="0"/>
              <a:t> operatörü </a:t>
            </a:r>
            <a:r>
              <a:rPr lang="tr-TR" sz="2400" dirty="0" smtClean="0"/>
              <a:t>sunucunun </a:t>
            </a:r>
            <a:r>
              <a:rPr lang="tr-TR" sz="2400" dirty="0"/>
              <a:t>okuyacağı metinleri </a:t>
            </a:r>
            <a:r>
              <a:rPr lang="tr-TR" sz="2400" dirty="0" smtClean="0"/>
              <a:t> </a:t>
            </a:r>
            <a:r>
              <a:rPr lang="tr-TR" sz="2400" dirty="0" err="1" smtClean="0"/>
              <a:t>prompter’a</a:t>
            </a:r>
            <a:r>
              <a:rPr lang="tr-TR" sz="2400" dirty="0" smtClean="0"/>
              <a:t> yazar</a:t>
            </a:r>
            <a:r>
              <a:rPr lang="tr-TR" sz="2400" dirty="0"/>
              <a:t>.</a:t>
            </a:r>
          </a:p>
          <a:p>
            <a:pPr>
              <a:spcBef>
                <a:spcPts val="1200"/>
              </a:spcBef>
              <a:buNone/>
            </a:pPr>
            <a:endParaRPr lang="tr-T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15</Words>
  <Application>Microsoft Office PowerPoint</Application>
  <PresentationFormat>Ekran Gösterisi (4:3)</PresentationFormat>
  <Paragraphs>71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Ofis Teması</vt:lpstr>
      <vt:lpstr>Televizyon Stüdyosu  ve  Kontrol Odaları</vt:lpstr>
      <vt:lpstr>TELEVİZYON STÜDYOSU</vt:lpstr>
      <vt:lpstr>Slayt 3</vt:lpstr>
      <vt:lpstr>Slayt 4</vt:lpstr>
      <vt:lpstr>Slayt 5</vt:lpstr>
      <vt:lpstr>Kontrol Odaları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Televizyon Stüdyosu  ve  Kontrol Odaları</dc:title>
  <dc:creator>hp</dc:creator>
  <cp:lastModifiedBy>hp</cp:lastModifiedBy>
  <cp:revision>24</cp:revision>
  <dcterms:created xsi:type="dcterms:W3CDTF">2018-07-11T21:52:37Z</dcterms:created>
  <dcterms:modified xsi:type="dcterms:W3CDTF">2018-07-11T22:58:05Z</dcterms:modified>
</cp:coreProperties>
</file>