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289" r:id="rId2"/>
    <p:sldId id="256" r:id="rId3"/>
    <p:sldId id="257" r:id="rId4"/>
    <p:sldId id="258" r:id="rId5"/>
    <p:sldId id="259" r:id="rId6"/>
    <p:sldId id="262" r:id="rId7"/>
    <p:sldId id="264" r:id="rId8"/>
    <p:sldId id="263" r:id="rId9"/>
    <p:sldId id="261" r:id="rId10"/>
    <p:sldId id="260" r:id="rId11"/>
    <p:sldId id="265" r:id="rId12"/>
    <p:sldId id="274" r:id="rId13"/>
    <p:sldId id="281" r:id="rId14"/>
    <p:sldId id="280" r:id="rId15"/>
    <p:sldId id="279" r:id="rId16"/>
    <p:sldId id="283" r:id="rId17"/>
    <p:sldId id="285" r:id="rId18"/>
    <p:sldId id="286" r:id="rId19"/>
    <p:sldId id="288"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14.12.2017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14.12.2017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98955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Şeyh, müridin her halinden haberdar mıdır?	</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Ancak bu durum, Allah’ın bir lütfu olarak kabul edilir, Allah dilemezse böyle bir şey meydana gelmez. Aynen Yusuf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kıssasındaki gibi... Yusuf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kuyudayken kokusunu almayan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Yakub</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(as.), Kenan diyarından uzakta, Mısır’dan gönderdiği gömleğinin kokusunu duymuştur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61463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Şeyh, müridin her halinden haberdar mıdır?	</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Ömer’in hutbe esnasında Hz. Sâriye kumandasında gönderdiği ordunun zor durumda olduğunu manen görüp uyarmasıdır. Burada dikkat çekici husus, Hz.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Sâriye’nin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 Hz. Ömer’in sesini işitmesi ve orduyu dağa çekerek yenilgiden kurtulmasıdır</a:t>
            </a:r>
          </a:p>
        </p:txBody>
      </p:sp>
    </p:spTree>
    <p:extLst>
      <p:ext uri="{BB962C8B-B14F-4D97-AF65-F5344CB8AC3E}">
        <p14:creationId xmlns:p14="http://schemas.microsoft.com/office/powerpoint/2010/main" val="3558822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Mürşidin himmet ve tasarrufta bulunması ne demektir?</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Himmet,  lütufta bulunmak, yardım etmek, el uzatmak anlamına gelir. Istılahta, bir şeyin hâsıl olması için kalbi, iradeyi, duygu ve düşünceyi bir noktaya toplamak yani kişinin bütün kalbiyle Allah’a yönelmesi anlamındadır</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Tasarruf ise sahip olma, kullanma, idare etme, serbest davranma, çekip çevirme, yetki kullanarak idare etme gibi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mânâları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ihtiva etmektedir</a:t>
            </a:r>
          </a:p>
        </p:txBody>
      </p:sp>
    </p:spTree>
    <p:extLst>
      <p:ext uri="{BB962C8B-B14F-4D97-AF65-F5344CB8AC3E}">
        <p14:creationId xmlns:p14="http://schemas.microsoft.com/office/powerpoint/2010/main" val="1383243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Mürşidin himmet ve tasarrufta bulunması ne demektir?</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Tasavvufî düşünceye göre Allah (cc.), kâinatın en şerefli varlığı olarak yarattığı insanoğlunu halife seçmiş ve ona sayısız nimetler ihsan etmiştir. Tüm mahlûkatı, insanoğlunun istifadesine sunmuştur.  Allah, eşyayı ve tüm varlıkları genelde bütün insanlara, özelde ise peygamberler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velî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kullarının emrine sunmuş, sevdiği kullarına, sınırlarını kendisinin belirlediği bir tasarruf yetkisi vermiştir</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11888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Mürşidin himmet ve tasarrufta bulunması ne demektir?</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Kimi zaman müritler, “mürşidimin himmet ve tasarrufuyla, onun duası bereketiyle şu işim gerçekleşti” demektedirler. Müridin böyle bir ifadeyi, “her işin gerçekleşmesi Allah’ın izni ve yardımıyladır” farkındalığıyla söylemesi beklenir. Zira insanoğlunun kendi fiil ve davranışları dâhil, her türlü tasarrufun gerçek sahibi Allah’tır.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05532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Mürşidin himmet ve tasarrufta bulunması ne demektir?</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(cc)’</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tasarrufu,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esmâ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sıfatlarının tezahürüyle veya insan, melek gibi vasıtalar aracılığıyla 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tecellî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eder. Onları siz öldürmediniz, fakat Allah öldürdü. Attığın zaman sen atmadın Allah attı.”  “Sen sevdiğini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hidâyete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erdiremezsin fakat Allah dilediğini doğru yola iletir.”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âyetlerinin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 duruma işaret ettiği ileri sürülür</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23914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Mürşidin himmet ve tasarrufta bulunması ne demektir?</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Himmet ve tasarrufu “dua” olarak nitelendirmek, konunun daha iyi anlaşılmasını sağlayacaktır. Bu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mânâda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ihlâsla yapılan tüm dualar, tasarruftan bir şubedir. Mürşitten ya 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bir kuldan tasarrufta bulunmasını istemek, onun duasıyla tevessülde bulunmaktır</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3109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2800" b="1" dirty="0"/>
              <a:t>Peygamberlerin ve </a:t>
            </a:r>
            <a:r>
              <a:rPr lang="tr-TR" sz="2800" b="1" dirty="0" err="1"/>
              <a:t>sâlih</a:t>
            </a:r>
            <a:r>
              <a:rPr lang="tr-TR" sz="2800" b="1" dirty="0"/>
              <a:t> zatların kullandığı eşya ile teberrük etme konusunda neler </a:t>
            </a:r>
            <a:r>
              <a:rPr lang="tr-TR" sz="2800" b="1" dirty="0" smtClean="0"/>
              <a:t>söylenebilir?</a:t>
            </a:r>
            <a:endParaRPr lang="tr-TR" sz="2800"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Teberrük sözlükte bir nesnenin artıp çoğalması, bir şeyin hayrını ve bereketini aramak, yapılan işten hayır ve bereket ummak anlamına gelmektedir</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49800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2800" b="1" dirty="0"/>
              <a:t>Peygamberlerin ve </a:t>
            </a:r>
            <a:r>
              <a:rPr lang="tr-TR" sz="2800" b="1" dirty="0" err="1"/>
              <a:t>sâlih</a:t>
            </a:r>
            <a:r>
              <a:rPr lang="tr-TR" sz="2800" b="1" dirty="0"/>
              <a:t> zatların kullandığı eşya ile teberrük etme konusunda neler </a:t>
            </a:r>
            <a:r>
              <a:rPr lang="tr-TR" sz="2800" b="1" dirty="0" smtClean="0"/>
              <a:t>söylenebilir?</a:t>
            </a:r>
            <a:endParaRPr lang="tr-TR" sz="2800"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İnsanın sevdiği kimseleri hatırlatan eşyaları ya da onlardan verilen hediyeyi değer verip saklaması fıtrîdir. Terminolojide teberrük diye karşılığını bulan bu uygulama,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(s.)’ne sevginin bir tezahürü olarak bir hatıra ve berekete vesile olması ümidiyle sahabede de karşımıza çıkmaktadır. Tasavvuf, insanın bu fıtri yönünü sevginin ve rabıtanın muhafazası açısından kabul edip uygulamıştır</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05448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a:bodyPr>
          <a:lstStyle/>
          <a:p>
            <a:pPr algn="ctr"/>
            <a:r>
              <a:rPr lang="tr-TR" sz="2800" b="1" dirty="0"/>
              <a:t>Peygamberlerin ve </a:t>
            </a:r>
            <a:r>
              <a:rPr lang="tr-TR" sz="2800" b="1" dirty="0" err="1"/>
              <a:t>sâlih</a:t>
            </a:r>
            <a:r>
              <a:rPr lang="tr-TR" sz="2800" b="1" dirty="0"/>
              <a:t> zatların kullandığı eşya ile teberrük etme konusunda neler </a:t>
            </a:r>
            <a:r>
              <a:rPr lang="tr-TR" sz="2800" b="1" dirty="0" smtClean="0"/>
              <a:t>söylenebilir?</a:t>
            </a:r>
            <a:endParaRPr lang="tr-TR" sz="2800" b="1" dirty="0"/>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adis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kitaplarında geçen (sahih kaydıyla) bazı teberrük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uygulamaları:</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Saçı, Sakalı ve Teriyle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Teberrük</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Peygamberlerin Kullandığı Eşyalarla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Teberrük</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Abdest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Aldığı Suyun Geri Kalanıyla Teberrük</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Bulunduğu Yerler ve Kabriyle Teberrük</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88134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 </a:t>
            </a:r>
            <a:r>
              <a:rPr lang="tr-TR" sz="4400" b="1" dirty="0"/>
              <a:t/>
            </a:r>
            <a:br>
              <a:rPr lang="tr-TR" sz="4400" b="1" dirty="0"/>
            </a:br>
            <a:r>
              <a:rPr lang="tr-TR" sz="4400" b="1" dirty="0" smtClean="0"/>
              <a:t>ÜÇÜNCÜ BÖLÜM</a:t>
            </a:r>
            <a:r>
              <a:rPr lang="tr-TR" sz="4400" b="1" dirty="0"/>
              <a:t/>
            </a:r>
            <a:br>
              <a:rPr lang="tr-TR" sz="4400" b="1" dirty="0"/>
            </a:br>
            <a:r>
              <a:rPr lang="tr-TR" sz="4400" b="1" dirty="0"/>
              <a:t>MÜRİT VE MÜRŞİDE DAİR MESELELER</a:t>
            </a:r>
            <a:endParaRPr lang="tr-TR" b="1" dirty="0"/>
          </a:p>
        </p:txBody>
      </p:sp>
      <p:sp>
        <p:nvSpPr>
          <p:cNvPr id="3" name="Alt Başlık 2"/>
          <p:cNvSpPr>
            <a:spLocks noGrp="1"/>
          </p:cNvSpPr>
          <p:nvPr>
            <p:ph type="subTitle" idx="1"/>
          </p:nvPr>
        </p:nvSpPr>
        <p:spPr>
          <a:xfrm>
            <a:off x="1751012" y="2563317"/>
            <a:ext cx="8689976" cy="3927423"/>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marL="457200" lvl="0" indent="-457200"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Şeyh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müridin her halinden haberdar mıdır?	</a:t>
            </a:r>
          </a:p>
          <a:p>
            <a:pPr marL="457200" lvl="0" indent="-457200"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Mürşidin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himmet ve tasarrufta bulunması ne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demektir?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457200" lvl="0" indent="-457200"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Peygamberlerin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zatların kullandığı eşya ile teberrük etme konusunda neler söylenebilir?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Şeyh, müridin her halinden haberdar mıdır?	</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ürit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ile mürşit aynı mekânda iken müridin manevî hallerinden haberdar mıdır?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ile mürşit arasında mekân birlikteliği olmasa bile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mürşid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müridinin haline vâkıf olabilir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054188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Şeyh, müridin her halinden haberdar mıdır?	</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Mürit, mürşidin bizzat nezaretinde yetiştirilirken onun manevî hallerine vâkıf olması, mürşidin eğitimciliğinin gereklerinden kabul edilir. Bu durum müridin yaşadığı halleri, rüyaları anlatması şeklinde olabileceği gibi kalbe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vukûfiyet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 gerçekleşebileceği nakledilir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63441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Şeyh, müridin her halinden haberdar mıdır?	</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Kalplerden geçeni her hâlükârda bilen Allah’tır.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İhsan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insanın her an Allah’ın kendisiyle beraber olduğu şuuruna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ermesidir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etmesidir ki kuldan beklenen budur.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Müridin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ihsan kıvamına gelmesinde şeyhinin kalbine muttali olabileceği düşüncesinin onu, sadece fani bir kişinin yanında değil, her an kalbine nazar eden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Hâlık’ın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huzurunda olduğu farkındalığına yöneltmesi beklenir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2516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Şeyh, müridin her halinden haberdar mıdır?	</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Aslında insanların iletişiminde beden dilinin sözlerden çok daha fazla mesaj içerdiği kabul edilmektedir. Bu bakımdan zihninden neler geçtiğine dair fikir sahibi olma hali, sosyal yönü kuvvetli olanlar ya da mesleği icabı birçok insanla muhatap olanlar için de geçerlidir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59454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Şeyh, müridin her halinden haberdar mıdır?	</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İrticali tarzda sohbet ya da vaazlarda kimi zaman konuşmacılar aradaki sevgi bağının etkisiyle farkında olmadan muhataplarının ihtiyaç duydukları konulara değinebilirler. Buna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literatürde “inikâs” adı verilmekte olup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aynasıdır”  hadisi de bu çerçevede değerlendirilebilir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8689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Şeyh, müridin her halinden haberdar mıdır?	</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Mürit ile mürşit arasında mekân farkı bulunduğunda ise müridin,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zâhirî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bâtınî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anlamda otokontrolüne yardımcı olması amacıyla her an şeyhinin yanındaymış gibi hareket etmesi telkin edilir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38736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1068256"/>
          </a:xfrm>
        </p:spPr>
        <p:txBody>
          <a:bodyPr>
            <a:normAutofit fontScale="90000"/>
          </a:bodyPr>
          <a:lstStyle/>
          <a:p>
            <a:pPr algn="ctr"/>
            <a:r>
              <a:rPr lang="tr-TR" sz="4400" b="1" dirty="0"/>
              <a:t>Şeyh, müridin her halinden haberdar mıdır?	</a:t>
            </a:r>
          </a:p>
        </p:txBody>
      </p:sp>
      <p:sp>
        <p:nvSpPr>
          <p:cNvPr id="3" name="Alt Başlık 2"/>
          <p:cNvSpPr>
            <a:spLocks noGrp="1"/>
          </p:cNvSpPr>
          <p:nvPr>
            <p:ph type="subTitle" idx="1"/>
          </p:nvPr>
        </p:nvSpPr>
        <p:spPr>
          <a:xfrm>
            <a:off x="1751012" y="2038663"/>
            <a:ext cx="8689976" cy="445207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12.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Zaman zaman anne-babaların, güçlü sevgi bağlarından ötürü çocuklarının hâllerine vâkıf olmaları gibi, kâmil mürşitler de rabıtası güçlü müritlerinin hâllerinden haberdar olabilirler.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11172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509</TotalTime>
  <Words>956</Words>
  <Application>Microsoft Office PowerPoint</Application>
  <PresentationFormat>Geniş ekran</PresentationFormat>
  <Paragraphs>68</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Arial</vt:lpstr>
      <vt:lpstr>Calibri</vt:lpstr>
      <vt:lpstr>Century Gothic</vt:lpstr>
      <vt:lpstr>Times New Roman</vt:lpstr>
      <vt:lpstr>Wingdings 3</vt:lpstr>
      <vt:lpstr>İyon</vt:lpstr>
      <vt:lpstr>TASAVVUF I  VI. YARIYIL BAHAR DÖNEMİ</vt:lpstr>
      <vt:lpstr>TASAVVUF I  ÜÇÜNCÜ BÖLÜM MÜRİT VE MÜRŞİDE DAİR MESELELER</vt:lpstr>
      <vt:lpstr>Şeyh, müridin her halinden haberdar mıdır? </vt:lpstr>
      <vt:lpstr>Şeyh, müridin her halinden haberdar mıdır? </vt:lpstr>
      <vt:lpstr>Şeyh, müridin her halinden haberdar mıdır? </vt:lpstr>
      <vt:lpstr>Şeyh, müridin her halinden haberdar mıdır? </vt:lpstr>
      <vt:lpstr>Şeyh, müridin her halinden haberdar mıdır? </vt:lpstr>
      <vt:lpstr>Şeyh, müridin her halinden haberdar mıdır? </vt:lpstr>
      <vt:lpstr>Şeyh, müridin her halinden haberdar mıdır? </vt:lpstr>
      <vt:lpstr>Şeyh, müridin her halinden haberdar mıdır? </vt:lpstr>
      <vt:lpstr>Şeyh, müridin her halinden haberdar mıdır? </vt:lpstr>
      <vt:lpstr>Mürşidin himmet ve tasarrufta bulunması ne demektir?</vt:lpstr>
      <vt:lpstr>Mürşidin himmet ve tasarrufta bulunması ne demektir?</vt:lpstr>
      <vt:lpstr>Mürşidin himmet ve tasarrufta bulunması ne demektir?</vt:lpstr>
      <vt:lpstr>Mürşidin himmet ve tasarrufta bulunması ne demektir?</vt:lpstr>
      <vt:lpstr>Mürşidin himmet ve tasarrufta bulunması ne demektir?</vt:lpstr>
      <vt:lpstr>Peygamberlerin ve sâlih zatların kullandığı eşya ile teberrük etme konusunda neler söylenebilir?</vt:lpstr>
      <vt:lpstr>Peygamberlerin ve sâlih zatların kullandığı eşya ile teberrük etme konusunda neler söylenebilir?</vt:lpstr>
      <vt:lpstr>Peygamberlerin ve sâlih zatların kullandığı eşya ile teberrük etme konusunda neler söylenebilir?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akademisyen</cp:lastModifiedBy>
  <cp:revision>64</cp:revision>
  <dcterms:created xsi:type="dcterms:W3CDTF">2017-02-25T18:57:10Z</dcterms:created>
  <dcterms:modified xsi:type="dcterms:W3CDTF">2017-12-14T11:25:42Z</dcterms:modified>
</cp:coreProperties>
</file>