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pPr/>
              <a:t>5/11/2020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pPr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Business</a:t>
            </a:r>
            <a:r>
              <a:rPr lang="tr-TR" dirty="0" smtClean="0"/>
              <a:t> </a:t>
            </a:r>
            <a:r>
              <a:rPr lang="tr-TR" dirty="0" err="1" smtClean="0"/>
              <a:t>meetings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083309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cap="none" dirty="0" smtClean="0"/>
              <a:t>Toplantıda Fikirlerle İlgili Olumlu Veya Olumsuz Yorum Yapmak</a:t>
            </a:r>
            <a:br>
              <a:rPr lang="tr-TR" sz="3000" b="1" cap="none" dirty="0" smtClean="0"/>
            </a:br>
            <a:endParaRPr lang="tr-TR" sz="3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69848" y="1710267"/>
            <a:ext cx="10058400" cy="4461933"/>
          </a:xfrm>
        </p:spPr>
        <p:txBody>
          <a:bodyPr>
            <a:normAutofit/>
          </a:bodyPr>
          <a:lstStyle/>
          <a:p>
            <a:pPr fontAlgn="base">
              <a:spcBef>
                <a:spcPts val="1800"/>
              </a:spcBef>
            </a:pPr>
            <a:r>
              <a:rPr lang="tr-TR" sz="2400" dirty="0" err="1" smtClean="0">
                <a:latin typeface="Comic Sans MS" pitchFamily="66" charset="0"/>
              </a:rPr>
              <a:t>Good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point</a:t>
            </a:r>
            <a:r>
              <a:rPr lang="tr-TR" sz="2400" dirty="0" smtClean="0">
                <a:latin typeface="Comic Sans MS" pitchFamily="66" charset="0"/>
              </a:rPr>
              <a:t>! (İyi bir noktaya parmak bastınız!)</a:t>
            </a:r>
          </a:p>
          <a:p>
            <a:pPr fontAlgn="base">
              <a:spcBef>
                <a:spcPts val="1800"/>
              </a:spcBef>
            </a:pPr>
            <a:r>
              <a:rPr lang="tr-TR" sz="2400" dirty="0" smtClean="0">
                <a:latin typeface="Comic Sans MS" pitchFamily="66" charset="0"/>
              </a:rPr>
              <a:t>I </a:t>
            </a:r>
            <a:r>
              <a:rPr lang="tr-TR" sz="2400" dirty="0" err="1" smtClean="0">
                <a:latin typeface="Comic Sans MS" pitchFamily="66" charset="0"/>
              </a:rPr>
              <a:t>get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your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point</a:t>
            </a:r>
            <a:r>
              <a:rPr lang="tr-TR" sz="2400" dirty="0" smtClean="0">
                <a:latin typeface="Comic Sans MS" pitchFamily="66" charset="0"/>
              </a:rPr>
              <a:t>. (Demek istediğinizi anladım.)</a:t>
            </a:r>
          </a:p>
          <a:p>
            <a:pPr fontAlgn="base">
              <a:spcBef>
                <a:spcPts val="1800"/>
              </a:spcBef>
            </a:pPr>
            <a:r>
              <a:rPr lang="tr-TR" sz="2400" dirty="0" err="1" smtClean="0">
                <a:latin typeface="Comic Sans MS" pitchFamily="66" charset="0"/>
              </a:rPr>
              <a:t>Exactly</a:t>
            </a:r>
            <a:r>
              <a:rPr lang="tr-TR" sz="2400" dirty="0" smtClean="0">
                <a:latin typeface="Comic Sans MS" pitchFamily="66" charset="0"/>
              </a:rPr>
              <a:t>! (Kesinlikle!)</a:t>
            </a:r>
          </a:p>
          <a:p>
            <a:pPr fontAlgn="base">
              <a:spcBef>
                <a:spcPts val="1800"/>
              </a:spcBef>
            </a:pPr>
            <a:r>
              <a:rPr lang="tr-TR" sz="2400" dirty="0" smtClean="0">
                <a:latin typeface="Comic Sans MS" pitchFamily="66" charset="0"/>
              </a:rPr>
              <a:t>I </a:t>
            </a:r>
            <a:r>
              <a:rPr lang="tr-TR" sz="2400" dirty="0" err="1" smtClean="0">
                <a:latin typeface="Comic Sans MS" pitchFamily="66" charset="0"/>
              </a:rPr>
              <a:t>agree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with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you</a:t>
            </a:r>
            <a:r>
              <a:rPr lang="tr-TR" sz="2400" dirty="0" smtClean="0">
                <a:latin typeface="Comic Sans MS" pitchFamily="66" charset="0"/>
              </a:rPr>
              <a:t>. (Sizinle aynı fikirdeyim.)</a:t>
            </a:r>
          </a:p>
          <a:p>
            <a:pPr fontAlgn="base">
              <a:spcBef>
                <a:spcPts val="1800"/>
              </a:spcBef>
            </a:pPr>
            <a:r>
              <a:rPr lang="tr-TR" sz="2400" dirty="0" err="1" smtClean="0">
                <a:latin typeface="Comic Sans MS" pitchFamily="66" charset="0"/>
              </a:rPr>
              <a:t>I’m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afraid</a:t>
            </a:r>
            <a:r>
              <a:rPr lang="tr-TR" sz="2400" dirty="0" smtClean="0">
                <a:latin typeface="Comic Sans MS" pitchFamily="66" charset="0"/>
              </a:rPr>
              <a:t>, I </a:t>
            </a:r>
            <a:r>
              <a:rPr lang="tr-TR" sz="2400" dirty="0" err="1" smtClean="0">
                <a:latin typeface="Comic Sans MS" pitchFamily="66" charset="0"/>
              </a:rPr>
              <a:t>don’t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agree</a:t>
            </a:r>
            <a:r>
              <a:rPr lang="tr-TR" sz="2400" dirty="0" smtClean="0">
                <a:latin typeface="Comic Sans MS" pitchFamily="66" charset="0"/>
              </a:rPr>
              <a:t>. (Maalesef sizinle aynı fikirde değilim.)</a:t>
            </a:r>
          </a:p>
          <a:p>
            <a:pPr>
              <a:spcBef>
                <a:spcPts val="1800"/>
              </a:spcBef>
            </a:pP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cap="none" dirty="0" smtClean="0"/>
              <a:t>Toplantılarda Önerilerde Bulunmak</a:t>
            </a:r>
            <a:endParaRPr lang="tr-TR" cap="none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Why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don’t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you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solve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this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issue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with</a:t>
            </a:r>
            <a:r>
              <a:rPr lang="tr-TR" sz="2200" dirty="0" smtClean="0">
                <a:latin typeface="Comic Sans MS" pitchFamily="66" charset="0"/>
              </a:rPr>
              <a:t> marketing </a:t>
            </a:r>
            <a:r>
              <a:rPr lang="tr-TR" sz="2200" dirty="0" err="1" smtClean="0">
                <a:latin typeface="Comic Sans MS" pitchFamily="66" charset="0"/>
              </a:rPr>
              <a:t>department</a:t>
            </a:r>
            <a:r>
              <a:rPr lang="tr-TR" sz="2200" dirty="0" smtClean="0">
                <a:latin typeface="Comic Sans MS" pitchFamily="66" charset="0"/>
              </a:rPr>
              <a:t>? (Bu meseleyi neden pazarlama departmanıyla çözmüyorsunuz?)</a:t>
            </a:r>
          </a:p>
          <a:p>
            <a:pPr fontAlgn="base"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We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should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restructure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the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sales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team</a:t>
            </a:r>
            <a:r>
              <a:rPr lang="tr-TR" sz="2200" dirty="0" smtClean="0">
                <a:latin typeface="Comic Sans MS" pitchFamily="66" charset="0"/>
              </a:rPr>
              <a:t>. (Satış ekibini yeniden yapılandırmalıyız.)</a:t>
            </a:r>
          </a:p>
          <a:p>
            <a:pPr fontAlgn="base">
              <a:lnSpc>
                <a:spcPct val="120000"/>
              </a:lnSpc>
            </a:pPr>
            <a:r>
              <a:rPr lang="tr-TR" sz="2200" dirty="0" err="1" smtClean="0">
                <a:latin typeface="Comic Sans MS" pitchFamily="66" charset="0"/>
              </a:rPr>
              <a:t>What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about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hiring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new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employees</a:t>
            </a:r>
            <a:r>
              <a:rPr lang="tr-TR" sz="2200" dirty="0" smtClean="0">
                <a:latin typeface="Comic Sans MS" pitchFamily="66" charset="0"/>
              </a:rPr>
              <a:t>? (Yeni çalışanlar almaya ne dersiniz?)</a:t>
            </a:r>
          </a:p>
          <a:p>
            <a:pPr fontAlgn="base">
              <a:lnSpc>
                <a:spcPct val="120000"/>
              </a:lnSpc>
            </a:pPr>
            <a:r>
              <a:rPr lang="tr-TR" sz="2200" dirty="0" smtClean="0">
                <a:latin typeface="Comic Sans MS" pitchFamily="66" charset="0"/>
              </a:rPr>
              <a:t>I </a:t>
            </a:r>
            <a:r>
              <a:rPr lang="tr-TR" sz="2200" dirty="0" err="1" smtClean="0">
                <a:latin typeface="Comic Sans MS" pitchFamily="66" charset="0"/>
              </a:rPr>
              <a:t>recommend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that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we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should</a:t>
            </a:r>
            <a:r>
              <a:rPr lang="tr-TR" sz="2200" dirty="0" smtClean="0">
                <a:latin typeface="Comic Sans MS" pitchFamily="66" charset="0"/>
              </a:rPr>
              <a:t> </a:t>
            </a:r>
            <a:r>
              <a:rPr lang="tr-TR" sz="2200" dirty="0" err="1" smtClean="0">
                <a:latin typeface="Comic Sans MS" pitchFamily="66" charset="0"/>
              </a:rPr>
              <a:t>work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with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agencies</a:t>
            </a:r>
            <a:r>
              <a:rPr lang="tr-TR" sz="2200" dirty="0" smtClean="0">
                <a:latin typeface="Comic Sans MS" pitchFamily="66" charset="0"/>
              </a:rPr>
              <a:t>. (Acentelerle çalışmamızı tavsiye ederim.)</a:t>
            </a:r>
          </a:p>
          <a:p>
            <a:pPr>
              <a:lnSpc>
                <a:spcPct val="120000"/>
              </a:lnSpc>
            </a:pP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cap="none" dirty="0" smtClean="0"/>
              <a:t>Toplantılarda Açıklama İstemek</a:t>
            </a:r>
            <a:endParaRPr lang="tr-TR" sz="3600" cap="none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69848" y="1811867"/>
            <a:ext cx="10058400" cy="4360333"/>
          </a:xfrm>
        </p:spPr>
        <p:txBody>
          <a:bodyPr>
            <a:normAutofit fontScale="77500" lnSpcReduction="20000"/>
          </a:bodyPr>
          <a:lstStyle/>
          <a:p>
            <a:pPr fontAlgn="base">
              <a:lnSpc>
                <a:spcPct val="130000"/>
              </a:lnSpc>
            </a:pPr>
            <a:r>
              <a:rPr lang="tr-TR" sz="2200" dirty="0" err="1" smtClean="0">
                <a:latin typeface="Comic Sans MS" pitchFamily="66" charset="0"/>
              </a:rPr>
              <a:t>I’m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afraid</a:t>
            </a:r>
            <a:r>
              <a:rPr lang="tr-TR" sz="2200" dirty="0" smtClean="0">
                <a:latin typeface="Comic Sans MS" pitchFamily="66" charset="0"/>
              </a:rPr>
              <a:t> I don’ t </a:t>
            </a:r>
            <a:r>
              <a:rPr lang="tr-TR" sz="2200" dirty="0" err="1" smtClean="0">
                <a:latin typeface="Comic Sans MS" pitchFamily="66" charset="0"/>
              </a:rPr>
              <a:t>understand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what</a:t>
            </a:r>
            <a:r>
              <a:rPr lang="tr-TR" sz="2200" dirty="0" smtClean="0">
                <a:latin typeface="Comic Sans MS" pitchFamily="66" charset="0"/>
              </a:rPr>
              <a:t> </a:t>
            </a:r>
            <a:r>
              <a:rPr lang="tr-TR" sz="2200" dirty="0" err="1" smtClean="0">
                <a:latin typeface="Comic Sans MS" pitchFamily="66" charset="0"/>
              </a:rPr>
              <a:t>you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are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trying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to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explain</a:t>
            </a:r>
            <a:r>
              <a:rPr lang="tr-TR" sz="2200" dirty="0" smtClean="0">
                <a:latin typeface="Comic Sans MS" pitchFamily="66" charset="0"/>
              </a:rPr>
              <a:t>. (Maalesef ne açıklamaya çalıştığınızı anlamadım).</a:t>
            </a:r>
          </a:p>
          <a:p>
            <a:pPr fontAlgn="base">
              <a:lnSpc>
                <a:spcPct val="130000"/>
              </a:lnSpc>
            </a:pPr>
            <a:r>
              <a:rPr lang="tr-TR" sz="2200" dirty="0" err="1" smtClean="0">
                <a:latin typeface="Comic Sans MS" pitchFamily="66" charset="0"/>
              </a:rPr>
              <a:t>Could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you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explain</a:t>
            </a:r>
            <a:r>
              <a:rPr lang="tr-TR" sz="2200" dirty="0" smtClean="0">
                <a:latin typeface="Comic Sans MS" pitchFamily="66" charset="0"/>
              </a:rPr>
              <a:t> it </a:t>
            </a:r>
            <a:r>
              <a:rPr lang="tr-TR" sz="2200" dirty="0" err="1" smtClean="0">
                <a:latin typeface="Comic Sans MS" pitchFamily="66" charset="0"/>
              </a:rPr>
              <a:t>briefly</a:t>
            </a:r>
            <a:r>
              <a:rPr lang="tr-TR" sz="2200" dirty="0" smtClean="0">
                <a:latin typeface="Comic Sans MS" pitchFamily="66" charset="0"/>
              </a:rPr>
              <a:t>? (Kısaca açıklayabilir misiniz?)</a:t>
            </a:r>
          </a:p>
          <a:p>
            <a:pPr fontAlgn="base">
              <a:lnSpc>
                <a:spcPct val="130000"/>
              </a:lnSpc>
            </a:pPr>
            <a:r>
              <a:rPr lang="tr-TR" sz="2200" dirty="0" err="1" smtClean="0">
                <a:latin typeface="Comic Sans MS" pitchFamily="66" charset="0"/>
              </a:rPr>
              <a:t>Could</a:t>
            </a:r>
            <a:r>
              <a:rPr lang="tr-TR" sz="2200" dirty="0" smtClean="0">
                <a:latin typeface="Comic Sans MS" pitchFamily="66" charset="0"/>
              </a:rPr>
              <a:t> I </a:t>
            </a:r>
            <a:r>
              <a:rPr lang="tr-TR" sz="2200" dirty="0" err="1" smtClean="0">
                <a:latin typeface="Comic Sans MS" pitchFamily="66" charset="0"/>
              </a:rPr>
              <a:t>have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more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details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about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the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subject</a:t>
            </a:r>
            <a:r>
              <a:rPr lang="tr-TR" sz="2200" dirty="0" smtClean="0">
                <a:latin typeface="Comic Sans MS" pitchFamily="66" charset="0"/>
              </a:rPr>
              <a:t>? (Konuyla ilgili daha fazla detay alabilir miyim?)</a:t>
            </a:r>
          </a:p>
          <a:p>
            <a:pPr fontAlgn="base">
              <a:lnSpc>
                <a:spcPct val="130000"/>
              </a:lnSpc>
            </a:pPr>
            <a:r>
              <a:rPr lang="tr-TR" sz="2200" dirty="0" err="1" smtClean="0">
                <a:latin typeface="Comic Sans MS" pitchFamily="66" charset="0"/>
              </a:rPr>
              <a:t>I’m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sorry</a:t>
            </a:r>
            <a:r>
              <a:rPr lang="tr-TR" sz="2200" dirty="0" smtClean="0">
                <a:latin typeface="Comic Sans MS" pitchFamily="66" charset="0"/>
              </a:rPr>
              <a:t>. I </a:t>
            </a:r>
            <a:r>
              <a:rPr lang="tr-TR" sz="2200" dirty="0" err="1" smtClean="0">
                <a:latin typeface="Comic Sans MS" pitchFamily="66" charset="0"/>
              </a:rPr>
              <a:t>missed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what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you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said</a:t>
            </a:r>
            <a:r>
              <a:rPr lang="tr-TR" sz="2200" dirty="0" smtClean="0">
                <a:latin typeface="Comic Sans MS" pitchFamily="66" charset="0"/>
              </a:rPr>
              <a:t>. </a:t>
            </a:r>
            <a:r>
              <a:rPr lang="tr-TR" sz="2200" dirty="0" err="1" smtClean="0">
                <a:latin typeface="Comic Sans MS" pitchFamily="66" charset="0"/>
              </a:rPr>
              <a:t>Could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you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repeat</a:t>
            </a:r>
            <a:r>
              <a:rPr lang="tr-TR" sz="2200" dirty="0" smtClean="0">
                <a:latin typeface="Comic Sans MS" pitchFamily="66" charset="0"/>
              </a:rPr>
              <a:t> it, </a:t>
            </a:r>
            <a:r>
              <a:rPr lang="tr-TR" sz="2200" dirty="0" err="1" smtClean="0">
                <a:latin typeface="Comic Sans MS" pitchFamily="66" charset="0"/>
              </a:rPr>
              <a:t>please</a:t>
            </a:r>
            <a:r>
              <a:rPr lang="tr-TR" sz="2200" dirty="0" smtClean="0">
                <a:latin typeface="Comic Sans MS" pitchFamily="66" charset="0"/>
              </a:rPr>
              <a:t>? (Kusura bakmayın. Ne söylediğinizi kaçırdım. Tekrar edebilir misiniz lütfen?)</a:t>
            </a:r>
          </a:p>
          <a:p>
            <a:pPr fontAlgn="base">
              <a:lnSpc>
                <a:spcPct val="130000"/>
              </a:lnSpc>
            </a:pPr>
            <a:r>
              <a:rPr lang="tr-TR" sz="2200" dirty="0" err="1" smtClean="0">
                <a:latin typeface="Comic Sans MS" pitchFamily="66" charset="0"/>
              </a:rPr>
              <a:t>What</a:t>
            </a:r>
            <a:r>
              <a:rPr lang="tr-TR" sz="2200" dirty="0" smtClean="0">
                <a:latin typeface="Comic Sans MS" pitchFamily="66" charset="0"/>
              </a:rPr>
              <a:t> do </a:t>
            </a:r>
            <a:r>
              <a:rPr lang="tr-TR" sz="2200" dirty="0" err="1" smtClean="0">
                <a:latin typeface="Comic Sans MS" pitchFamily="66" charset="0"/>
              </a:rPr>
              <a:t>you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think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about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our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next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move</a:t>
            </a:r>
            <a:r>
              <a:rPr lang="tr-TR" sz="2200" dirty="0" smtClean="0">
                <a:latin typeface="Comic Sans MS" pitchFamily="66" charset="0"/>
              </a:rPr>
              <a:t>? (Bir sonraki hamlemiz hakkında ne düşünüyorsunuz?)</a:t>
            </a:r>
          </a:p>
          <a:p>
            <a:pPr fontAlgn="base">
              <a:lnSpc>
                <a:spcPct val="130000"/>
              </a:lnSpc>
            </a:pPr>
            <a:r>
              <a:rPr lang="tr-TR" sz="2200" dirty="0" err="1" smtClean="0">
                <a:latin typeface="Comic Sans MS" pitchFamily="66" charset="0"/>
              </a:rPr>
              <a:t>Would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you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like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to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add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anything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to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the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subject</a:t>
            </a:r>
            <a:r>
              <a:rPr lang="tr-TR" sz="2200" dirty="0" smtClean="0">
                <a:latin typeface="Comic Sans MS" pitchFamily="66" charset="0"/>
              </a:rPr>
              <a:t>? (Bu konuya dair bir şeyler eklemek ister misiniz?)</a:t>
            </a:r>
          </a:p>
          <a:p>
            <a:pPr fontAlgn="base">
              <a:lnSpc>
                <a:spcPct val="130000"/>
              </a:lnSpc>
            </a:pPr>
            <a:r>
              <a:rPr lang="tr-TR" sz="2200" dirty="0" err="1" smtClean="0">
                <a:latin typeface="Comic Sans MS" pitchFamily="66" charset="0"/>
              </a:rPr>
              <a:t>Are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there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any</a:t>
            </a:r>
            <a:r>
              <a:rPr lang="tr-TR" sz="2200" dirty="0" smtClean="0">
                <a:latin typeface="Comic Sans MS" pitchFamily="66" charset="0"/>
              </a:rPr>
              <a:t> </a:t>
            </a:r>
            <a:r>
              <a:rPr lang="tr-TR" sz="2200" dirty="0" err="1" smtClean="0">
                <a:latin typeface="Comic Sans MS" pitchFamily="66" charset="0"/>
              </a:rPr>
              <a:t>comments</a:t>
            </a:r>
            <a:r>
              <a:rPr lang="tr-TR" sz="2200" dirty="0" smtClean="0">
                <a:latin typeface="Comic Sans MS" pitchFamily="66" charset="0"/>
              </a:rPr>
              <a:t>? (Bir yorum var mı?)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cap="none" dirty="0" smtClean="0"/>
              <a:t>Toplantıyı bitirmeden önce ve bitirdikten sonra dikkat etmeniz gerekenler</a:t>
            </a:r>
            <a:endParaRPr lang="tr-TR" sz="2800" cap="none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Toplantıyı vaktinde bitirebilmek için bir katılımcıdan toplantı süresini takip etmesini rica edebilirsiniz.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Kısa süre içerisinde tekrarlayan toplantılar düzenleyecekseniz (günlük, haftalık vb.) katılımcılara bir sonraki toplantı için hazırlanmaları gereken dokümanları belirtmelisiniz.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Toplantıyı bitirmeden önce anlattığınız konuyu özetlemeli, toplantıya katılan kişilerin varsa sorularını yanıtlamalısınız.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 esnasında bir katılımcıdan toplantıda karara bağlanan konuları not almasını ve toplantı sonrasında diğer katılımcılarla paylaşmasını isteyebilirsiniz.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Toplantıyı bitirirken katılan herkese mutlaka teşekkür etmelisiniz.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cap="none" dirty="0" smtClean="0"/>
              <a:t>Toplantı Konusunu Özetlerken ve Toplantıyı Bitirirken</a:t>
            </a:r>
            <a:endParaRPr lang="tr-TR" sz="2800" cap="none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7467" y="1778000"/>
            <a:ext cx="10684933" cy="4394200"/>
          </a:xfrm>
        </p:spPr>
        <p:txBody>
          <a:bodyPr>
            <a:normAutofit/>
          </a:bodyPr>
          <a:lstStyle/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Before</a:t>
            </a:r>
            <a:r>
              <a:rPr lang="tr-TR" sz="2400" dirty="0" smtClean="0">
                <a:latin typeface="Comic Sans MS" pitchFamily="66" charset="0"/>
              </a:rPr>
              <a:t> I </a:t>
            </a:r>
            <a:r>
              <a:rPr lang="tr-TR" sz="2400" dirty="0" err="1" smtClean="0">
                <a:latin typeface="Comic Sans MS" pitchFamily="66" charset="0"/>
              </a:rPr>
              <a:t>close</a:t>
            </a:r>
            <a:r>
              <a:rPr lang="tr-TR" sz="2400" dirty="0" smtClean="0">
                <a:latin typeface="Comic Sans MS" pitchFamily="66" charset="0"/>
              </a:rPr>
              <a:t>, </a:t>
            </a:r>
            <a:r>
              <a:rPr lang="tr-TR" sz="2400" dirty="0" err="1" smtClean="0">
                <a:latin typeface="Comic Sans MS" pitchFamily="66" charset="0"/>
              </a:rPr>
              <a:t>please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let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summarize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the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main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points</a:t>
            </a:r>
            <a:r>
              <a:rPr lang="tr-TR" sz="2400" dirty="0" smtClean="0">
                <a:latin typeface="Comic Sans MS" pitchFamily="66" charset="0"/>
              </a:rPr>
              <a:t>. (Kapatmadan önce lütfen temel noktaları özetlememe izin verin.)</a:t>
            </a:r>
          </a:p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Shall</a:t>
            </a:r>
            <a:r>
              <a:rPr lang="tr-TR" sz="2400" dirty="0" smtClean="0">
                <a:latin typeface="Comic Sans MS" pitchFamily="66" charset="0"/>
              </a:rPr>
              <a:t> I </a:t>
            </a:r>
            <a:r>
              <a:rPr lang="tr-TR" sz="2400" dirty="0" err="1" smtClean="0">
                <a:latin typeface="Comic Sans MS" pitchFamily="66" charset="0"/>
              </a:rPr>
              <a:t>go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over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the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main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points</a:t>
            </a:r>
            <a:r>
              <a:rPr lang="tr-TR" sz="2400" dirty="0" smtClean="0">
                <a:latin typeface="Comic Sans MS" pitchFamily="66" charset="0"/>
              </a:rPr>
              <a:t>? (Temel noktaları gözden geçireyim mi?)</a:t>
            </a:r>
          </a:p>
          <a:p>
            <a:pPr fontAlgn="base">
              <a:lnSpc>
                <a:spcPct val="120000"/>
              </a:lnSpc>
            </a:pPr>
            <a:r>
              <a:rPr lang="tr-TR" sz="2400" dirty="0" smtClean="0">
                <a:latin typeface="Comic Sans MS" pitchFamily="66" charset="0"/>
              </a:rPr>
              <a:t>Can </a:t>
            </a:r>
            <a:r>
              <a:rPr lang="tr-TR" sz="2400" dirty="0" err="1" smtClean="0">
                <a:latin typeface="Comic Sans MS" pitchFamily="66" charset="0"/>
              </a:rPr>
              <a:t>we</a:t>
            </a:r>
            <a:r>
              <a:rPr lang="tr-TR" sz="2400" dirty="0" smtClean="0">
                <a:latin typeface="Comic Sans MS" pitchFamily="66" charset="0"/>
              </a:rPr>
              <a:t> </a:t>
            </a:r>
            <a:r>
              <a:rPr lang="tr-TR" sz="2400" dirty="0" err="1" smtClean="0">
                <a:latin typeface="Comic Sans MS" pitchFamily="66" charset="0"/>
              </a:rPr>
              <a:t>schedule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the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next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meeting</a:t>
            </a:r>
            <a:r>
              <a:rPr lang="tr-TR" sz="2400" dirty="0" smtClean="0">
                <a:latin typeface="Comic Sans MS" pitchFamily="66" charset="0"/>
              </a:rPr>
              <a:t>? (Bir sonraki toplantıyı planlayabilir miyiz?)</a:t>
            </a:r>
          </a:p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Thank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you</a:t>
            </a:r>
            <a:r>
              <a:rPr lang="tr-TR" sz="2400" dirty="0" smtClean="0">
                <a:latin typeface="Comic Sans MS" pitchFamily="66" charset="0"/>
              </a:rPr>
              <a:t> </a:t>
            </a:r>
            <a:r>
              <a:rPr lang="tr-TR" sz="2400" dirty="0" err="1" smtClean="0">
                <a:latin typeface="Comic Sans MS" pitchFamily="66" charset="0"/>
              </a:rPr>
              <a:t>for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your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participation</a:t>
            </a:r>
            <a:r>
              <a:rPr lang="tr-TR" sz="2400" dirty="0" smtClean="0">
                <a:latin typeface="Comic Sans MS" pitchFamily="66" charset="0"/>
              </a:rPr>
              <a:t>. (Katılımınız için teşekkürler.)</a:t>
            </a:r>
          </a:p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Thank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you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all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for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attending</a:t>
            </a:r>
            <a:r>
              <a:rPr lang="tr-TR" sz="2400" dirty="0" smtClean="0">
                <a:latin typeface="Comic Sans MS" pitchFamily="66" charset="0"/>
              </a:rPr>
              <a:t>. (Hepinize katıldığınız için teşekkürler.)</a:t>
            </a:r>
          </a:p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So</a:t>
            </a:r>
            <a:r>
              <a:rPr lang="tr-TR" sz="2400" dirty="0" smtClean="0">
                <a:latin typeface="Comic Sans MS" pitchFamily="66" charset="0"/>
              </a:rPr>
              <a:t>, </a:t>
            </a:r>
            <a:r>
              <a:rPr lang="tr-TR" sz="2400" dirty="0" err="1" smtClean="0">
                <a:latin typeface="Comic Sans MS" pitchFamily="66" charset="0"/>
              </a:rPr>
              <a:t>see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you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all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then</a:t>
            </a:r>
            <a:r>
              <a:rPr lang="tr-TR" sz="2400" dirty="0" smtClean="0">
                <a:latin typeface="Comic Sans MS" pitchFamily="66" charset="0"/>
              </a:rPr>
              <a:t>. (Öyleyse tekrar görüşürüz.)</a:t>
            </a:r>
          </a:p>
          <a:p>
            <a:pPr>
              <a:lnSpc>
                <a:spcPct val="120000"/>
              </a:lnSpc>
              <a:buNone/>
            </a:pP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3600" b="1" cap="none" dirty="0" smtClean="0">
                <a:latin typeface="Comic Sans MS" pitchFamily="66" charset="0"/>
              </a:rPr>
              <a:t>Toplantıya Katılacak Kişileri Belirlemek Ve Katılımcıları Toplantıya Davet Etmek</a:t>
            </a:r>
            <a:endParaRPr lang="tr-TR" sz="36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Toplantıya kimlerin katılacağına karar vermek, toplantıda hangi konuları sonuca bağlamak istediğinizle doğrudan ilişkilidir. Sizin ve katılımcıların zamanının boşa geçmemesi adına, bu konuları toplantı öncesinde dikkatle belirlemelisiniz.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Etkin bir toplantı yönetimi için toplantıya sadece konuyla ilgili kişilerin katıldığından emin olmalısınız. Gerekiyorsa çalışma arkadaşlarınızdan toplantı katılması gereken kişiler konusunda yardım alabilirsiniz.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Mümkünse toplantıya katılmasını uygun bulduğunuz her katılımcıyı telefonla haberdar etmeli, toplantının konusunu söylemeli, neden toplantıya katılmaları gerektiği ve hazırlayacakları materyal olup olmadığı konusunda bilgi vermelisiniz.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Telefonla haber verdiğiniz katılımcılara toplantının yerini, zamanını, amacını ve diğer katılımcıların listesini içeren bir e-posta göndermeli ve toplantıya katılıp katılamayacakları hakkında bilgi almalısınız.</a:t>
            </a:r>
          </a:p>
          <a:p>
            <a:pPr>
              <a:lnSpc>
                <a:spcPct val="120000"/>
              </a:lnSpc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meeting</a:t>
            </a:r>
            <a:r>
              <a:rPr lang="tr-TR" dirty="0" smtClean="0"/>
              <a:t> </a:t>
            </a:r>
            <a:r>
              <a:rPr lang="tr-TR" dirty="0" err="1" smtClean="0"/>
              <a:t>invitation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078314" y="2169160"/>
            <a:ext cx="4754880" cy="3977640"/>
          </a:xfrm>
        </p:spPr>
        <p:txBody>
          <a:bodyPr>
            <a:normAutofit lnSpcReduction="10000"/>
          </a:bodyPr>
          <a:lstStyle/>
          <a:p>
            <a:pPr fontAlgn="base">
              <a:buNone/>
            </a:pPr>
            <a:r>
              <a:rPr lang="tr-TR" dirty="0" err="1" smtClean="0"/>
              <a:t>Hello</a:t>
            </a:r>
            <a:r>
              <a:rPr lang="tr-TR" dirty="0" smtClean="0"/>
              <a:t> </a:t>
            </a:r>
            <a:r>
              <a:rPr lang="tr-TR" dirty="0" err="1" smtClean="0"/>
              <a:t>Marc</a:t>
            </a:r>
            <a:r>
              <a:rPr lang="tr-TR" dirty="0" smtClean="0"/>
              <a:t>,</a:t>
            </a:r>
          </a:p>
          <a:p>
            <a:pPr fontAlgn="base">
              <a:buNone/>
            </a:pPr>
            <a:r>
              <a:rPr lang="tr-TR" dirty="0" smtClean="0"/>
              <a:t>I </a:t>
            </a:r>
            <a:r>
              <a:rPr lang="tr-TR" dirty="0" err="1" smtClean="0"/>
              <a:t>hope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well</a:t>
            </a:r>
            <a:r>
              <a:rPr lang="tr-TR" dirty="0" smtClean="0"/>
              <a:t>.</a:t>
            </a:r>
          </a:p>
          <a:p>
            <a:pPr fontAlgn="base">
              <a:buNone/>
            </a:pPr>
            <a:r>
              <a:rPr lang="tr-TR" dirty="0" smtClean="0"/>
              <a:t>I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invite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attend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general </a:t>
            </a:r>
            <a:r>
              <a:rPr lang="tr-TR" dirty="0" err="1" smtClean="0"/>
              <a:t>annual</a:t>
            </a:r>
            <a:r>
              <a:rPr lang="tr-TR" dirty="0" smtClean="0"/>
              <a:t> </a:t>
            </a:r>
            <a:r>
              <a:rPr lang="tr-TR" dirty="0" err="1" smtClean="0"/>
              <a:t>meeting</a:t>
            </a:r>
            <a:r>
              <a:rPr lang="tr-TR" dirty="0" smtClean="0"/>
              <a:t> on </a:t>
            </a:r>
            <a:r>
              <a:rPr lang="tr-TR" dirty="0" err="1" smtClean="0"/>
              <a:t>Friday</a:t>
            </a:r>
            <a:r>
              <a:rPr lang="tr-TR" dirty="0" smtClean="0"/>
              <a:t>, 3 </a:t>
            </a:r>
            <a:r>
              <a:rPr lang="tr-TR" dirty="0" err="1" smtClean="0"/>
              <a:t>January</a:t>
            </a:r>
            <a:r>
              <a:rPr lang="tr-TR" dirty="0" smtClean="0"/>
              <a:t> 2020, at 11 </a:t>
            </a:r>
            <a:r>
              <a:rPr lang="tr-TR" dirty="0" err="1" smtClean="0"/>
              <a:t>am</a:t>
            </a:r>
            <a:r>
              <a:rPr lang="tr-TR" dirty="0" smtClean="0"/>
              <a:t>.</a:t>
            </a:r>
          </a:p>
          <a:p>
            <a:pPr fontAlgn="base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meeting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held</a:t>
            </a:r>
            <a:r>
              <a:rPr lang="tr-TR" dirty="0" smtClean="0"/>
              <a:t> in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office</a:t>
            </a:r>
            <a:r>
              <a:rPr lang="tr-TR" dirty="0" smtClean="0"/>
              <a:t>.</a:t>
            </a:r>
          </a:p>
          <a:p>
            <a:pPr fontAlgn="base">
              <a:buNone/>
            </a:pP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 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meeting</a:t>
            </a:r>
            <a:r>
              <a:rPr lang="tr-TR" dirty="0" smtClean="0"/>
              <a:t> </a:t>
            </a:r>
            <a:r>
              <a:rPr lang="tr-TR" dirty="0" err="1" smtClean="0"/>
              <a:t>agenda</a:t>
            </a:r>
            <a:r>
              <a:rPr lang="tr-TR" dirty="0" smtClean="0"/>
              <a:t> as </a:t>
            </a:r>
            <a:r>
              <a:rPr lang="tr-TR" dirty="0" err="1" smtClean="0"/>
              <a:t>attached</a:t>
            </a:r>
            <a:r>
              <a:rPr lang="tr-TR" dirty="0" smtClean="0"/>
              <a:t>.</a:t>
            </a:r>
          </a:p>
          <a:p>
            <a:pPr fontAlgn="base">
              <a:buNone/>
            </a:pP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let</a:t>
            </a:r>
            <a:r>
              <a:rPr lang="tr-TR" dirty="0" smtClean="0"/>
              <a:t> </a:t>
            </a:r>
            <a:r>
              <a:rPr lang="tr-TR" dirty="0" err="1" smtClean="0"/>
              <a:t>me</a:t>
            </a:r>
            <a:r>
              <a:rPr lang="tr-TR" dirty="0" smtClean="0"/>
              <a:t> </a:t>
            </a:r>
            <a:r>
              <a:rPr lang="tr-TR" dirty="0" err="1" smtClean="0"/>
              <a:t>know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attend</a:t>
            </a:r>
            <a:r>
              <a:rPr lang="tr-TR" dirty="0" smtClean="0"/>
              <a:t> 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meeting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tomorrow</a:t>
            </a:r>
            <a:r>
              <a:rPr lang="tr-TR" dirty="0" smtClean="0"/>
              <a:t>.</a:t>
            </a:r>
          </a:p>
          <a:p>
            <a:pPr fontAlgn="base">
              <a:buNone/>
            </a:pPr>
            <a:r>
              <a:rPr lang="tr-TR" dirty="0" err="1" smtClean="0"/>
              <a:t>Best</a:t>
            </a:r>
            <a:r>
              <a:rPr lang="tr-TR" dirty="0" smtClean="0"/>
              <a:t> </a:t>
            </a:r>
            <a:r>
              <a:rPr lang="tr-TR" dirty="0" err="1" smtClean="0"/>
              <a:t>Regards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fontAlgn="base">
              <a:buNone/>
            </a:pPr>
            <a:r>
              <a:rPr lang="tr-TR" dirty="0" smtClean="0"/>
              <a:t>Merhaba </a:t>
            </a:r>
            <a:r>
              <a:rPr lang="tr-TR" dirty="0" err="1" smtClean="0"/>
              <a:t>Marc</a:t>
            </a:r>
            <a:r>
              <a:rPr lang="tr-TR" dirty="0" smtClean="0"/>
              <a:t>,</a:t>
            </a:r>
          </a:p>
          <a:p>
            <a:pPr fontAlgn="base">
              <a:buNone/>
            </a:pPr>
            <a:r>
              <a:rPr lang="tr-TR" dirty="0" smtClean="0"/>
              <a:t>Umarım iyisinizdir.</a:t>
            </a:r>
          </a:p>
          <a:p>
            <a:pPr fontAlgn="base">
              <a:buNone/>
            </a:pPr>
            <a:r>
              <a:rPr lang="tr-TR" dirty="0" smtClean="0"/>
              <a:t>Sizi 3 Ocak 2020 Cuma günü saat 11’de düzenleyeceğimiz genel yıllık toplantımıza davet etmek isterim.</a:t>
            </a:r>
          </a:p>
          <a:p>
            <a:pPr fontAlgn="base">
              <a:buNone/>
            </a:pPr>
            <a:r>
              <a:rPr lang="tr-TR" dirty="0" smtClean="0"/>
              <a:t>Toplantı ofisimizde yapılacak.</a:t>
            </a:r>
          </a:p>
          <a:p>
            <a:pPr fontAlgn="base">
              <a:buNone/>
            </a:pPr>
            <a:r>
              <a:rPr lang="tr-TR" dirty="0" smtClean="0"/>
              <a:t>Toplantı ajandasını ekte görebilirsiniz.</a:t>
            </a:r>
          </a:p>
          <a:p>
            <a:pPr fontAlgn="base">
              <a:buNone/>
            </a:pPr>
            <a:r>
              <a:rPr lang="tr-TR" dirty="0" smtClean="0"/>
              <a:t>Saygılarımla.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cap="none" dirty="0" smtClean="0">
                <a:latin typeface="Comic Sans MS" pitchFamily="66" charset="0"/>
              </a:rPr>
              <a:t>Toplantıya Başlarken ve Toplantı Esnasında Dikkat Etmeniz Gerekenler</a:t>
            </a:r>
            <a:endParaRPr lang="tr-TR" sz="3600" cap="none" dirty="0">
              <a:latin typeface="Comic Sans MS" pitchFamily="66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694267" y="1896533"/>
            <a:ext cx="10752666" cy="4571999"/>
          </a:xfrm>
        </p:spPr>
        <p:txBody>
          <a:bodyPr>
            <a:normAutofit/>
          </a:bodyPr>
          <a:lstStyle/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Toplantılara her zaman vaktinde başlamak iş hayatında uyulması gereken nezaket kurallarının başında gelir. Toplantı vaktinden önce belirlenen yerde olmanız ve toplantıyla ilgili hazırlıklarınızı yapmış olmanız beklenir.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Toplantılarda zaman yönetimi çok önemlidir. Eğer toplantı için bir süre belirlediyseniz bu süreye sadık kalmalısınız.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 boyunca bahsedeceğiniz konuyu alt başlıklara ayırarak açıklamalısınız. Aksi takdirde,  katılımcılar açısından toplantı akışını takip etmek güç olabilir.</a:t>
            </a:r>
          </a:p>
          <a:p>
            <a:pPr fontAlgn="base">
              <a:lnSpc>
                <a:spcPct val="120000"/>
              </a:lnSpc>
            </a:pPr>
            <a:r>
              <a:rPr lang="tr-TR" dirty="0" smtClean="0">
                <a:latin typeface="Comic Sans MS" pitchFamily="66" charset="0"/>
              </a:rPr>
              <a:t>Toplantı birkaç saat veya gün boyu devam edecek uzunluktaysa her saat başında 5-10 dakikanızı o saat dilimi boyunca anlattıklarınızı özetlemeye ve katılımcıların dikkatini toplamaya ayırmalısınız.</a:t>
            </a:r>
          </a:p>
          <a:p>
            <a:pPr>
              <a:lnSpc>
                <a:spcPct val="120000"/>
              </a:lnSpc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>
                <a:latin typeface="Comic Sans MS" pitchFamily="66" charset="0"/>
              </a:rPr>
              <a:t>Açılış</a:t>
            </a:r>
            <a:endParaRPr lang="tr-TR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30000"/>
              </a:lnSpc>
              <a:spcBef>
                <a:spcPts val="1800"/>
              </a:spcBef>
            </a:pPr>
            <a:r>
              <a:rPr lang="tr-TR" sz="2600" dirty="0" err="1" smtClean="0">
                <a:latin typeface="Comic Sans MS" pitchFamily="66" charset="0"/>
              </a:rPr>
              <a:t>Good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morning</a:t>
            </a:r>
            <a:r>
              <a:rPr lang="tr-TR" sz="2600" dirty="0" smtClean="0">
                <a:latin typeface="Comic Sans MS" pitchFamily="66" charset="0"/>
              </a:rPr>
              <a:t>/</a:t>
            </a:r>
            <a:r>
              <a:rPr lang="tr-TR" sz="2600" dirty="0" err="1" smtClean="0">
                <a:latin typeface="Comic Sans MS" pitchFamily="66" charset="0"/>
              </a:rPr>
              <a:t>afternoon</a:t>
            </a:r>
            <a:r>
              <a:rPr lang="tr-TR" sz="2600" dirty="0" smtClean="0">
                <a:latin typeface="Comic Sans MS" pitchFamily="66" charset="0"/>
              </a:rPr>
              <a:t>, </a:t>
            </a:r>
            <a:r>
              <a:rPr lang="tr-TR" sz="2600" dirty="0" err="1" smtClean="0">
                <a:latin typeface="Comic Sans MS" pitchFamily="66" charset="0"/>
              </a:rPr>
              <a:t>everyone</a:t>
            </a:r>
            <a:r>
              <a:rPr lang="tr-TR" sz="2600" dirty="0" smtClean="0">
                <a:latin typeface="Comic Sans MS" pitchFamily="66" charset="0"/>
              </a:rPr>
              <a:t>. (Herkes günaydın/tünaydın.)</a:t>
            </a:r>
          </a:p>
          <a:p>
            <a:pPr fontAlgn="base">
              <a:lnSpc>
                <a:spcPct val="130000"/>
              </a:lnSpc>
              <a:spcBef>
                <a:spcPts val="1800"/>
              </a:spcBef>
            </a:pPr>
            <a:r>
              <a:rPr lang="tr-TR" sz="2600" dirty="0" err="1" smtClean="0">
                <a:latin typeface="Comic Sans MS" pitchFamily="66" charset="0"/>
              </a:rPr>
              <a:t>If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we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are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all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here</a:t>
            </a:r>
            <a:r>
              <a:rPr lang="tr-TR" sz="2600" dirty="0" smtClean="0">
                <a:latin typeface="Comic Sans MS" pitchFamily="66" charset="0"/>
              </a:rPr>
              <a:t>, </a:t>
            </a:r>
            <a:r>
              <a:rPr lang="tr-TR" sz="2600" dirty="0" err="1" smtClean="0">
                <a:latin typeface="Comic Sans MS" pitchFamily="66" charset="0"/>
              </a:rPr>
              <a:t>let’s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get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started</a:t>
            </a:r>
            <a:r>
              <a:rPr lang="tr-TR" sz="2600" dirty="0" smtClean="0">
                <a:latin typeface="Comic Sans MS" pitchFamily="66" charset="0"/>
              </a:rPr>
              <a:t>/start </a:t>
            </a:r>
            <a:r>
              <a:rPr lang="tr-TR" sz="2600" dirty="0" err="1" smtClean="0">
                <a:latin typeface="Comic Sans MS" pitchFamily="66" charset="0"/>
              </a:rPr>
              <a:t>the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meeting</a:t>
            </a:r>
            <a:r>
              <a:rPr lang="tr-TR" sz="2600" dirty="0" smtClean="0">
                <a:latin typeface="Comic Sans MS" pitchFamily="66" charset="0"/>
              </a:rPr>
              <a:t>/start. (Eğer herkes buradaysa toplantıya başlayalım.)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>
                <a:latin typeface="Comic Sans MS" pitchFamily="66" charset="0"/>
              </a:rPr>
              <a:t>Selamlaşmak ve Tanışmak:</a:t>
            </a:r>
            <a:endParaRPr lang="tr-TR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69847" y="2121408"/>
            <a:ext cx="10427885" cy="4050792"/>
          </a:xfrm>
        </p:spPr>
        <p:txBody>
          <a:bodyPr/>
          <a:lstStyle/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Please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join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me</a:t>
            </a:r>
            <a:r>
              <a:rPr lang="tr-TR" sz="2400" dirty="0" smtClean="0">
                <a:latin typeface="Comic Sans MS" pitchFamily="66" charset="0"/>
              </a:rPr>
              <a:t> in </a:t>
            </a:r>
            <a:r>
              <a:rPr lang="tr-TR" sz="2400" dirty="0" err="1" smtClean="0">
                <a:latin typeface="Comic Sans MS" pitchFamily="66" charset="0"/>
              </a:rPr>
              <a:t>welcoming</a:t>
            </a:r>
            <a:r>
              <a:rPr lang="tr-TR" sz="2400" dirty="0" smtClean="0">
                <a:latin typeface="Comic Sans MS" pitchFamily="66" charset="0"/>
              </a:rPr>
              <a:t> </a:t>
            </a:r>
            <a:r>
              <a:rPr lang="tr-TR" sz="2400" dirty="0" err="1" smtClean="0">
                <a:latin typeface="Comic Sans MS" pitchFamily="66" charset="0"/>
              </a:rPr>
              <a:t>Jane</a:t>
            </a:r>
            <a:r>
              <a:rPr lang="tr-TR" sz="2400" dirty="0" smtClean="0">
                <a:latin typeface="Comic Sans MS" pitchFamily="66" charset="0"/>
              </a:rPr>
              <a:t>. (Lütfen </a:t>
            </a:r>
            <a:r>
              <a:rPr lang="tr-TR" sz="2400" dirty="0" err="1" smtClean="0">
                <a:latin typeface="Comic Sans MS" pitchFamily="66" charset="0"/>
              </a:rPr>
              <a:t>Jane’i</a:t>
            </a:r>
            <a:r>
              <a:rPr lang="tr-TR" sz="2400" dirty="0" smtClean="0">
                <a:latin typeface="Comic Sans MS" pitchFamily="66" charset="0"/>
              </a:rPr>
              <a:t> karşılamak için bana katılın).</a:t>
            </a:r>
          </a:p>
          <a:p>
            <a:pPr fontAlgn="base">
              <a:lnSpc>
                <a:spcPct val="120000"/>
              </a:lnSpc>
            </a:pPr>
            <a:r>
              <a:rPr lang="tr-TR" sz="2400" dirty="0" smtClean="0">
                <a:latin typeface="Comic Sans MS" pitchFamily="66" charset="0"/>
              </a:rPr>
              <a:t>I </a:t>
            </a:r>
            <a:r>
              <a:rPr lang="tr-TR" sz="2400" dirty="0" err="1" smtClean="0">
                <a:latin typeface="Comic Sans MS" pitchFamily="66" charset="0"/>
              </a:rPr>
              <a:t>would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like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to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introduce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Jane</a:t>
            </a:r>
            <a:r>
              <a:rPr lang="tr-TR" sz="2400" dirty="0" smtClean="0">
                <a:latin typeface="Comic Sans MS" pitchFamily="66" charset="0"/>
              </a:rPr>
              <a:t>. </a:t>
            </a:r>
            <a:r>
              <a:rPr lang="tr-TR" sz="2400" dirty="0" err="1" smtClean="0">
                <a:latin typeface="Comic Sans MS" pitchFamily="66" charset="0"/>
              </a:rPr>
              <a:t>She</a:t>
            </a:r>
            <a:r>
              <a:rPr lang="tr-TR" sz="2400" dirty="0" smtClean="0">
                <a:latin typeface="Comic Sans MS" pitchFamily="66" charset="0"/>
              </a:rPr>
              <a:t> is </a:t>
            </a:r>
            <a:r>
              <a:rPr lang="tr-TR" sz="2400" dirty="0" err="1" smtClean="0">
                <a:latin typeface="Comic Sans MS" pitchFamily="66" charset="0"/>
              </a:rPr>
              <a:t>our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sales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manager</a:t>
            </a:r>
            <a:r>
              <a:rPr lang="tr-TR" sz="2400" dirty="0" smtClean="0">
                <a:latin typeface="Comic Sans MS" pitchFamily="66" charset="0"/>
              </a:rPr>
              <a:t>. (Size </a:t>
            </a:r>
            <a:r>
              <a:rPr lang="tr-TR" sz="2400" dirty="0" err="1" smtClean="0">
                <a:latin typeface="Comic Sans MS" pitchFamily="66" charset="0"/>
              </a:rPr>
              <a:t>Jane’le</a:t>
            </a:r>
            <a:r>
              <a:rPr lang="tr-TR" sz="2400" dirty="0" smtClean="0">
                <a:latin typeface="Comic Sans MS" pitchFamily="66" charset="0"/>
              </a:rPr>
              <a:t> tanıştırmak isterim. Kendisi bizim satış müdürümüzdür.)</a:t>
            </a:r>
          </a:p>
          <a:p>
            <a:pPr fontAlgn="base">
              <a:lnSpc>
                <a:spcPct val="120000"/>
              </a:lnSpc>
            </a:pPr>
            <a:r>
              <a:rPr lang="tr-TR" sz="2400" dirty="0" smtClean="0">
                <a:latin typeface="Comic Sans MS" pitchFamily="66" charset="0"/>
              </a:rPr>
              <a:t>I </a:t>
            </a:r>
            <a:r>
              <a:rPr lang="tr-TR" sz="2400" dirty="0" err="1" smtClean="0">
                <a:latin typeface="Comic Sans MS" pitchFamily="66" charset="0"/>
              </a:rPr>
              <a:t>don’t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think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you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have</a:t>
            </a:r>
            <a:r>
              <a:rPr lang="tr-TR" sz="2400" dirty="0" smtClean="0">
                <a:latin typeface="Comic Sans MS" pitchFamily="66" charset="0"/>
              </a:rPr>
              <a:t> met </a:t>
            </a:r>
            <a:r>
              <a:rPr lang="tr-TR" sz="2400" dirty="0" err="1" smtClean="0">
                <a:latin typeface="Comic Sans MS" pitchFamily="66" charset="0"/>
              </a:rPr>
              <a:t>with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Jack</a:t>
            </a:r>
            <a:r>
              <a:rPr lang="tr-TR" sz="2400" dirty="0" smtClean="0">
                <a:latin typeface="Comic Sans MS" pitchFamily="66" charset="0"/>
              </a:rPr>
              <a:t>. (</a:t>
            </a:r>
            <a:r>
              <a:rPr lang="tr-TR" sz="2400" dirty="0" err="1" smtClean="0">
                <a:latin typeface="Comic Sans MS" pitchFamily="66" charset="0"/>
              </a:rPr>
              <a:t>Jack’le</a:t>
            </a:r>
            <a:r>
              <a:rPr lang="tr-TR" sz="2400" dirty="0" smtClean="0">
                <a:latin typeface="Comic Sans MS" pitchFamily="66" charset="0"/>
              </a:rPr>
              <a:t> muhtemelen tanışmamışsınızdır.)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83585" y="332235"/>
            <a:ext cx="10058400" cy="1609344"/>
          </a:xfrm>
        </p:spPr>
        <p:txBody>
          <a:bodyPr>
            <a:normAutofit/>
          </a:bodyPr>
          <a:lstStyle/>
          <a:p>
            <a:r>
              <a:rPr lang="tr-TR" sz="4000" b="1" cap="none" dirty="0" smtClean="0"/>
              <a:t>Toplantının Amacıyla İlgili Bilgi Vermek</a:t>
            </a:r>
            <a:endParaRPr lang="tr-TR" sz="4000" cap="none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69848" y="1659467"/>
            <a:ext cx="10058400" cy="4512733"/>
          </a:xfrm>
        </p:spPr>
        <p:txBody>
          <a:bodyPr>
            <a:normAutofit/>
          </a:bodyPr>
          <a:lstStyle/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We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are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here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today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to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evaluate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our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yearly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sales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performance</a:t>
            </a:r>
            <a:r>
              <a:rPr lang="tr-TR" sz="2400" dirty="0" smtClean="0">
                <a:latin typeface="Comic Sans MS" pitchFamily="66" charset="0"/>
              </a:rPr>
              <a:t>. </a:t>
            </a:r>
          </a:p>
          <a:p>
            <a:pPr fontAlgn="base">
              <a:lnSpc>
                <a:spcPct val="120000"/>
              </a:lnSpc>
              <a:buNone/>
            </a:pPr>
            <a:r>
              <a:rPr lang="tr-TR" sz="2400" dirty="0" smtClean="0">
                <a:latin typeface="Comic Sans MS" pitchFamily="66" charset="0"/>
              </a:rPr>
              <a:t>   (Yıllık satış performansımızı değerlendirmek için buradayız.)</a:t>
            </a:r>
          </a:p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Our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aim</a:t>
            </a:r>
            <a:r>
              <a:rPr lang="tr-TR" sz="2400" dirty="0" smtClean="0">
                <a:latin typeface="Comic Sans MS" pitchFamily="66" charset="0"/>
              </a:rPr>
              <a:t> is </a:t>
            </a:r>
            <a:r>
              <a:rPr lang="tr-TR" sz="2400" dirty="0" err="1" smtClean="0">
                <a:latin typeface="Comic Sans MS" pitchFamily="66" charset="0"/>
              </a:rPr>
              <a:t>to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determine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our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sales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strategy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for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next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year</a:t>
            </a:r>
            <a:r>
              <a:rPr lang="tr-TR" sz="2400" dirty="0" smtClean="0">
                <a:latin typeface="Comic Sans MS" pitchFamily="66" charset="0"/>
              </a:rPr>
              <a:t>. </a:t>
            </a:r>
          </a:p>
          <a:p>
            <a:pPr fontAlgn="base">
              <a:lnSpc>
                <a:spcPct val="120000"/>
              </a:lnSpc>
              <a:buNone/>
            </a:pPr>
            <a:r>
              <a:rPr lang="tr-TR" sz="2400" dirty="0" smtClean="0">
                <a:latin typeface="Comic Sans MS" pitchFamily="66" charset="0"/>
              </a:rPr>
              <a:t>  (Amacımız önümüzdeki yıl için satış stratejimizi belirlemektir.)</a:t>
            </a:r>
          </a:p>
          <a:p>
            <a:pPr fontAlgn="base">
              <a:lnSpc>
                <a:spcPct val="120000"/>
              </a:lnSpc>
            </a:pPr>
            <a:r>
              <a:rPr lang="tr-TR" sz="2400" dirty="0" err="1" smtClean="0">
                <a:latin typeface="Comic Sans MS" pitchFamily="66" charset="0"/>
              </a:rPr>
              <a:t>I’ve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conducted</a:t>
            </a:r>
            <a:r>
              <a:rPr lang="tr-TR" sz="2400" dirty="0" smtClean="0">
                <a:latin typeface="Comic Sans MS" pitchFamily="66" charset="0"/>
              </a:rPr>
              <a:t> </a:t>
            </a:r>
            <a:r>
              <a:rPr lang="tr-TR" sz="2400" dirty="0" err="1" smtClean="0">
                <a:latin typeface="Comic Sans MS" pitchFamily="66" charset="0"/>
              </a:rPr>
              <a:t>this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meeting</a:t>
            </a:r>
            <a:r>
              <a:rPr lang="tr-TR" sz="2400" dirty="0" smtClean="0">
                <a:latin typeface="Comic Sans MS" pitchFamily="66" charset="0"/>
              </a:rPr>
              <a:t> in </a:t>
            </a:r>
            <a:r>
              <a:rPr lang="tr-TR" sz="2400" dirty="0" err="1" smtClean="0">
                <a:latin typeface="Comic Sans MS" pitchFamily="66" charset="0"/>
              </a:rPr>
              <a:t>order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to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find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our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weaknesses</a:t>
            </a:r>
            <a:r>
              <a:rPr lang="tr-TR" sz="2400" dirty="0" smtClean="0">
                <a:latin typeface="Comic Sans MS" pitchFamily="66" charset="0"/>
              </a:rPr>
              <a:t>. </a:t>
            </a:r>
          </a:p>
          <a:p>
            <a:pPr fontAlgn="base">
              <a:lnSpc>
                <a:spcPct val="120000"/>
              </a:lnSpc>
              <a:buNone/>
            </a:pPr>
            <a:r>
              <a:rPr lang="tr-TR" sz="2400" dirty="0" smtClean="0">
                <a:latin typeface="Comic Sans MS" pitchFamily="66" charset="0"/>
              </a:rPr>
              <a:t>   (Bu toplantıyı zayıf yönlerimizi bulmak için düzenledim.)</a:t>
            </a:r>
          </a:p>
          <a:p>
            <a:pPr>
              <a:lnSpc>
                <a:spcPct val="120000"/>
              </a:lnSpc>
            </a:pP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cap="none" dirty="0" smtClean="0"/>
              <a:t>Toplantı Esnasında Söz Kesmek</a:t>
            </a:r>
            <a:endParaRPr lang="tr-TR" cap="none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tr-TR" sz="2600" dirty="0" smtClean="0">
                <a:latin typeface="Comic Sans MS" pitchFamily="66" charset="0"/>
              </a:rPr>
              <a:t>May I </a:t>
            </a:r>
            <a:r>
              <a:rPr lang="tr-TR" sz="2600" dirty="0" err="1" smtClean="0">
                <a:latin typeface="Comic Sans MS" pitchFamily="66" charset="0"/>
              </a:rPr>
              <a:t>have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word</a:t>
            </a:r>
            <a:r>
              <a:rPr lang="tr-TR" sz="2600" dirty="0" smtClean="0">
                <a:latin typeface="Comic Sans MS" pitchFamily="66" charset="0"/>
              </a:rPr>
              <a:t>? (Söz alabilir miyim?)</a:t>
            </a:r>
          </a:p>
          <a:p>
            <a:pPr fontAlgn="base">
              <a:lnSpc>
                <a:spcPct val="120000"/>
              </a:lnSpc>
            </a:pPr>
            <a:r>
              <a:rPr lang="tr-TR" sz="2600" dirty="0" err="1" smtClean="0">
                <a:latin typeface="Comic Sans MS" pitchFamily="66" charset="0"/>
              </a:rPr>
              <a:t>If</a:t>
            </a:r>
            <a:r>
              <a:rPr lang="tr-TR" sz="2600" dirty="0" smtClean="0">
                <a:latin typeface="Comic Sans MS" pitchFamily="66" charset="0"/>
              </a:rPr>
              <a:t> I </a:t>
            </a:r>
            <a:r>
              <a:rPr lang="tr-TR" sz="2600" dirty="0" err="1" smtClean="0">
                <a:latin typeface="Comic Sans MS" pitchFamily="66" charset="0"/>
              </a:rPr>
              <a:t>may</a:t>
            </a:r>
            <a:r>
              <a:rPr lang="tr-TR" sz="2600" dirty="0" smtClean="0">
                <a:latin typeface="Comic Sans MS" pitchFamily="66" charset="0"/>
              </a:rPr>
              <a:t>, I </a:t>
            </a:r>
            <a:r>
              <a:rPr lang="tr-TR" sz="2600" dirty="0" err="1" smtClean="0">
                <a:latin typeface="Comic Sans MS" pitchFamily="66" charset="0"/>
              </a:rPr>
              <a:t>think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this</a:t>
            </a:r>
            <a:r>
              <a:rPr lang="tr-TR" sz="2600" dirty="0" smtClean="0">
                <a:latin typeface="Comic Sans MS" pitchFamily="66" charset="0"/>
              </a:rPr>
              <a:t> is not </a:t>
            </a:r>
            <a:r>
              <a:rPr lang="tr-TR" sz="2600" dirty="0" err="1" smtClean="0">
                <a:latin typeface="Comic Sans MS" pitchFamily="66" charset="0"/>
              </a:rPr>
              <a:t>the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right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thing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to</a:t>
            </a:r>
            <a:r>
              <a:rPr lang="tr-TR" sz="2600" dirty="0" smtClean="0">
                <a:latin typeface="Comic Sans MS" pitchFamily="66" charset="0"/>
              </a:rPr>
              <a:t> do. </a:t>
            </a:r>
          </a:p>
          <a:p>
            <a:pPr fontAlgn="base">
              <a:lnSpc>
                <a:spcPct val="120000"/>
              </a:lnSpc>
              <a:buNone/>
            </a:pPr>
            <a:r>
              <a:rPr lang="tr-TR" sz="2600" dirty="0" smtClean="0">
                <a:latin typeface="Comic Sans MS" pitchFamily="66" charset="0"/>
              </a:rPr>
              <a:t>(</a:t>
            </a:r>
            <a:r>
              <a:rPr lang="tr-TR" sz="2600" dirty="0" err="1" smtClean="0">
                <a:latin typeface="Comic Sans MS" pitchFamily="66" charset="0"/>
              </a:rPr>
              <a:t>Müsade</a:t>
            </a:r>
            <a:r>
              <a:rPr lang="tr-TR" sz="2600" dirty="0" smtClean="0">
                <a:latin typeface="Comic Sans MS" pitchFamily="66" charset="0"/>
              </a:rPr>
              <a:t> ederseniz bunun doğru bir şey olmadığını düşünüyorum.)</a:t>
            </a:r>
          </a:p>
          <a:p>
            <a:pPr fontAlgn="base">
              <a:lnSpc>
                <a:spcPct val="120000"/>
              </a:lnSpc>
            </a:pPr>
            <a:r>
              <a:rPr lang="tr-TR" sz="2600" dirty="0" err="1" smtClean="0">
                <a:latin typeface="Comic Sans MS" pitchFamily="66" charset="0"/>
              </a:rPr>
              <a:t>Excuse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me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for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interrupting</a:t>
            </a:r>
            <a:r>
              <a:rPr lang="tr-TR" sz="2600" dirty="0" smtClean="0">
                <a:latin typeface="Comic Sans MS" pitchFamily="66" charset="0"/>
              </a:rPr>
              <a:t>. (Böldüğüm için özür dilerim.)</a:t>
            </a:r>
          </a:p>
          <a:p>
            <a:pPr>
              <a:lnSpc>
                <a:spcPct val="120000"/>
              </a:lnSpc>
            </a:pPr>
            <a:endParaRPr lang="tr-TR" sz="2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cap="none" dirty="0" smtClean="0"/>
              <a:t>Toplantı Esnasında Fikir Bildirmek/Fikir Sormak</a:t>
            </a:r>
            <a:br>
              <a:rPr lang="tr-TR" sz="3600" b="1" cap="none" dirty="0" smtClean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69848" y="1761067"/>
            <a:ext cx="10058400" cy="4411133"/>
          </a:xfrm>
        </p:spPr>
        <p:txBody>
          <a:bodyPr>
            <a:normAutofit/>
          </a:bodyPr>
          <a:lstStyle/>
          <a:p>
            <a:pPr fontAlgn="base">
              <a:lnSpc>
                <a:spcPct val="120000"/>
              </a:lnSpc>
            </a:pPr>
            <a:r>
              <a:rPr lang="tr-TR" sz="2600" dirty="0" err="1" smtClean="0">
                <a:latin typeface="Comic Sans MS" pitchFamily="66" charset="0"/>
              </a:rPr>
              <a:t>In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my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opinion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we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need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to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find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new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markets</a:t>
            </a:r>
            <a:r>
              <a:rPr lang="tr-TR" sz="2600" dirty="0" smtClean="0">
                <a:latin typeface="Comic Sans MS" pitchFamily="66" charset="0"/>
              </a:rPr>
              <a:t>. (Bence yeni pazarlar bulmamız gerekiyor.)</a:t>
            </a:r>
          </a:p>
          <a:p>
            <a:pPr fontAlgn="base">
              <a:lnSpc>
                <a:spcPct val="120000"/>
              </a:lnSpc>
            </a:pPr>
            <a:r>
              <a:rPr lang="tr-TR" sz="2600" dirty="0" smtClean="0">
                <a:latin typeface="Comic Sans MS" pitchFamily="66" charset="0"/>
              </a:rPr>
              <a:t>I </a:t>
            </a:r>
            <a:r>
              <a:rPr lang="tr-TR" sz="2600" dirty="0" err="1" smtClean="0">
                <a:latin typeface="Comic Sans MS" pitchFamily="66" charset="0"/>
              </a:rPr>
              <a:t>feel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that</a:t>
            </a:r>
            <a:r>
              <a:rPr lang="tr-TR" sz="2600" dirty="0" smtClean="0">
                <a:latin typeface="Comic Sans MS" pitchFamily="66" charset="0"/>
              </a:rPr>
              <a:t> it </a:t>
            </a:r>
            <a:r>
              <a:rPr lang="tr-TR" sz="2600" dirty="0" err="1" smtClean="0">
                <a:latin typeface="Comic Sans MS" pitchFamily="66" charset="0"/>
              </a:rPr>
              <a:t>cannot</a:t>
            </a:r>
            <a:r>
              <a:rPr lang="tr-TR" sz="2600" dirty="0" smtClean="0">
                <a:latin typeface="Comic Sans MS" pitchFamily="66" charset="0"/>
              </a:rPr>
              <a:t> be done. (Bunun yapılamayacağını hissediyorum.)</a:t>
            </a:r>
          </a:p>
          <a:p>
            <a:pPr fontAlgn="base">
              <a:lnSpc>
                <a:spcPct val="120000"/>
              </a:lnSpc>
            </a:pPr>
            <a:r>
              <a:rPr lang="tr-TR" sz="2600" dirty="0" err="1" smtClean="0">
                <a:latin typeface="Comic Sans MS" pitchFamily="66" charset="0"/>
              </a:rPr>
              <a:t>How</a:t>
            </a:r>
            <a:r>
              <a:rPr lang="tr-TR" sz="2600" dirty="0" smtClean="0">
                <a:latin typeface="Comic Sans MS" pitchFamily="66" charset="0"/>
              </a:rPr>
              <a:t> do </a:t>
            </a:r>
            <a:r>
              <a:rPr lang="tr-TR" sz="2600" dirty="0" err="1" smtClean="0">
                <a:latin typeface="Comic Sans MS" pitchFamily="66" charset="0"/>
              </a:rPr>
              <a:t>you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feel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about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this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issue</a:t>
            </a:r>
            <a:r>
              <a:rPr lang="tr-TR" sz="2600" dirty="0" smtClean="0">
                <a:latin typeface="Comic Sans MS" pitchFamily="66" charset="0"/>
              </a:rPr>
              <a:t>? (Bu mesele hakkında ne hissediyorsunuz?)</a:t>
            </a:r>
          </a:p>
          <a:p>
            <a:pPr fontAlgn="base">
              <a:lnSpc>
                <a:spcPct val="120000"/>
              </a:lnSpc>
            </a:pPr>
            <a:r>
              <a:rPr lang="tr-TR" sz="2600" dirty="0" smtClean="0">
                <a:latin typeface="Comic Sans MS" pitchFamily="66" charset="0"/>
              </a:rPr>
              <a:t>Do </a:t>
            </a:r>
            <a:r>
              <a:rPr lang="tr-TR" sz="2600" dirty="0" err="1" smtClean="0">
                <a:latin typeface="Comic Sans MS" pitchFamily="66" charset="0"/>
              </a:rPr>
              <a:t>you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think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that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they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will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send</a:t>
            </a:r>
            <a:r>
              <a:rPr lang="tr-TR" sz="2600" dirty="0" smtClean="0">
                <a:latin typeface="Comic Sans MS" pitchFamily="66" charset="0"/>
              </a:rPr>
              <a:t> </a:t>
            </a:r>
            <a:r>
              <a:rPr lang="tr-TR" sz="2600" dirty="0" err="1" smtClean="0">
                <a:latin typeface="Comic Sans MS" pitchFamily="66" charset="0"/>
              </a:rPr>
              <a:t>the</a:t>
            </a: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2600" dirty="0" err="1" smtClean="0">
                <a:latin typeface="Comic Sans MS" pitchFamily="66" charset="0"/>
              </a:rPr>
              <a:t>goods</a:t>
            </a:r>
            <a:r>
              <a:rPr lang="tr-TR" sz="2600" dirty="0" smtClean="0">
                <a:latin typeface="Comic Sans MS" pitchFamily="66" charset="0"/>
              </a:rPr>
              <a:t> on time? (Malları zamanında göndereceklerini düşünüyor musunuz?)</a:t>
            </a:r>
          </a:p>
          <a:p>
            <a:endParaRPr lang="tr-TR" sz="2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1527</TotalTime>
  <Words>404</Words>
  <Application>Microsoft Office PowerPoint</Application>
  <PresentationFormat>Özel</PresentationFormat>
  <Paragraphs>81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Wood Type Yazı Tipi</vt:lpstr>
      <vt:lpstr>Business meetings</vt:lpstr>
      <vt:lpstr>Toplantıya Katılacak Kişileri Belirlemek Ve Katılımcıları Toplantıya Davet Etmek</vt:lpstr>
      <vt:lpstr>meeting invitation</vt:lpstr>
      <vt:lpstr>Toplantıya Başlarken ve Toplantı Esnasında Dikkat Etmeniz Gerekenler</vt:lpstr>
      <vt:lpstr>Açılış</vt:lpstr>
      <vt:lpstr>Selamlaşmak ve Tanışmak:</vt:lpstr>
      <vt:lpstr>Toplantının Amacıyla İlgili Bilgi Vermek</vt:lpstr>
      <vt:lpstr>Toplantı Esnasında Söz Kesmek</vt:lpstr>
      <vt:lpstr>Toplantı Esnasında Fikir Bildirmek/Fikir Sormak </vt:lpstr>
      <vt:lpstr>Toplantıda Fikirlerle İlgili Olumlu Veya Olumsuz Yorum Yapmak </vt:lpstr>
      <vt:lpstr>Toplantılarda Önerilerde Bulunmak</vt:lpstr>
      <vt:lpstr>Toplantılarda Açıklama İstemek</vt:lpstr>
      <vt:lpstr>Toplantıyı bitirmeden önce ve bitirdikten sonra dikkat etmeniz gerekenler</vt:lpstr>
      <vt:lpstr>Toplantı Konusunu Özetlerken ve Toplantıyı Bitirirken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Toplantı organizasyonları ve örnekleri</dc:title>
  <dc:creator>KUZEY</dc:creator>
  <cp:lastModifiedBy>User</cp:lastModifiedBy>
  <cp:revision>6</cp:revision>
  <dcterms:created xsi:type="dcterms:W3CDTF">2020-05-09T15:35:25Z</dcterms:created>
  <dcterms:modified xsi:type="dcterms:W3CDTF">2020-05-10T23:27:25Z</dcterms:modified>
</cp:coreProperties>
</file>