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2218F-EE56-4F5A-BD9F-330DD0BA28A9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6B45B-BCE9-4445-B406-25A21E6ABA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9856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2218F-EE56-4F5A-BD9F-330DD0BA28A9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6B45B-BCE9-4445-B406-25A21E6ABA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0385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2218F-EE56-4F5A-BD9F-330DD0BA28A9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6B45B-BCE9-4445-B406-25A21E6ABA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0313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2218F-EE56-4F5A-BD9F-330DD0BA28A9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6B45B-BCE9-4445-B406-25A21E6ABA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30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2218F-EE56-4F5A-BD9F-330DD0BA28A9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6B45B-BCE9-4445-B406-25A21E6ABA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6890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2218F-EE56-4F5A-BD9F-330DD0BA28A9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6B45B-BCE9-4445-B406-25A21E6ABA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4446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2218F-EE56-4F5A-BD9F-330DD0BA28A9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6B45B-BCE9-4445-B406-25A21E6ABA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7746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2218F-EE56-4F5A-BD9F-330DD0BA28A9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6B45B-BCE9-4445-B406-25A21E6ABA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9103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2218F-EE56-4F5A-BD9F-330DD0BA28A9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6B45B-BCE9-4445-B406-25A21E6ABA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1608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2218F-EE56-4F5A-BD9F-330DD0BA28A9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6B45B-BCE9-4445-B406-25A21E6ABA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0765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2218F-EE56-4F5A-BD9F-330DD0BA28A9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6B45B-BCE9-4445-B406-25A21E6ABA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8055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F2218F-EE56-4F5A-BD9F-330DD0BA28A9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A6B45B-BCE9-4445-B406-25A21E6ABA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410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tr-TR" dirty="0"/>
              <a:t>Takımın tanımlanmasını ve bireysel öğrenme için grup sorumluluğunu kapsayan karışık yetenekli gruplar için iş birliğine dayalı öğrenme yöntemidir.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b="1" dirty="0" err="1">
                <a:solidFill>
                  <a:srgbClr val="FF0000"/>
                </a:solidFill>
              </a:rPr>
              <a:t>Slavin</a:t>
            </a:r>
            <a:r>
              <a:rPr lang="tr-TR" dirty="0"/>
              <a:t> tarafından geliştirilen bu tekniğin beş öğesi vardır: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tr-TR" dirty="0"/>
              <a:t>Sunum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tr-TR" dirty="0"/>
              <a:t>Takımlar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tr-TR" dirty="0"/>
              <a:t>Sınavlar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tr-TR" dirty="0"/>
              <a:t>Bireysel İlerleme Puanları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tr-TR" dirty="0"/>
              <a:t>Takım Ödülü</a:t>
            </a:r>
          </a:p>
          <a:p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847528" y="764705"/>
            <a:ext cx="849694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b="1" dirty="0" smtClean="0">
                <a:solidFill>
                  <a:srgbClr val="FF0000"/>
                </a:solidFill>
              </a:rPr>
              <a:t>İŞBİRLİĞİNE DAYALI ÖĞRENME TEKNİKLERİ</a:t>
            </a:r>
            <a:endParaRPr lang="tr-TR" sz="3200" b="1" u="sng" dirty="0" smtClean="0">
              <a:solidFill>
                <a:srgbClr val="FF0000"/>
              </a:solidFill>
            </a:endParaRPr>
          </a:p>
          <a:p>
            <a:r>
              <a:rPr lang="tr-TR" sz="2800" b="1" u="sng" dirty="0" smtClean="0">
                <a:solidFill>
                  <a:srgbClr val="FF0000"/>
                </a:solidFill>
              </a:rPr>
              <a:t>Öğrenci </a:t>
            </a:r>
            <a:r>
              <a:rPr lang="tr-TR" sz="2800" b="1" u="sng" dirty="0">
                <a:solidFill>
                  <a:srgbClr val="FF0000"/>
                </a:solidFill>
              </a:rPr>
              <a:t>Takımları-Başarı </a:t>
            </a:r>
            <a:r>
              <a:rPr lang="tr-TR" sz="2800" b="1" u="sng" dirty="0">
                <a:solidFill>
                  <a:srgbClr val="FF0000"/>
                </a:solidFill>
              </a:rPr>
              <a:t>Bölümleri (</a:t>
            </a:r>
            <a:r>
              <a:rPr lang="tr-TR" sz="2800" b="1" u="sng" dirty="0">
                <a:solidFill>
                  <a:srgbClr val="FF0000"/>
                </a:solidFill>
              </a:rPr>
              <a:t>ÖTBB)</a:t>
            </a:r>
            <a:endParaRPr lang="tr-TR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8768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847528" y="332656"/>
            <a:ext cx="7467600" cy="1143000"/>
          </a:xfrm>
        </p:spPr>
        <p:txBody>
          <a:bodyPr>
            <a:normAutofit/>
          </a:bodyPr>
          <a:lstStyle/>
          <a:p>
            <a:r>
              <a:rPr lang="tr-TR" sz="2800" dirty="0">
                <a:latin typeface="Andalus" panose="02020603050405020304" pitchFamily="18" charset="-78"/>
                <a:cs typeface="Andalus" panose="02020603050405020304" pitchFamily="18" charset="-78"/>
              </a:rPr>
              <a:t>1)</a:t>
            </a:r>
            <a:r>
              <a:rPr lang="en-US" sz="2800" dirty="0"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tr-TR" sz="2800" dirty="0">
                <a:latin typeface="Andalus" panose="02020603050405020304" pitchFamily="18" charset="-78"/>
                <a:cs typeface="Andalus" panose="02020603050405020304" pitchFamily="18" charset="-78"/>
              </a:rPr>
              <a:t>AMAÇ</a:t>
            </a:r>
            <a:br>
              <a:rPr lang="tr-TR" sz="2800" dirty="0">
                <a:latin typeface="Andalus" panose="02020603050405020304" pitchFamily="18" charset="-78"/>
                <a:cs typeface="Andalus" panose="02020603050405020304" pitchFamily="18" charset="-78"/>
              </a:rPr>
            </a:br>
            <a:endParaRPr lang="tr-TR" sz="2800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31504" y="1464277"/>
            <a:ext cx="8352928" cy="368768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tr-TR" sz="2600" dirty="0">
                <a:latin typeface="Andalus" panose="02020603050405020304" pitchFamily="18" charset="-78"/>
                <a:cs typeface="Andalus" panose="02020603050405020304" pitchFamily="18" charset="-78"/>
              </a:rPr>
              <a:t>Öğretilmesi düşünülen konu ile ilgili amaçlar ve bu amaçlara bağlı hedeflerin açık bir şekilde belirlenmesi</a:t>
            </a:r>
            <a:r>
              <a:rPr lang="en-US" sz="2600" dirty="0">
                <a:latin typeface="Andalus" panose="02020603050405020304" pitchFamily="18" charset="-78"/>
                <a:cs typeface="Andalus" panose="02020603050405020304" pitchFamily="18" charset="-78"/>
              </a:rPr>
              <a:t>.</a:t>
            </a:r>
            <a:endParaRPr lang="tr-TR" sz="26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 algn="just">
              <a:buNone/>
            </a:pPr>
            <a:endParaRPr lang="tr-TR" dirty="0" smtClean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 algn="just">
              <a:buNone/>
            </a:pPr>
            <a:r>
              <a:rPr lang="tr-TR" sz="2600" dirty="0">
                <a:solidFill>
                  <a:schemeClr val="tx1">
                    <a:lumMod val="65000"/>
                    <a:lumOff val="35000"/>
                  </a:schemeClr>
                </a:solidFill>
                <a:cs typeface="Andalus" panose="02020603050405020304"/>
              </a:rPr>
              <a:t>   2)ÖN HAZIRLIK</a:t>
            </a:r>
          </a:p>
          <a:p>
            <a:pPr marL="0" indent="0" algn="just">
              <a:buNone/>
            </a:pPr>
            <a:endParaRPr lang="tr-TR" sz="2600" dirty="0">
              <a:solidFill>
                <a:schemeClr val="tx1">
                  <a:lumMod val="65000"/>
                  <a:lumOff val="35000"/>
                </a:schemeClr>
              </a:solidFill>
              <a:cs typeface="Andalus" panose="02020603050405020304"/>
            </a:endParaRPr>
          </a:p>
          <a:p>
            <a:pPr algn="just"/>
            <a:r>
              <a:rPr lang="tr-TR" dirty="0"/>
              <a:t>Öğretmen oyun ve turnuva materyallerini hazırlar.(Ders planı, çalışma için yol gösterme, çalışma kağıtları, ilgili referans materyalleri, ders notları, oyun kartları, sorular)</a:t>
            </a:r>
          </a:p>
          <a:p>
            <a:pPr algn="just"/>
            <a:r>
              <a:rPr lang="tr-TR" dirty="0"/>
              <a:t>Her turnuva masasına aynı sorular verilir. Soru sayısında grup üye sayısına dikkat edilir.</a:t>
            </a:r>
          </a:p>
          <a:p>
            <a:pPr algn="just"/>
            <a:r>
              <a:rPr lang="tr-TR" dirty="0"/>
              <a:t>Heterojen ve homojen olmak üzere iki grup oluşturulur.</a:t>
            </a:r>
          </a:p>
          <a:p>
            <a:endParaRPr lang="tr-TR" dirty="0">
              <a:solidFill>
                <a:schemeClr val="tx1">
                  <a:lumMod val="65000"/>
                  <a:lumOff val="3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487187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981200" y="704088"/>
            <a:ext cx="8229600" cy="420656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ÇALIŞMA KAĞIDI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1412776"/>
            <a:ext cx="8229600" cy="5256584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tr-TR" dirty="0" smtClean="0"/>
              <a:t>OKUYUCU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Grup üyelerinin önünde soru kartlarını karıştırarak masanın üzerine yatırır.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Bir kart seçerek bu kartta bulunan soruyu sesli bir şekilde okur.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Bir cevap takdim eder.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Herhangi bir ceza olmaksızın tahmini bir cevap verebilir.</a:t>
            </a:r>
          </a:p>
          <a:p>
            <a:pPr marL="0" indent="0">
              <a:buNone/>
            </a:pPr>
            <a:r>
              <a:rPr lang="tr-TR" dirty="0" smtClean="0"/>
              <a:t>İLK MEYDAN OKUYUCU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Okuyucunun cevabının doğru olduğunu düşünüyorsa pas geçer.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Okuyucu tarafından verilen cevabın doğru olmadığını düşündüğünde meydan okur.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Bir meydan okuma oluştuğunda öğrenci kendisinin doğru cevabını sunar.</a:t>
            </a:r>
          </a:p>
          <a:p>
            <a:pPr marL="0" indent="0">
              <a:buNone/>
            </a:pPr>
            <a:r>
              <a:rPr lang="tr-TR" dirty="0" smtClean="0"/>
              <a:t>İKİNCİ MEYDAN OKUYUCU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Okuyucu ve ilk meydan okuyucunun verdiği cevaplardan birinin doğru olduğunu düşünüyorsa pas geçer.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İlk meydan okuma pas geçildiğinde okuyucunun cevabına meydan okuma oluşur.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İlk meydan okuyanın cevabının yanlış olduğunu düşünüyorsa bu kişiye meydan okur.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Meydan okuma olduğun da mutlaka kendi doğru cevabını sunar.</a:t>
            </a:r>
          </a:p>
          <a:p>
            <a:pPr marL="0" indent="0">
              <a:buNone/>
            </a:pPr>
            <a:r>
              <a:rPr lang="tr-TR" dirty="0" smtClean="0"/>
              <a:t>ÜÇÜNCÜ MEYDAN OKUYUCU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Okuyucu, ilk meydan okuyucu ve ikinci meydan okuyucunun verdiği cevaplardan birinin doğru olduğunu düşünüyorsa pas geçer. 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İlk ve ikinci meydan okuyucular pas geçtiğinde okuyucunun cevabına meydan okuma oluşur.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İlk ve ikinci meydan okuyanların cevaplarının yanlış olduğu düşünüldüğünde meydan okuma oluşur.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Meydan okuma oluştuğunda mutlaka kendi doğru cevabını sunar.</a:t>
            </a:r>
            <a:endParaRPr lang="tr-TR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50435">
            <a:off x="8140720" y="468445"/>
            <a:ext cx="2088232" cy="131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302330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03512" y="476672"/>
            <a:ext cx="8712968" cy="5112568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dirty="0" smtClean="0"/>
              <a:t>Her soru kartı tamamlandığında son meydan okuyucu cevap kağıdını kontrol eder. Kimin cevabı doğru ise bu soru kartı o birey tarafından saklanır.</a:t>
            </a:r>
          </a:p>
          <a:p>
            <a:pPr algn="just"/>
            <a:r>
              <a:rPr lang="tr-TR" dirty="0" smtClean="0"/>
              <a:t>Okuyucu yanlış cevap vermiş ise herhangi bir ceza verilmez. Ancak meydan okuyuculardan biri yanlış cevap vermişse daha önce kazandıkları kartlardan biri iptal edilir.</a:t>
            </a:r>
          </a:p>
          <a:p>
            <a:r>
              <a:rPr lang="tr-TR" dirty="0"/>
              <a:t>Öğrenciler turnuva sonunda kaç kart kazanmışsa her biri için bir puan kazanır.</a:t>
            </a:r>
          </a:p>
          <a:p>
            <a:r>
              <a:rPr lang="tr-TR" dirty="0"/>
              <a:t>Birinci tur bittikten sonra grubu oluşturan bireylerin rolleri değişir.</a:t>
            </a:r>
          </a:p>
          <a:p>
            <a:r>
              <a:rPr lang="tr-TR" dirty="0"/>
              <a:t>Turnuva sonunda grupların aldıkları puanlara göre ödülleri verilir.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2418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TEKNİĞİN FAYDALARI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05000" y="1856220"/>
            <a:ext cx="7467600" cy="487375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dirty="0" smtClean="0"/>
              <a:t>1) Olumlu bağlılık pozitif etkileşimi sağlar.</a:t>
            </a:r>
          </a:p>
          <a:p>
            <a:pPr marL="0" indent="0">
              <a:buNone/>
            </a:pPr>
            <a:r>
              <a:rPr lang="tr-TR" dirty="0" smtClean="0"/>
              <a:t>2)Bireysel </a:t>
            </a:r>
            <a:r>
              <a:rPr lang="tr-TR" dirty="0" err="1" smtClean="0"/>
              <a:t>değerlendirilebilirlik</a:t>
            </a:r>
            <a:r>
              <a:rPr lang="tr-TR" dirty="0" smtClean="0"/>
              <a:t> sayesinde hangi öğrencilerin daha fazla yardıma, desteğe ve cesaretlendirilmeye ihtiyacı olduğunun bilinmesi sağlanır.</a:t>
            </a:r>
          </a:p>
          <a:p>
            <a:pPr marL="0" indent="0">
              <a:buNone/>
            </a:pPr>
            <a:r>
              <a:rPr lang="tr-TR" dirty="0" smtClean="0"/>
              <a:t>3) Yüz yüze destekleyici iletişim sayesinde öğrenciler birbirlerine yardım ederek görevi tamamlıyorlar.</a:t>
            </a:r>
          </a:p>
          <a:p>
            <a:pPr marL="0" indent="0">
              <a:buNone/>
            </a:pPr>
            <a:r>
              <a:rPr lang="tr-TR" dirty="0" smtClean="0"/>
              <a:t>4) Sosyal becerilerin gelişmesini sağlıyor.</a:t>
            </a:r>
          </a:p>
          <a:p>
            <a:pPr marL="0" indent="0">
              <a:buNone/>
            </a:pPr>
            <a:r>
              <a:rPr lang="tr-TR" dirty="0" smtClean="0"/>
              <a:t>5) Bilginin kalıcılığını arttırır.</a:t>
            </a:r>
          </a:p>
          <a:p>
            <a:pPr marL="0" indent="0">
              <a:buNone/>
            </a:pPr>
            <a:r>
              <a:rPr lang="tr-TR" dirty="0" smtClean="0"/>
              <a:t>6) Öğrenciler derse karşı olumlu </a:t>
            </a:r>
          </a:p>
          <a:p>
            <a:pPr marL="0" indent="0">
              <a:buNone/>
            </a:pPr>
            <a:r>
              <a:rPr lang="tr-TR" dirty="0" smtClean="0"/>
              <a:t>tutumlar geliştirir, motivasyonları artar.</a:t>
            </a:r>
            <a:endParaRPr lang="tr-TR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89729">
            <a:off x="7824191" y="395564"/>
            <a:ext cx="2342009" cy="1512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04861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TEKNİĞİN SINIRLILIKLARI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1600200"/>
            <a:ext cx="8219256" cy="4873752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/>
              <a:t>En büyük sınırlılığı üyelerden kazananların kaybedenlere göre daha iyi öğrenmeler gerçekleştirmeleri, kaybeden üyelerin öğrenilmiş çaresizlik durumunu yaşamalarıdır.</a:t>
            </a:r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5" name="Picture 2" descr="C:\Users\Pc\Desktop\img1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1" y="3429000"/>
            <a:ext cx="2342009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80584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4600" y="6928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İŞBİRLİKLİ ÖĞRENME</a:t>
            </a:r>
            <a:endParaRPr lang="tr-TR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86100" y="1219200"/>
            <a:ext cx="6400800" cy="1752600"/>
          </a:xfrm>
        </p:spPr>
        <p:txBody>
          <a:bodyPr>
            <a:normAutofit/>
          </a:bodyPr>
          <a:lstStyle/>
          <a:p>
            <a:pPr algn="ctr"/>
            <a:r>
              <a:rPr lang="tr-TR" sz="4800" dirty="0">
                <a:latin typeface="Andalus" panose="02020603050405020304" pitchFamily="18" charset="-78"/>
                <a:cs typeface="Andalus" panose="02020603050405020304" pitchFamily="18" charset="-78"/>
              </a:rPr>
              <a:t>Jigsaw tekniği</a:t>
            </a:r>
            <a:endParaRPr lang="tr-TR" sz="4800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2133601"/>
            <a:ext cx="7924800" cy="4471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8230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-76200"/>
            <a:ext cx="7467600" cy="1143000"/>
          </a:xfrm>
        </p:spPr>
        <p:txBody>
          <a:bodyPr/>
          <a:lstStyle/>
          <a:p>
            <a:r>
              <a:rPr lang="tr-T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İşbirlikli Öğrenme</a:t>
            </a:r>
            <a:endParaRPr lang="tr-TR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81200" y="1066800"/>
            <a:ext cx="8147248" cy="52578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Diğer </a:t>
            </a:r>
            <a:r>
              <a:rPr lang="tr-TR" dirty="0">
                <a:latin typeface="Andalus" panose="02020603050405020304" pitchFamily="18" charset="-78"/>
                <a:cs typeface="Andalus" panose="02020603050405020304" pitchFamily="18" charset="-78"/>
              </a:rPr>
              <a:t>öğrenme tekniklerine </a:t>
            </a:r>
            <a:r>
              <a:rPr lang="tr-T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benze</a:t>
            </a:r>
            <a:r>
              <a:rPr lang="en-US" dirty="0" smtClean="0">
                <a:latin typeface="Andalus" panose="02020603050405020304" pitchFamily="18" charset="-78"/>
                <a:cs typeface="Andalus" panose="02020603050405020304" pitchFamily="18" charset="-78"/>
              </a:rPr>
              <a:t>yen</a:t>
            </a:r>
            <a:r>
              <a:rPr lang="tr-T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tr-TR" dirty="0" err="1">
                <a:latin typeface="Andalus" panose="02020603050405020304" pitchFamily="18" charset="-78"/>
                <a:cs typeface="Andalus" panose="02020603050405020304" pitchFamily="18" charset="-78"/>
              </a:rPr>
              <a:t>Jigsaw</a:t>
            </a:r>
            <a:r>
              <a:rPr lang="tr-TR" dirty="0"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en-US" dirty="0" smtClean="0">
                <a:latin typeface="Andalus" panose="02020603050405020304" pitchFamily="18" charset="-78"/>
                <a:cs typeface="Andalus" panose="02020603050405020304" pitchFamily="18" charset="-78"/>
              </a:rPr>
              <a:t>(</a:t>
            </a:r>
            <a:r>
              <a:rPr lang="en-US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birleştirme</a:t>
            </a:r>
            <a:r>
              <a:rPr lang="en-US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– </a:t>
            </a:r>
            <a:r>
              <a:rPr lang="en-US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ayırma</a:t>
            </a:r>
            <a:r>
              <a:rPr lang="tr-T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,</a:t>
            </a:r>
            <a:r>
              <a:rPr lang="en-US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en-US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birleştirme</a:t>
            </a:r>
            <a:r>
              <a:rPr lang="en-US" dirty="0" smtClean="0">
                <a:latin typeface="Andalus" panose="02020603050405020304" pitchFamily="18" charset="-78"/>
                <a:cs typeface="Andalus" panose="02020603050405020304" pitchFamily="18" charset="-78"/>
              </a:rPr>
              <a:t>) </a:t>
            </a:r>
            <a:r>
              <a:rPr lang="tr-T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tekniği </a:t>
            </a:r>
            <a:r>
              <a:rPr lang="tr-TR" dirty="0">
                <a:latin typeface="Andalus" panose="02020603050405020304" pitchFamily="18" charset="-78"/>
                <a:cs typeface="Andalus" panose="02020603050405020304" pitchFamily="18" charset="-78"/>
              </a:rPr>
              <a:t>çok sayıda farklı uygulamaları ile oldukça esnek bir yapıya sahip olup uygulama sürecinde 4 farklı aşamadan oluşur</a:t>
            </a:r>
            <a:r>
              <a:rPr lang="tr-T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.</a:t>
            </a:r>
            <a:endParaRPr lang="en-US" dirty="0" smtClean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 algn="just">
              <a:buNone/>
            </a:pPr>
            <a:r>
              <a:rPr lang="tr-TR" dirty="0">
                <a:latin typeface="Andalus" panose="02020603050405020304" pitchFamily="18" charset="-78"/>
                <a:cs typeface="Andalus" panose="02020603050405020304" pitchFamily="18" charset="-78"/>
              </a:rPr>
              <a:t>1)Giriş</a:t>
            </a:r>
          </a:p>
          <a:p>
            <a:pPr marL="0" indent="0" algn="just">
              <a:buNone/>
            </a:pPr>
            <a:r>
              <a:rPr lang="tr-TR" dirty="0">
                <a:latin typeface="Andalus" panose="02020603050405020304" pitchFamily="18" charset="-78"/>
                <a:cs typeface="Andalus" panose="02020603050405020304" pitchFamily="18" charset="-78"/>
              </a:rPr>
              <a:t>2)Uzman araştırması</a:t>
            </a:r>
          </a:p>
          <a:p>
            <a:pPr marL="0" indent="0" algn="just">
              <a:buNone/>
            </a:pPr>
            <a:r>
              <a:rPr lang="tr-TR" dirty="0">
                <a:latin typeface="Andalus" panose="02020603050405020304" pitchFamily="18" charset="-78"/>
                <a:cs typeface="Andalus" panose="02020603050405020304" pitchFamily="18" charset="-78"/>
              </a:rPr>
              <a:t>3)Rapor hazırlama ve </a:t>
            </a:r>
            <a:r>
              <a:rPr lang="tr-T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yeniden </a:t>
            </a:r>
            <a:r>
              <a:rPr lang="tr-TR" dirty="0">
                <a:latin typeface="Andalus" panose="02020603050405020304" pitchFamily="18" charset="-78"/>
                <a:cs typeface="Andalus" panose="02020603050405020304" pitchFamily="18" charset="-78"/>
              </a:rPr>
              <a:t>biçimlendirme</a:t>
            </a:r>
          </a:p>
          <a:p>
            <a:pPr marL="0" indent="0" algn="just">
              <a:buNone/>
            </a:pPr>
            <a:r>
              <a:rPr lang="tr-TR" dirty="0">
                <a:latin typeface="Andalus" panose="02020603050405020304" pitchFamily="18" charset="-78"/>
                <a:cs typeface="Andalus" panose="02020603050405020304" pitchFamily="18" charset="-78"/>
              </a:rPr>
              <a:t>4)Tamamlama ve değerlendirme</a:t>
            </a:r>
          </a:p>
          <a:p>
            <a:pPr marL="0" indent="0" algn="just">
              <a:buNone/>
            </a:pPr>
            <a:endParaRPr lang="tr-TR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>
              <a:buNone/>
            </a:pPr>
            <a:endParaRPr lang="tr-TR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003941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2">
                    <a:lumMod val="5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GİRİŞ AŞAMASI</a:t>
            </a:r>
            <a:endParaRPr lang="tr-TR" b="1" dirty="0">
              <a:solidFill>
                <a:schemeClr val="bg2">
                  <a:lumMod val="50000"/>
                </a:schemeClr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81200" y="1828801"/>
            <a:ext cx="8229600" cy="47545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dirty="0">
                <a:latin typeface="Andalus" panose="02020603050405020304" pitchFamily="18" charset="-78"/>
                <a:cs typeface="Andalus" panose="02020603050405020304" pitchFamily="18" charset="-78"/>
              </a:rPr>
              <a:t>	</a:t>
            </a:r>
            <a:r>
              <a:rPr lang="tr-TR" sz="2400" dirty="0">
                <a:latin typeface="Andalus" panose="02020603050405020304" pitchFamily="18" charset="-78"/>
                <a:cs typeface="Andalus" panose="02020603050405020304" pitchFamily="18" charset="-78"/>
              </a:rPr>
              <a:t>Öğretmen ilk olarak sınıfı temel gruplara ayırır.</a:t>
            </a:r>
            <a:r>
              <a:rPr lang="en-US" sz="2400" dirty="0"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tr-TR" sz="2400" dirty="0">
                <a:latin typeface="Andalus" panose="02020603050405020304" pitchFamily="18" charset="-78"/>
                <a:cs typeface="Andalus" panose="02020603050405020304" pitchFamily="18" charset="-78"/>
              </a:rPr>
              <a:t>Öğrencilere çalışacakları materyali tanıtır ve açıklar.</a:t>
            </a:r>
            <a:r>
              <a:rPr lang="en-US" sz="2400" dirty="0"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tr-TR" sz="2400" dirty="0">
                <a:latin typeface="Andalus" panose="02020603050405020304" pitchFamily="18" charset="-78"/>
                <a:cs typeface="Andalus" panose="02020603050405020304" pitchFamily="18" charset="-78"/>
              </a:rPr>
              <a:t>Nasıl öğrenecekleri ve değerlendirileceklerini açıklar</a:t>
            </a:r>
            <a:r>
              <a:rPr lang="en-US" dirty="0" smtClean="0">
                <a:latin typeface="Andalus" panose="02020603050405020304" pitchFamily="18" charset="-78"/>
                <a:cs typeface="Andalus" panose="02020603050405020304" pitchFamily="18" charset="-78"/>
              </a:rPr>
              <a:t>. </a:t>
            </a:r>
            <a:r>
              <a:rPr lang="tr-TR" sz="2400" dirty="0">
                <a:latin typeface="Andalus" panose="02020603050405020304" pitchFamily="18" charset="-78"/>
                <a:cs typeface="Andalus" panose="02020603050405020304" pitchFamily="18" charset="-78"/>
              </a:rPr>
              <a:t>Temel gruplardaki öğrencilerin her birine çalışalacak olan materyalin bir parçasını verir.</a:t>
            </a:r>
            <a:endParaRPr lang="en-US" sz="24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 algn="just">
              <a:buNone/>
            </a:pPr>
            <a:r>
              <a:rPr lang="en-US" dirty="0" smtClean="0">
                <a:latin typeface="Andalus" panose="02020603050405020304" pitchFamily="18" charset="-78"/>
                <a:cs typeface="Andalus" panose="02020603050405020304" pitchFamily="18" charset="-78"/>
              </a:rPr>
              <a:t>	</a:t>
            </a:r>
            <a:r>
              <a:rPr lang="en-US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Gruplar</a:t>
            </a:r>
            <a:r>
              <a:rPr lang="en-US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en-US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Oluşturulurken</a:t>
            </a:r>
            <a:r>
              <a:rPr lang="en-US" dirty="0" smtClean="0">
                <a:latin typeface="Andalus" panose="02020603050405020304" pitchFamily="18" charset="-78"/>
                <a:cs typeface="Andalus" panose="02020603050405020304" pitchFamily="18" charset="-78"/>
              </a:rPr>
              <a:t>;</a:t>
            </a:r>
            <a:endParaRPr lang="en-US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 algn="just">
              <a:buNone/>
            </a:pPr>
            <a:r>
              <a:rPr lang="en-US" sz="2400" dirty="0">
                <a:latin typeface="Andalus" panose="02020603050405020304" pitchFamily="18" charset="-78"/>
                <a:cs typeface="Andalus" panose="02020603050405020304" pitchFamily="18" charset="-78"/>
              </a:rPr>
              <a:t>	H</a:t>
            </a:r>
            <a:r>
              <a:rPr lang="tr-TR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eterojen</a:t>
            </a:r>
            <a:r>
              <a:rPr lang="tr-T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en-US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olması</a:t>
            </a:r>
            <a:r>
              <a:rPr lang="en-US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en-US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için</a:t>
            </a:r>
            <a:r>
              <a:rPr lang="en-US" dirty="0" smtClean="0">
                <a:latin typeface="Andalus" panose="02020603050405020304" pitchFamily="18" charset="-78"/>
                <a:cs typeface="Andalus" panose="02020603050405020304" pitchFamily="18" charset="-78"/>
              </a:rPr>
              <a:t>,</a:t>
            </a:r>
            <a:r>
              <a:rPr lang="tr-T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tr-TR" dirty="0">
                <a:latin typeface="Andalus" panose="02020603050405020304" pitchFamily="18" charset="-78"/>
                <a:cs typeface="Andalus" panose="02020603050405020304" pitchFamily="18" charset="-78"/>
              </a:rPr>
              <a:t>yetenek, kişilik özellikleri, cinsiyet, akademik başarı, sosyal beceriler gibi alanlarda birbirlerinden farklı yapıda grup üyeleri </a:t>
            </a:r>
            <a:r>
              <a:rPr lang="en-US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seçilmelidir</a:t>
            </a:r>
            <a:r>
              <a:rPr lang="en-US" dirty="0" smtClean="0">
                <a:latin typeface="Andalus" panose="02020603050405020304" pitchFamily="18" charset="-78"/>
                <a:cs typeface="Andalus" panose="02020603050405020304" pitchFamily="18" charset="-78"/>
              </a:rPr>
              <a:t>.</a:t>
            </a:r>
            <a:endParaRPr lang="tr-TR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 algn="just">
              <a:buNone/>
            </a:pPr>
            <a:endParaRPr lang="en-US" sz="24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>
              <a:buNone/>
            </a:pPr>
            <a:endParaRPr lang="tr-TR" sz="2400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185135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4" descr="Ads%C4%B1z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1" y="0"/>
            <a:ext cx="8893175" cy="68580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67829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981200" y="0"/>
            <a:ext cx="7467600" cy="1143000"/>
          </a:xfrm>
        </p:spPr>
        <p:txBody>
          <a:bodyPr/>
          <a:lstStyle/>
          <a:p>
            <a:r>
              <a:rPr lang="tr-TR" dirty="0">
                <a:solidFill>
                  <a:schemeClr val="bg2">
                    <a:lumMod val="5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Uzman Araştırması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905000" y="1146412"/>
            <a:ext cx="8229600" cy="5406788"/>
          </a:xfrm>
        </p:spPr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tr-TR" sz="2600" dirty="0">
                <a:latin typeface="Andalus" panose="02020603050405020304" pitchFamily="18" charset="-78"/>
                <a:cs typeface="Andalus" panose="02020603050405020304" pitchFamily="18" charset="-78"/>
              </a:rPr>
              <a:t>Öğretmen, temel gruplarda materyalin ya da ilgili çalışma ünitesinin aynı kısmını alan öğrencileri bir gruba toplar ve uzman gruplar adı verilen yeni gruplar oluşturur.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sz="2600" dirty="0">
                <a:latin typeface="Andalus" panose="02020603050405020304" pitchFamily="18" charset="-78"/>
                <a:cs typeface="Andalus" panose="02020603050405020304" pitchFamily="18" charset="-78"/>
              </a:rPr>
              <a:t>Bu uzman grubundakiler daha sonra temel gruplarına döndüklerinde, birbirlerine öğretecekleri konu başlıklarını birlikte araştırıp çalışarak hazırlarlar.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sz="2600" dirty="0">
                <a:latin typeface="Andalus" panose="02020603050405020304" pitchFamily="18" charset="-78"/>
                <a:cs typeface="Andalus" panose="02020603050405020304" pitchFamily="18" charset="-78"/>
              </a:rPr>
              <a:t> Bu süreçte öğretmen öğrencileri fikirlerini açıklamaları, düşüncelerini paylaşmaları ve yardımlaşmaları için yönlendirir ve cesaretlendirir.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sz="2600" dirty="0">
                <a:latin typeface="Andalus" panose="02020603050405020304" pitchFamily="18" charset="-78"/>
                <a:cs typeface="Andalus" panose="02020603050405020304" pitchFamily="18" charset="-78"/>
              </a:rPr>
              <a:t> Sürecin sonunda uzman gruplardaki öğrenciler kendi konu başlıklarını ya da materyalin bir parçasını öğrenmeyi tamamlarlar.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52778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981200" y="-99392"/>
            <a:ext cx="7467600" cy="1066130"/>
          </a:xfrm>
        </p:spPr>
        <p:txBody>
          <a:bodyPr/>
          <a:lstStyle/>
          <a:p>
            <a:r>
              <a:rPr lang="tr-TR" b="1" i="1" dirty="0"/>
              <a:t>Sunum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703512" y="966738"/>
            <a:ext cx="8424936" cy="5486598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tr-TR" dirty="0"/>
              <a:t>Genellikle öğretmen tarafından yürütülen dolaysız öğretim ya da düz anlatım-tartışma biçiminde yapılır.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/>
              <a:t>Görsel-işitsel araçlardan da yararlanılabilir.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b="1" dirty="0">
                <a:solidFill>
                  <a:srgbClr val="FF0000"/>
                </a:solidFill>
              </a:rPr>
              <a:t>Sunum yalnızca amaçlanan konu üzerinde yoğunlaşmalıdır</a:t>
            </a:r>
            <a:r>
              <a:rPr lang="tr-TR" b="1" dirty="0" smtClean="0">
                <a:solidFill>
                  <a:srgbClr val="FF0000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tr-TR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</a:t>
            </a:r>
          </a:p>
          <a:p>
            <a:pPr marL="0" indent="0" algn="just">
              <a:buNone/>
            </a:pPr>
            <a:r>
              <a:rPr lang="tr-TR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tr-TR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TAKIMLAR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/>
              <a:t>Öğrenciler akademik başarı, cinsiyet, ırk ya da etnik köken açısından sınıfı temsil edecek biçimde </a:t>
            </a:r>
            <a:r>
              <a:rPr lang="tr-TR" b="1" dirty="0">
                <a:solidFill>
                  <a:srgbClr val="FF0000"/>
                </a:solidFill>
              </a:rPr>
              <a:t>dörder kişilik gruplara ayrılırlar.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/>
              <a:t>Takımın ana işlevi grup üyelerini sınavlara başarılı olacak biçimde hazırlamaktır.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/>
              <a:t>Öğretmen sunumu yaptıktan sonra takımlar çalışma yaprakları vb. malzemeler üzerinde çalışırlar.</a:t>
            </a:r>
          </a:p>
          <a:p>
            <a:pPr marL="0" indent="0" algn="just">
              <a:buNone/>
            </a:pPr>
            <a:endParaRPr lang="tr-TR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15968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981200" y="0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tr-TR" dirty="0">
                <a:solidFill>
                  <a:schemeClr val="bg2">
                    <a:lumMod val="5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Rapor Hazırlama ve </a:t>
            </a:r>
            <a:r>
              <a:rPr lang="tr-TR" dirty="0" smtClean="0">
                <a:solidFill>
                  <a:schemeClr val="bg2">
                    <a:lumMod val="5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Yen</a:t>
            </a:r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i</a:t>
            </a:r>
            <a:r>
              <a:rPr lang="tr-TR" dirty="0" smtClean="0">
                <a:solidFill>
                  <a:schemeClr val="bg2">
                    <a:lumMod val="5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den </a:t>
            </a:r>
            <a:r>
              <a:rPr lang="tr-TR" dirty="0">
                <a:solidFill>
                  <a:schemeClr val="bg2">
                    <a:lumMod val="5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Biçimlendirme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828800" y="1676400"/>
            <a:ext cx="8153400" cy="5029200"/>
          </a:xfrm>
        </p:spPr>
        <p:txBody>
          <a:bodyPr/>
          <a:lstStyle/>
          <a:p>
            <a:pPr marL="514350" indent="-514350" algn="just">
              <a:buFont typeface="+mj-lt"/>
              <a:buAutoNum type="arabicPeriod"/>
            </a:pPr>
            <a:r>
              <a:rPr lang="tr-TR" dirty="0">
                <a:latin typeface="Andalus" panose="02020603050405020304" pitchFamily="18" charset="-78"/>
                <a:cs typeface="Andalus" panose="02020603050405020304" pitchFamily="18" charset="-78"/>
              </a:rPr>
              <a:t>Uzman gruplardaki öğrenciler temel gruplarına dönerler ve uzman gruplarında araştırmalarını yapıp çalıştıkları konu başlıklarını diğer arkadaşlarına öğretmeye çalışırlar</a:t>
            </a:r>
            <a:r>
              <a:rPr lang="tr-T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.</a:t>
            </a:r>
            <a:endParaRPr lang="en-US" dirty="0" smtClean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514350" indent="-514350" algn="just">
              <a:buFont typeface="+mj-lt"/>
              <a:buAutoNum type="arabicPeriod"/>
            </a:pPr>
            <a:endParaRPr lang="tr-TR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tr-TR" dirty="0">
                <a:latin typeface="Andalus" panose="02020603050405020304" pitchFamily="18" charset="-78"/>
                <a:cs typeface="Andalus" panose="02020603050405020304" pitchFamily="18" charset="-78"/>
              </a:rPr>
              <a:t>Bu süreçte de temel grup arkadaşları ile derinlemesine tartışarak konu başlıklarını iyice öğrenir ve öğretirler</a:t>
            </a:r>
            <a:r>
              <a:rPr lang="tr-T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.</a:t>
            </a:r>
            <a:r>
              <a:rPr lang="en-US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tr-T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Temel </a:t>
            </a:r>
            <a:r>
              <a:rPr lang="tr-TR" dirty="0">
                <a:latin typeface="Andalus" panose="02020603050405020304" pitchFamily="18" charset="-78"/>
                <a:cs typeface="Andalus" panose="02020603050405020304" pitchFamily="18" charset="-78"/>
              </a:rPr>
              <a:t>gruplardaki grup üyelerinin hepsi konu başlıklarını birbirlerine öğrettikten sonra bir rapor hazırlayarak çalışmalarını tamamlarlar.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1156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bg2">
                    <a:lumMod val="5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Tamamlama ve Değerlendirme</a:t>
            </a:r>
            <a:endParaRPr lang="tr-TR" dirty="0">
              <a:solidFill>
                <a:schemeClr val="bg2">
                  <a:lumMod val="50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81200" y="1600200"/>
            <a:ext cx="8001000" cy="4953000"/>
          </a:xfrm>
        </p:spPr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tr-T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Son aşamada ise öğretmen, öğrencilerin öğrenmelerini bütünleştirmek için bireysel, küçük grup ya da tüm sınıfın katıldığı bir etkinlik gerçekleştirebilir.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Örneğin temel gruplardan birine konu materyalini sunmaları için bir gösteri yaptırılabilir ya da bireysel sunular yaptırarak öğrenmeleri bütünleştirilebilir.</a:t>
            </a:r>
            <a:r>
              <a:rPr lang="en-US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tr-T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Öğrencilerin değerlendirilmesinde ise işbirlikli öğrenme modeli için uygun değerlendirmeler yapılarak çalışma tamamlanır.</a:t>
            </a:r>
            <a:endParaRPr lang="tr-TR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20335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i="1" dirty="0" smtClean="0">
                <a:latin typeface="Andalus"/>
              </a:rPr>
              <a:t>JİGSAW TEKNİĞİNİN </a:t>
            </a:r>
            <a:r>
              <a:rPr lang="tr-TR" sz="3200" i="1" dirty="0" err="1">
                <a:latin typeface="Andalus"/>
              </a:rPr>
              <a:t>SINIRL</a:t>
            </a:r>
            <a:r>
              <a:rPr lang="tr-TR" sz="4000" i="1" dirty="0" err="1">
                <a:latin typeface="Andalus"/>
              </a:rPr>
              <a:t>ılıkları</a:t>
            </a:r>
            <a:endParaRPr lang="tr-TR" sz="4000" i="1" dirty="0">
              <a:latin typeface="Andalu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81200" y="1752600"/>
            <a:ext cx="8153400" cy="4873752"/>
          </a:xfrm>
        </p:spPr>
        <p:txBody>
          <a:bodyPr>
            <a:normAutofit/>
          </a:bodyPr>
          <a:lstStyle/>
          <a:p>
            <a:r>
              <a:rPr lang="tr-TR" dirty="0" smtClean="0"/>
              <a:t>Güveni az olan öğrenciler gruba ait olmakta zorlanabilirler.</a:t>
            </a:r>
          </a:p>
          <a:p>
            <a:endParaRPr lang="tr-TR" dirty="0"/>
          </a:p>
          <a:p>
            <a:r>
              <a:rPr lang="tr-TR" dirty="0" smtClean="0"/>
              <a:t>Sorumluluk taşımayanlar, öğrenmek isteyenleri engelleyebilir.</a:t>
            </a:r>
          </a:p>
          <a:p>
            <a:endParaRPr lang="tr-TR" dirty="0"/>
          </a:p>
          <a:p>
            <a:r>
              <a:rPr lang="tr-TR" dirty="0" smtClean="0"/>
              <a:t>Grupların uygun yapısal özelliklere sahip olmaması. Örneğin; Hep aynı düzeye sahip öğrenciler.</a:t>
            </a:r>
          </a:p>
          <a:p>
            <a:endParaRPr lang="tr-TR" dirty="0" smtClean="0"/>
          </a:p>
          <a:p>
            <a:r>
              <a:rPr lang="tr-TR" dirty="0" smtClean="0"/>
              <a:t>Fazla vakit alması.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1939565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775520" y="332656"/>
            <a:ext cx="8424936" cy="6336704"/>
          </a:xfrm>
        </p:spPr>
        <p:txBody>
          <a:bodyPr>
            <a:normAutofit fontScale="85000" lnSpcReduction="10000"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tr-TR" dirty="0"/>
              <a:t>Öğrenci Takımları-Başarı Bölümleri (ÖTBB) tekniğinin </a:t>
            </a:r>
            <a:r>
              <a:rPr lang="tr-TR" b="1" i="1" dirty="0">
                <a:solidFill>
                  <a:srgbClr val="FF0000"/>
                </a:solidFill>
              </a:rPr>
              <a:t>en önemli özelliği takımdır</a:t>
            </a:r>
            <a:r>
              <a:rPr lang="tr-TR" b="1" dirty="0"/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/>
              <a:t> Her aşamada öğrencilerin takım için, takımların da üyeleri için ellerinden geleni yapmaları vurgulanır</a:t>
            </a:r>
            <a:r>
              <a:rPr lang="tr-TR" dirty="0" smtClean="0"/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tr-TR" dirty="0"/>
          </a:p>
          <a:p>
            <a:pPr marL="0" indent="0" algn="just">
              <a:buNone/>
            </a:pPr>
            <a:r>
              <a:rPr lang="tr-TR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SINAVLAR</a:t>
            </a:r>
          </a:p>
          <a:p>
            <a:pPr marL="0" indent="0" algn="just">
              <a:buNone/>
            </a:pPr>
            <a:endParaRPr lang="tr-T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tr-TR" dirty="0"/>
              <a:t>Öğrenciler birkaç oturumda bir bireysel sınav alırlar. Böylece </a:t>
            </a:r>
            <a:r>
              <a:rPr lang="tr-TR" b="1" i="1" dirty="0">
                <a:solidFill>
                  <a:srgbClr val="FF0000"/>
                </a:solidFill>
              </a:rPr>
              <a:t>bireysel </a:t>
            </a:r>
            <a:r>
              <a:rPr lang="tr-TR" b="1" i="1" dirty="0" err="1">
                <a:solidFill>
                  <a:srgbClr val="FF0000"/>
                </a:solidFill>
              </a:rPr>
              <a:t>değerlendirebilirlik</a:t>
            </a:r>
            <a:r>
              <a:rPr lang="tr-TR" b="1" i="1" dirty="0">
                <a:solidFill>
                  <a:srgbClr val="FF0000"/>
                </a:solidFill>
              </a:rPr>
              <a:t> </a:t>
            </a:r>
            <a:r>
              <a:rPr lang="tr-TR" dirty="0"/>
              <a:t>sağlanmış olur.</a:t>
            </a:r>
          </a:p>
          <a:p>
            <a:pPr marL="0" indent="0">
              <a:buNone/>
            </a:pPr>
            <a:endParaRPr lang="tr-TR" b="1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tr-TR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BİREYSEL İLERLEME PUANLARI</a:t>
            </a:r>
          </a:p>
          <a:p>
            <a:pPr marL="0" indent="0">
              <a:buNone/>
            </a:pPr>
            <a:endParaRPr lang="tr-TR" b="1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/>
              <a:t>Her öğrenci için ulaşabileceği bir amaç saptanır. Öğrenci eğer önceki başarısına göre daha iyi başarı gösterirse puan alabilir.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/>
              <a:t>Her öğrencinin önceki sınavlardan elde ettiği puanlara dayalı olarak elde edilen bir “temel” notu vardır. Öğrenci bu notu aştığı oranda grup puanına katkıda bulunabilir.</a:t>
            </a:r>
          </a:p>
          <a:p>
            <a:pPr marL="0" indent="0">
              <a:buNone/>
            </a:pPr>
            <a:endParaRPr lang="tr-T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5271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805608" y="-315416"/>
            <a:ext cx="7643192" cy="1138138"/>
          </a:xfrm>
        </p:spPr>
        <p:txBody>
          <a:bodyPr/>
          <a:lstStyle/>
          <a:p>
            <a:r>
              <a:rPr lang="tr-TR" b="1" i="1" dirty="0" smtClean="0"/>
              <a:t>	</a:t>
            </a:r>
            <a:r>
              <a:rPr lang="tr-TR" sz="2800" b="1" i="1" dirty="0"/>
              <a:t>Takım </a:t>
            </a:r>
            <a:r>
              <a:rPr lang="tr-TR" sz="2800" b="1" i="1" dirty="0"/>
              <a:t>Ödülü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804306" y="1268760"/>
            <a:ext cx="8396150" cy="540060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tr-TR" dirty="0"/>
              <a:t>Takımlar önceden saptanış ölçütlere ulaştıkça ödüllendirilirler</a:t>
            </a:r>
            <a:r>
              <a:rPr lang="tr-TR" dirty="0" smtClean="0"/>
              <a:t>.</a:t>
            </a:r>
          </a:p>
          <a:p>
            <a:pPr algn="just"/>
            <a:endParaRPr lang="tr-TR" dirty="0"/>
          </a:p>
          <a:p>
            <a:pPr marL="0" indent="0" algn="just">
              <a:buNone/>
            </a:pPr>
            <a:r>
              <a:rPr lang="tr-TR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ÖTBB </a:t>
            </a:r>
            <a:r>
              <a:rPr lang="tr-TR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NASIL </a:t>
            </a:r>
            <a:r>
              <a:rPr lang="tr-TR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UYGULANMALI</a:t>
            </a:r>
          </a:p>
          <a:p>
            <a:pPr marL="0" indent="0" algn="just">
              <a:buNone/>
            </a:pPr>
            <a:r>
              <a:rPr lang="tr-TR" dirty="0"/>
              <a:t> Aşağıdaki adımlar ÖTBB’ </a:t>
            </a:r>
            <a:r>
              <a:rPr lang="tr-TR" dirty="0" err="1"/>
              <a:t>nin</a:t>
            </a:r>
            <a:r>
              <a:rPr lang="tr-TR" dirty="0"/>
              <a:t> öğrencilere nasıl sunulacağını anlatmaktadır: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/>
              <a:t>  Öğrenciler </a:t>
            </a:r>
            <a:r>
              <a:rPr lang="tr-TR" b="1" dirty="0">
                <a:solidFill>
                  <a:srgbClr val="FF0000"/>
                </a:solidFill>
              </a:rPr>
              <a:t>dörderli takımlar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/>
              <a:t>oluşturacak şekilde dağıtılır.  Sınıf mevcudu tam olarak dörde bölünmediği durumlarda bazı gruplar beş kişilik olabilir.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/>
              <a:t>  Öğrencileri dağıtmak için akademik performans ölçüsüne göre yukarıdan aşağıya doğru sıralanır.</a:t>
            </a:r>
            <a:endParaRPr lang="tr-TR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65711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775520" y="332656"/>
            <a:ext cx="8496944" cy="4873752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tr-TR" dirty="0"/>
              <a:t> </a:t>
            </a:r>
            <a:r>
              <a:rPr lang="tr-TR" dirty="0" smtClean="0"/>
              <a:t>Anlatılacak </a:t>
            </a:r>
            <a:r>
              <a:rPr lang="tr-TR" dirty="0"/>
              <a:t>ders için bir </a:t>
            </a:r>
            <a:r>
              <a:rPr lang="tr-TR" b="1" dirty="0">
                <a:solidFill>
                  <a:srgbClr val="FF0000"/>
                </a:solidFill>
              </a:rPr>
              <a:t>ders planı ve kısa bir yazılı sınav </a:t>
            </a:r>
            <a:r>
              <a:rPr lang="tr-TR" b="1" dirty="0" smtClean="0">
                <a:solidFill>
                  <a:srgbClr val="FF0000"/>
                </a:solidFill>
              </a:rPr>
              <a:t>hazırlanır.</a:t>
            </a:r>
            <a:endParaRPr lang="tr-TR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/>
              <a:t>  Sınıfa takım çalışması sırasında takım üyelerinin görevleri, </a:t>
            </a:r>
            <a:r>
              <a:rPr lang="tr-TR" dirty="0" smtClean="0"/>
              <a:t>anlatılacak </a:t>
            </a:r>
            <a:r>
              <a:rPr lang="tr-TR" dirty="0"/>
              <a:t>dersi anlamaları ve takım arkadaşlarının da bu malzemeyi anlamalarına yardım etmektir</a:t>
            </a:r>
            <a:r>
              <a:rPr lang="tr-TR" dirty="0" smtClean="0"/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/>
              <a:t>Takım arkadaşlarının masaların birleştirmeleri ve öğrencilerin </a:t>
            </a:r>
            <a:r>
              <a:rPr lang="tr-TR" b="1" dirty="0">
                <a:solidFill>
                  <a:srgbClr val="FF0000"/>
                </a:solidFill>
              </a:rPr>
              <a:t>takım isimleri bulmaları</a:t>
            </a:r>
            <a:r>
              <a:rPr lang="tr-TR" dirty="0"/>
              <a:t> için onlara on dakika süre vermeliyiz. 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/>
              <a:t>Daha sonra çalışma kâğıtları ve diğer materyalleri dağıtmalıyız. 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010586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19536" y="476672"/>
            <a:ext cx="8352928" cy="6264696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tr-TR" sz="2100" dirty="0"/>
              <a:t>Öğrencilerin başlamadan önce aşağıdaki noktaları anladığından emin olmalıyız:</a:t>
            </a:r>
            <a:endParaRPr lang="tr-TR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dirty="0" smtClean="0"/>
              <a:t>Öğrencilere takımdaki herkes %100 başarı sağlayıncaya kadar devam edeceğini belirtmeliyiz.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dirty="0" smtClean="0"/>
              <a:t>Öğrencilerin </a:t>
            </a:r>
            <a:r>
              <a:rPr lang="tr-TR" b="1" dirty="0" smtClean="0">
                <a:solidFill>
                  <a:srgbClr val="FF0000"/>
                </a:solidFill>
              </a:rPr>
              <a:t>cevap kağıtlarının</a:t>
            </a:r>
            <a:r>
              <a:rPr lang="tr-TR" dirty="0" smtClean="0"/>
              <a:t> -doldurmak ve teslim etmek için değil- </a:t>
            </a:r>
            <a:r>
              <a:rPr lang="tr-TR" b="1" dirty="0" smtClean="0">
                <a:solidFill>
                  <a:srgbClr val="FF0000"/>
                </a:solidFill>
              </a:rPr>
              <a:t>çalışmak için</a:t>
            </a:r>
            <a:r>
              <a:rPr lang="tr-TR" dirty="0" smtClean="0"/>
              <a:t> olduğunu anlamalarından emin olmalıyız.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dirty="0"/>
              <a:t>Sadece cevap anahtarlarıyla kontrol etmekten ziyade öğrencilerin birbirlerine yanıtları açıklamalarını sağlamalıyız.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dirty="0"/>
              <a:t>Öğrencilerin sorusu olduğunda  öğretmenlerinden önce, takım arkadaşlarına sormaları gerekmektedir. Bunu öğrencilerimize belirtmeliyiz.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tr-TR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tr-TR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tr-TR" b="1" u="sng" dirty="0"/>
          </a:p>
          <a:p>
            <a:pPr algn="just"/>
            <a:endParaRPr lang="tr-TR" b="1" u="sng" dirty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30309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19536" y="548680"/>
            <a:ext cx="8136904" cy="5976664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tr-TR" dirty="0" smtClean="0"/>
              <a:t>Öğrenciler </a:t>
            </a:r>
            <a:r>
              <a:rPr lang="tr-TR" dirty="0"/>
              <a:t>takım halinde çalışırken, </a:t>
            </a:r>
            <a:r>
              <a:rPr lang="tr-TR" b="1" dirty="0">
                <a:solidFill>
                  <a:srgbClr val="FF0000"/>
                </a:solidFill>
              </a:rPr>
              <a:t>sınıf içinde dolaşmalı</a:t>
            </a:r>
            <a:r>
              <a:rPr lang="tr-TR" dirty="0"/>
              <a:t> ve iyi çalışan takımları övmeliyiz</a:t>
            </a:r>
            <a:r>
              <a:rPr lang="tr-TR" dirty="0" smtClean="0"/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/>
              <a:t>Ayrıca her üyenin nasıl çalıştığını görmek için takımlarla beraber oturabiliriz</a:t>
            </a:r>
            <a:r>
              <a:rPr lang="tr-TR" dirty="0" smtClean="0"/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/>
              <a:t>Öğrencilerin yazılı yoklamada beraber çalışmasına izin vermemeliyiz. </a:t>
            </a:r>
            <a:r>
              <a:rPr lang="tr-TR" dirty="0" smtClean="0"/>
              <a:t>Bu, </a:t>
            </a:r>
            <a:r>
              <a:rPr lang="tr-TR" dirty="0"/>
              <a:t>öğrencilerin bireysel olarak ne öğrendiklerini görebilmemiz için gereklidir</a:t>
            </a:r>
            <a:r>
              <a:rPr lang="tr-TR" dirty="0" smtClean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dirty="0"/>
              <a:t>Her yazılı sınavdan sonra mümkün olan en kısa şekilde, her takımın kendi puanını hazırlamalı ve takım puanlarını ilan etmeliyiz.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dirty="0"/>
              <a:t>Eğer mümkünse, takım puanlarının ilanı yazılı sınavdan sonraki ilk devrede yapılmalıdır. Bu, öğrencilerin ellerinden gelenin en iyisini yapmaları için </a:t>
            </a:r>
            <a:r>
              <a:rPr lang="tr-TR" b="1" dirty="0">
                <a:solidFill>
                  <a:srgbClr val="FF0000"/>
                </a:solidFill>
              </a:rPr>
              <a:t>motivasyonlarını arttırır</a:t>
            </a:r>
            <a:r>
              <a:rPr lang="tr-TR" b="1" dirty="0" smtClean="0">
                <a:solidFill>
                  <a:srgbClr val="FF0000"/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dirty="0"/>
              <a:t>Takım puanlarını, takım üyelerinin kazandığı ilerleme puanlarını toplayarak ve toplamı o gün takımda bulunan üye sayısına bölerek bulabiliriz.</a:t>
            </a:r>
          </a:p>
          <a:p>
            <a:pPr>
              <a:buFont typeface="Wingdings" panose="05000000000000000000" pitchFamily="2" charset="2"/>
              <a:buChar char="ü"/>
            </a:pPr>
            <a:endParaRPr lang="tr-TR" b="1" dirty="0" smtClean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tr-TR" b="1" dirty="0">
              <a:solidFill>
                <a:srgbClr val="FF0000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tr-TR" dirty="0"/>
          </a:p>
          <a:p>
            <a:pPr algn="just">
              <a:buFont typeface="Wingdings" panose="05000000000000000000" pitchFamily="2" charset="2"/>
              <a:buChar char="ü"/>
            </a:pPr>
            <a:endParaRPr lang="tr-TR" dirty="0"/>
          </a:p>
          <a:p>
            <a:pPr marL="0" indent="0" algn="just">
              <a:buNone/>
            </a:pPr>
            <a:endParaRPr lang="tr-TR" dirty="0"/>
          </a:p>
          <a:p>
            <a:pPr algn="just">
              <a:buFont typeface="Wingdings" panose="05000000000000000000" pitchFamily="2" charset="2"/>
              <a:buChar char="ü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5057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TAKIM OYUN TURNUVA TEKNİĞİ</a:t>
            </a:r>
            <a:endParaRPr lang="tr-TR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pic>
        <p:nvPicPr>
          <p:cNvPr id="2050" name="Picture 2" descr="C:\Users\Pc\Desktop\img1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47660"/>
            <a:ext cx="7560840" cy="324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08715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28800" y="228600"/>
            <a:ext cx="8305800" cy="6400800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Ö</a:t>
            </a:r>
            <a:r>
              <a:rPr lang="nl-NL" dirty="0" smtClean="0">
                <a:latin typeface="Andalus" panose="02020603050405020304" pitchFamily="18" charset="-78"/>
                <a:cs typeface="Andalus" panose="02020603050405020304" pitchFamily="18" charset="-78"/>
              </a:rPr>
              <a:t>ğ</a:t>
            </a:r>
            <a:r>
              <a:rPr lang="tr-TR" dirty="0" err="1">
                <a:latin typeface="Andalus" panose="02020603050405020304" pitchFamily="18" charset="-78"/>
                <a:cs typeface="Andalus" panose="02020603050405020304" pitchFamily="18" charset="-78"/>
              </a:rPr>
              <a:t>renci</a:t>
            </a:r>
            <a:r>
              <a:rPr lang="tr-TR" dirty="0">
                <a:latin typeface="Andalus" panose="02020603050405020304" pitchFamily="18" charset="-78"/>
                <a:cs typeface="Andalus" panose="02020603050405020304" pitchFamily="18" charset="-78"/>
              </a:rPr>
              <a:t> takımları ve başarı bölümleri tekniğine </a:t>
            </a:r>
            <a:r>
              <a:rPr lang="tr-TR" dirty="0" err="1">
                <a:latin typeface="Andalus" panose="02020603050405020304" pitchFamily="18" charset="-78"/>
                <a:cs typeface="Andalus" panose="02020603050405020304" pitchFamily="18" charset="-78"/>
              </a:rPr>
              <a:t>benzer.TOT</a:t>
            </a:r>
            <a:r>
              <a:rPr lang="tr-TR" dirty="0"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tr-T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ve ÖTBB arasındaki fark </a:t>
            </a:r>
            <a:r>
              <a:rPr lang="tr-TR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TOT’da</a:t>
            </a:r>
            <a:r>
              <a:rPr lang="tr-T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bireysel değerlendirme testleri yerine, bir turnuvada oyunlar kullanılarak gruplar ödül için puanlar kazanırlar.</a:t>
            </a:r>
            <a:endParaRPr lang="en-US" dirty="0" smtClean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endParaRPr lang="en-US" dirty="0" smtClean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r>
              <a:rPr lang="en-US" dirty="0" smtClean="0">
                <a:cs typeface="Andalus" panose="02020603050405020304"/>
              </a:rPr>
              <a:t>Bu </a:t>
            </a:r>
            <a:r>
              <a:rPr lang="en-US" dirty="0" err="1" smtClean="0">
                <a:cs typeface="Andalus" panose="02020603050405020304"/>
              </a:rPr>
              <a:t>teknikte</a:t>
            </a:r>
            <a:r>
              <a:rPr lang="en-US" dirty="0" smtClean="0">
                <a:cs typeface="Andalus" panose="02020603050405020304"/>
              </a:rPr>
              <a:t> </a:t>
            </a:r>
            <a:r>
              <a:rPr lang="en-US" dirty="0" err="1" smtClean="0">
                <a:cs typeface="Andalus" panose="02020603050405020304"/>
              </a:rPr>
              <a:t>aşağıdaki</a:t>
            </a:r>
            <a:r>
              <a:rPr lang="en-US" dirty="0" smtClean="0">
                <a:cs typeface="Andalus" panose="02020603050405020304"/>
              </a:rPr>
              <a:t> </a:t>
            </a:r>
            <a:r>
              <a:rPr lang="en-US" dirty="0" err="1" smtClean="0">
                <a:cs typeface="Andalus" panose="02020603050405020304"/>
              </a:rPr>
              <a:t>adımlar</a:t>
            </a:r>
            <a:r>
              <a:rPr lang="en-US" dirty="0" smtClean="0">
                <a:cs typeface="Andalus" panose="02020603050405020304"/>
              </a:rPr>
              <a:t> </a:t>
            </a:r>
            <a:r>
              <a:rPr lang="en-US" dirty="0" err="1" smtClean="0">
                <a:cs typeface="Andalus" panose="02020603050405020304"/>
              </a:rPr>
              <a:t>izlenir</a:t>
            </a:r>
            <a:r>
              <a:rPr lang="en-US" dirty="0" smtClean="0">
                <a:cs typeface="Andalus" panose="02020603050405020304"/>
              </a:rPr>
              <a:t>;</a:t>
            </a:r>
          </a:p>
          <a:p>
            <a:pPr marL="0" indent="0">
              <a:buClr>
                <a:srgbClr val="B83D68"/>
              </a:buClr>
              <a:buNone/>
            </a:pPr>
            <a:r>
              <a:rPr lang="tr-TR" dirty="0">
                <a:solidFill>
                  <a:prstClr val="black"/>
                </a:solidFill>
                <a:cs typeface="Andalus" panose="02020603050405020304"/>
              </a:rPr>
              <a:t>1) Amaç</a:t>
            </a:r>
          </a:p>
          <a:p>
            <a:pPr marL="0" indent="0">
              <a:buClr>
                <a:srgbClr val="B83D68"/>
              </a:buClr>
              <a:buNone/>
            </a:pPr>
            <a:r>
              <a:rPr lang="tr-TR" dirty="0">
                <a:solidFill>
                  <a:prstClr val="black"/>
                </a:solidFill>
                <a:cs typeface="Andalus" panose="02020603050405020304"/>
              </a:rPr>
              <a:t>2) Ön Hazırlık </a:t>
            </a:r>
          </a:p>
          <a:p>
            <a:pPr marL="0" indent="0">
              <a:buClr>
                <a:srgbClr val="B83D68"/>
              </a:buClr>
              <a:buNone/>
            </a:pPr>
            <a:r>
              <a:rPr lang="tr-TR" dirty="0">
                <a:solidFill>
                  <a:prstClr val="black"/>
                </a:solidFill>
                <a:cs typeface="Andalus" panose="02020603050405020304"/>
              </a:rPr>
              <a:t>3)</a:t>
            </a:r>
            <a:r>
              <a:rPr lang="en-US" dirty="0">
                <a:solidFill>
                  <a:prstClr val="black"/>
                </a:solidFill>
                <a:cs typeface="Andalus" panose="02020603050405020304"/>
              </a:rPr>
              <a:t> </a:t>
            </a:r>
            <a:r>
              <a:rPr lang="tr-TR" dirty="0">
                <a:solidFill>
                  <a:prstClr val="black"/>
                </a:solidFill>
                <a:cs typeface="Andalus" panose="02020603050405020304"/>
              </a:rPr>
              <a:t>Öğretme</a:t>
            </a:r>
          </a:p>
          <a:p>
            <a:pPr marL="0" indent="0">
              <a:buClr>
                <a:srgbClr val="B83D68"/>
              </a:buClr>
              <a:buNone/>
            </a:pPr>
            <a:r>
              <a:rPr lang="tr-TR" dirty="0">
                <a:solidFill>
                  <a:prstClr val="black"/>
                </a:solidFill>
                <a:cs typeface="Andalus" panose="02020603050405020304"/>
              </a:rPr>
              <a:t>4)</a:t>
            </a:r>
            <a:r>
              <a:rPr lang="en-US" dirty="0">
                <a:solidFill>
                  <a:prstClr val="black"/>
                </a:solidFill>
                <a:cs typeface="Andalus" panose="02020603050405020304"/>
              </a:rPr>
              <a:t> </a:t>
            </a:r>
            <a:r>
              <a:rPr lang="tr-TR" dirty="0">
                <a:solidFill>
                  <a:prstClr val="black"/>
                </a:solidFill>
                <a:cs typeface="Andalus" panose="02020603050405020304"/>
              </a:rPr>
              <a:t>Grupların takım oyun turnuvaya hazırlanması</a:t>
            </a:r>
          </a:p>
          <a:p>
            <a:pPr marL="0" indent="0">
              <a:buClr>
                <a:srgbClr val="B83D68"/>
              </a:buClr>
              <a:buNone/>
            </a:pPr>
            <a:r>
              <a:rPr lang="tr-TR" dirty="0">
                <a:solidFill>
                  <a:prstClr val="black"/>
                </a:solidFill>
                <a:cs typeface="Andalus" panose="02020603050405020304"/>
              </a:rPr>
              <a:t>5) Takım oyun turnuva çalışması</a:t>
            </a:r>
          </a:p>
          <a:p>
            <a:endParaRPr lang="tr-TR" dirty="0" smtClean="0">
              <a:cs typeface="Andalus" panose="02020603050405020304"/>
            </a:endParaRPr>
          </a:p>
          <a:p>
            <a:endParaRPr lang="tr-T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6288" y="2743200"/>
            <a:ext cx="2808312" cy="187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26460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1158</Words>
  <Application>Microsoft Office PowerPoint</Application>
  <PresentationFormat>Geniş ekran</PresentationFormat>
  <Paragraphs>142</Paragraphs>
  <Slides>22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9" baseType="lpstr">
      <vt:lpstr>Andalus</vt:lpstr>
      <vt:lpstr>Arabic Typesetting</vt:lpstr>
      <vt:lpstr>Arial</vt:lpstr>
      <vt:lpstr>Calibri</vt:lpstr>
      <vt:lpstr>Calibri Light</vt:lpstr>
      <vt:lpstr>Wingdings</vt:lpstr>
      <vt:lpstr>Office Teması</vt:lpstr>
      <vt:lpstr>PowerPoint Sunusu</vt:lpstr>
      <vt:lpstr>Sunum</vt:lpstr>
      <vt:lpstr>PowerPoint Sunusu</vt:lpstr>
      <vt:lpstr> Takım Ödülü</vt:lpstr>
      <vt:lpstr>PowerPoint Sunusu</vt:lpstr>
      <vt:lpstr>PowerPoint Sunusu</vt:lpstr>
      <vt:lpstr>PowerPoint Sunusu</vt:lpstr>
      <vt:lpstr>TAKIM OYUN TURNUVA TEKNİĞİ</vt:lpstr>
      <vt:lpstr>PowerPoint Sunusu</vt:lpstr>
      <vt:lpstr>1) AMAÇ </vt:lpstr>
      <vt:lpstr>ÇALIŞMA KAĞIDI</vt:lpstr>
      <vt:lpstr>PowerPoint Sunusu</vt:lpstr>
      <vt:lpstr>TEKNİĞİN FAYDALARI</vt:lpstr>
      <vt:lpstr>TEKNİĞİN SINIRLILIKLARI</vt:lpstr>
      <vt:lpstr>İŞBİRLİKLİ ÖĞRENME</vt:lpstr>
      <vt:lpstr>İşbirlikli Öğrenme</vt:lpstr>
      <vt:lpstr>GİRİŞ AŞAMASI</vt:lpstr>
      <vt:lpstr>PowerPoint Sunusu</vt:lpstr>
      <vt:lpstr>Uzman Araştırması</vt:lpstr>
      <vt:lpstr>Rapor Hazırlama ve Yeniden Biçimlendirme</vt:lpstr>
      <vt:lpstr>Tamamlama ve Değerlendirme</vt:lpstr>
      <vt:lpstr>JİGSAW TEKNİĞİNİN SINIRLılıkları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1</cp:revision>
  <dcterms:created xsi:type="dcterms:W3CDTF">2018-02-18T09:45:28Z</dcterms:created>
  <dcterms:modified xsi:type="dcterms:W3CDTF">2018-02-18T09:45:54Z</dcterms:modified>
</cp:coreProperties>
</file>