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3"/>
  </p:notesMasterIdLst>
  <p:handoutMasterIdLst>
    <p:handoutMasterId r:id="rId14"/>
  </p:handoutMasterIdLst>
  <p:sldIdLst>
    <p:sldId id="668" r:id="rId4"/>
    <p:sldId id="609" r:id="rId5"/>
    <p:sldId id="670" r:id="rId6"/>
    <p:sldId id="671" r:id="rId7"/>
    <p:sldId id="672" r:id="rId8"/>
    <p:sldId id="673" r:id="rId9"/>
    <p:sldId id="674" r:id="rId10"/>
    <p:sldId id="675" r:id="rId11"/>
    <p:sldId id="676"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24.02.2020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2/24/2020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2/24/2020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2/24/2020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2/24/2020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2/24/2020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2/24/2020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2/24/2020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2/24/2020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2/24/2020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2/24/2020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2/24/2020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2/24/2020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a:xfrm>
            <a:off x="628650" y="6356351"/>
            <a:ext cx="2057400" cy="365125"/>
          </a:xfrm>
          <a:prstGeom prst="rect">
            <a:avLst/>
          </a:prstGeom>
        </p:spPr>
        <p:txBody>
          <a:bodyPr/>
          <a:lstStyle/>
          <a:p>
            <a:fld id="{48216472-B17B-4CA4-BE5A-ACACC1E6C338}" type="datetimeFigureOut">
              <a:rPr lang="tr-TR" smtClean="0"/>
              <a:t>24.02.2020</a:t>
            </a:fld>
            <a:endParaRPr lang="tr-TR"/>
          </a:p>
        </p:txBody>
      </p:sp>
      <p:sp>
        <p:nvSpPr>
          <p:cNvPr id="3" name="Altbilgi Yer Tutucusu 2"/>
          <p:cNvSpPr>
            <a:spLocks noGrp="1"/>
          </p:cNvSpPr>
          <p:nvPr>
            <p:ph type="ftr" sz="quarter" idx="11"/>
          </p:nvPr>
        </p:nvSpPr>
        <p:spPr>
          <a:xfrm>
            <a:off x="3028950" y="6356351"/>
            <a:ext cx="3086100" cy="365125"/>
          </a:xfrm>
          <a:prstGeom prst="rect">
            <a:avLst/>
          </a:prstGeom>
        </p:spPr>
        <p:txBody>
          <a:bodyPr/>
          <a:lstStyle/>
          <a:p>
            <a:endParaRPr lang="tr-TR"/>
          </a:p>
        </p:txBody>
      </p:sp>
      <p:sp>
        <p:nvSpPr>
          <p:cNvPr id="4" name="Slayt Numarası Yer Tutucusu 3"/>
          <p:cNvSpPr>
            <a:spLocks noGrp="1"/>
          </p:cNvSpPr>
          <p:nvPr>
            <p:ph type="sldNum" sz="quarter" idx="12"/>
          </p:nvPr>
        </p:nvSpPr>
        <p:spPr>
          <a:xfrm>
            <a:off x="6457950" y="6356351"/>
            <a:ext cx="2057400" cy="365125"/>
          </a:xfrm>
          <a:prstGeom prst="rect">
            <a:avLst/>
          </a:prstGeom>
        </p:spPr>
        <p:txBody>
          <a:bodyPr/>
          <a:lstStyle/>
          <a:p>
            <a:fld id="{4BCFA9AA-2855-45EC-9BD1-D4BBD69107BC}" type="slidenum">
              <a:rPr lang="tr-TR" smtClean="0"/>
              <a:t>‹#›</a:t>
            </a:fld>
            <a:endParaRPr lang="tr-TR"/>
          </a:p>
        </p:txBody>
      </p:sp>
    </p:spTree>
    <p:extLst>
      <p:ext uri="{BB962C8B-B14F-4D97-AF65-F5344CB8AC3E}">
        <p14:creationId xmlns:p14="http://schemas.microsoft.com/office/powerpoint/2010/main" val="353702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2/24/2020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2/24/2020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2/24/2020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2/24/2020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2.jpe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theme" Target="../theme/theme3.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2/24/2020</a:t>
            </a:fld>
            <a:endParaRPr lang="en-US" dirty="0"/>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dirty="0" smtClean="0"/>
              <a:t>Prof. Dr. Harun TANRIVERMİŞ, </a:t>
            </a:r>
            <a:r>
              <a:rPr lang="en-US" dirty="0" err="1" smtClean="0"/>
              <a:t>Yrd</a:t>
            </a:r>
            <a:r>
              <a:rPr lang="en-US" dirty="0" smtClean="0"/>
              <a:t>. </a:t>
            </a:r>
            <a:r>
              <a:rPr lang="en-US" dirty="0" err="1" smtClean="0"/>
              <a:t>Doç</a:t>
            </a:r>
            <a:r>
              <a:rPr lang="en-US" dirty="0" smtClean="0"/>
              <a:t>. Dr. </a:t>
            </a:r>
            <a:r>
              <a:rPr lang="en-US" dirty="0" err="1" smtClean="0"/>
              <a:t>Yeşim</a:t>
            </a:r>
            <a:r>
              <a:rPr lang="en-US" dirty="0" smtClean="0"/>
              <a:t> ALİEFENDİOĞLU </a:t>
            </a:r>
            <a:r>
              <a:rPr lang="en-US" dirty="0" err="1" smtClean="0"/>
              <a:t>Ekonomi</a:t>
            </a:r>
            <a:r>
              <a:rPr lang="en-US" dirty="0" smtClean="0"/>
              <a:t> I 2016-2017 </a:t>
            </a:r>
            <a:r>
              <a:rPr lang="en-US" dirty="0" err="1" smtClean="0"/>
              <a:t>Güz</a:t>
            </a:r>
            <a:r>
              <a:rPr lang="en-US" dirty="0" smtClean="0"/>
              <a:t> </a:t>
            </a:r>
            <a:r>
              <a:rPr lang="en-US" dirty="0" err="1" smtClean="0"/>
              <a:t>Dönemi</a:t>
            </a:r>
            <a:endParaRPr lang="en-US" dirty="0"/>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2/24/2020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1.xml"/><Relationship Id="rId1" Type="http://schemas.openxmlformats.org/officeDocument/2006/relationships/vmlDrawing" Target="../drawings/vmlDrawing1.v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1.xml"/><Relationship Id="rId1" Type="http://schemas.openxmlformats.org/officeDocument/2006/relationships/vmlDrawing" Target="../drawings/vmlDrawing2.vml"/><Relationship Id="rId5" Type="http://schemas.openxmlformats.org/officeDocument/2006/relationships/image" Target="../media/image8.png"/><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357568"/>
          </a:xfrm>
          <a:prstGeom prst="rect">
            <a:avLst/>
          </a:prstGeom>
        </p:spPr>
        <p:txBody>
          <a:bodyPr wrap="square">
            <a:spAutoFit/>
          </a:bodyPr>
          <a:lstStyle/>
          <a:p>
            <a:pPr marL="0" lvl="1" algn="ctr">
              <a:spcBef>
                <a:spcPct val="20000"/>
              </a:spcBef>
              <a:buClr>
                <a:schemeClr val="accent1"/>
              </a:buClr>
            </a:pPr>
            <a:r>
              <a:rPr lang="tr-TR" sz="3200" b="1" dirty="0" smtClean="0"/>
              <a:t>GGY405</a:t>
            </a:r>
            <a:endParaRPr lang="tr-TR" sz="3200" b="1" dirty="0"/>
          </a:p>
          <a:p>
            <a:pPr marL="0" lvl="1" algn="ctr">
              <a:spcBef>
                <a:spcPct val="20000"/>
              </a:spcBef>
              <a:buClr>
                <a:schemeClr val="accent1"/>
              </a:buClr>
            </a:pPr>
            <a:endParaRPr lang="tr-TR" sz="3200" b="1" dirty="0"/>
          </a:p>
          <a:p>
            <a:pPr marL="0" lvl="1" algn="ctr">
              <a:spcBef>
                <a:spcPct val="20000"/>
              </a:spcBef>
              <a:buClr>
                <a:schemeClr val="accent1"/>
              </a:buClr>
            </a:pPr>
            <a:r>
              <a:rPr lang="tr-TR" sz="3200" b="1" dirty="0" smtClean="0"/>
              <a:t>Gayrimenkul ve Varlık Analizleri I</a:t>
            </a:r>
            <a:endParaRPr lang="tr-TR" sz="3200" b="1" dirty="0"/>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Prof. Dr. </a:t>
            </a:r>
            <a:r>
              <a:rPr lang="tr-TR" sz="1600" b="1" dirty="0" smtClean="0">
                <a:latin typeface="Arial" panose="020B0604020202020204" pitchFamily="34" charset="0"/>
                <a:ea typeface="Times New Roman" panose="02020603050405020304" pitchFamily="18" charset="0"/>
                <a:cs typeface="Arial" panose="020B0604020202020204" pitchFamily="34" charset="0"/>
              </a:rPr>
              <a:t>F. Nihan ÖZDEMİR SÖNMEZ</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79" y="1167713"/>
            <a:ext cx="8517837" cy="4468903"/>
          </a:xfrm>
        </p:spPr>
        <p:txBody>
          <a:bodyPr anchor="t">
            <a:noAutofit/>
          </a:bodyPr>
          <a:lstStyle/>
          <a:p>
            <a:pPr algn="just">
              <a:spcBef>
                <a:spcPts val="600"/>
              </a:spcBef>
              <a:spcAft>
                <a:spcPts val="600"/>
              </a:spcAft>
            </a:pPr>
            <a:r>
              <a:rPr lang="tr-TR" sz="1800" dirty="0" smtClean="0"/>
              <a:t>Şehir </a:t>
            </a:r>
            <a:r>
              <a:rPr lang="tr-TR" sz="1800" dirty="0"/>
              <a:t>planlamanın konusu her tür ve ölçekte </a:t>
            </a:r>
            <a:r>
              <a:rPr lang="tr-TR" sz="1800" dirty="0" err="1"/>
              <a:t>mekansal</a:t>
            </a:r>
            <a:r>
              <a:rPr lang="tr-TR" sz="1800" dirty="0"/>
              <a:t> planlamadır. </a:t>
            </a:r>
          </a:p>
          <a:p>
            <a:pPr algn="just">
              <a:spcBef>
                <a:spcPts val="600"/>
              </a:spcBef>
              <a:spcAft>
                <a:spcPts val="600"/>
              </a:spcAft>
            </a:pPr>
            <a:r>
              <a:rPr lang="tr-TR" sz="1800" dirty="0" smtClean="0"/>
              <a:t>Şehir </a:t>
            </a:r>
            <a:r>
              <a:rPr lang="tr-TR" sz="1800" dirty="0"/>
              <a:t>planlamanın kuram ve uygulaması, </a:t>
            </a:r>
            <a:r>
              <a:rPr lang="tr-TR" sz="1800" dirty="0" err="1"/>
              <a:t>mekansal</a:t>
            </a:r>
            <a:r>
              <a:rPr lang="tr-TR" sz="1800" dirty="0"/>
              <a:t> biçimlenmeyi, buna neden olan ekonomik, demografik ve </a:t>
            </a:r>
            <a:r>
              <a:rPr lang="tr-TR" sz="1800" dirty="0" err="1"/>
              <a:t>sosyo</a:t>
            </a:r>
            <a:r>
              <a:rPr lang="tr-TR" sz="1800" dirty="0"/>
              <a:t>-kültürel ve çevresel dinamikleri, bilimsel ölçütlerle sistematik olarak araştırır, tahmin eder, senaryolaştırır.</a:t>
            </a:r>
          </a:p>
          <a:p>
            <a:pPr algn="just">
              <a:spcBef>
                <a:spcPts val="600"/>
              </a:spcBef>
              <a:spcAft>
                <a:spcPts val="600"/>
              </a:spcAft>
            </a:pPr>
            <a:r>
              <a:rPr lang="tr-TR" sz="1800" dirty="0"/>
              <a:t>Planlamanın temel niteliği, </a:t>
            </a:r>
            <a:r>
              <a:rPr lang="tr-TR" sz="1800" dirty="0" err="1"/>
              <a:t>mekansal</a:t>
            </a:r>
            <a:r>
              <a:rPr lang="tr-TR" sz="1800" dirty="0"/>
              <a:t> süreçleri etkilemesi, değişimi yönlendirmesi, hedefler koyması ve uygulama araçlarını tanımlamasıdır. </a:t>
            </a:r>
          </a:p>
          <a:p>
            <a:pPr algn="just">
              <a:spcBef>
                <a:spcPts val="600"/>
              </a:spcBef>
              <a:spcAft>
                <a:spcPts val="600"/>
              </a:spcAft>
            </a:pPr>
            <a:r>
              <a:rPr lang="tr-TR" sz="1800" dirty="0" smtClean="0"/>
              <a:t>Şehir </a:t>
            </a:r>
            <a:r>
              <a:rPr lang="tr-TR" sz="1800" dirty="0"/>
              <a:t>planlama toplum yararını esas alan güvenli ve sürdürülebilir yaşam çevresi oluşturmaya yönelik bir kamu hizmetidir.</a:t>
            </a:r>
          </a:p>
          <a:p>
            <a:pPr algn="just">
              <a:spcBef>
                <a:spcPts val="600"/>
              </a:spcBef>
              <a:spcAft>
                <a:spcPts val="600"/>
              </a:spcAft>
            </a:pPr>
            <a:r>
              <a:rPr lang="tr-TR" sz="1800" dirty="0"/>
              <a:t>Mekan Planlaması farklı mesleklerin ve aktörlerin içinde bulunduğu ekip çalışmasıdır. Planlama bir süreç olup, şehir plancısı bu sürecin önemli bir aktörüdür. </a:t>
            </a:r>
          </a:p>
          <a:p>
            <a:pPr algn="just">
              <a:spcBef>
                <a:spcPts val="600"/>
              </a:spcBef>
              <a:spcAft>
                <a:spcPts val="600"/>
              </a:spcAft>
            </a:pPr>
            <a:r>
              <a:rPr lang="tr-TR" sz="1800" dirty="0" smtClean="0"/>
              <a:t>Plancının </a:t>
            </a:r>
            <a:r>
              <a:rPr lang="tr-TR" sz="1800" dirty="0"/>
              <a:t>rolü toplumun, planlama sisteminin ve siyasaların gelişmesine dayalı olarak </a:t>
            </a:r>
            <a:r>
              <a:rPr lang="tr-TR" sz="1800" dirty="0" err="1"/>
              <a:t>evrilmektedir</a:t>
            </a:r>
            <a:r>
              <a:rPr lang="tr-TR" sz="1800" dirty="0"/>
              <a:t>. Şehir plancısı, araştırmacı, tasarımcı, vizyon belirleyici, teknokrat, yönetici, danışman, eğitmen kolaylaştırıcı vb. roller yüklenmektedir. Her konuda plancıların ayırt edici farkı, bir bütün olarak toplum yararına, yerleşmeye ya da bölgeye ve uzun erimli geleceğe odaklanmalarıdır.</a:t>
            </a:r>
          </a:p>
          <a:p>
            <a:pPr algn="just">
              <a:lnSpc>
                <a:spcPct val="100000"/>
              </a:lnSpc>
              <a:buClr>
                <a:srgbClr val="000099"/>
              </a:buClr>
              <a:buFont typeface="Wingdings" panose="05000000000000000000" pitchFamily="2" charset="2"/>
              <a:buChar char="q"/>
            </a:pPr>
            <a:endParaRPr lang="tr-TR" sz="1800" dirty="0"/>
          </a:p>
          <a:p>
            <a:pPr algn="just">
              <a:lnSpc>
                <a:spcPct val="100000"/>
              </a:lnSpc>
              <a:buClr>
                <a:srgbClr val="000099"/>
              </a:buClr>
              <a:buFont typeface="Wingdings" panose="05000000000000000000" pitchFamily="2" charset="2"/>
              <a:buChar char="q"/>
            </a:pPr>
            <a:endParaRPr lang="tr-TR" sz="1800" dirty="0" smtClean="0"/>
          </a:p>
          <a:p>
            <a:pPr algn="just">
              <a:lnSpc>
                <a:spcPct val="100000"/>
              </a:lnSpc>
              <a:buClr>
                <a:srgbClr val="000099"/>
              </a:buClr>
              <a:buFont typeface="Wingdings" panose="05000000000000000000" pitchFamily="2" charset="2"/>
              <a:buChar char="q"/>
            </a:pPr>
            <a:endParaRPr lang="tr-TR" sz="1800" dirty="0" smtClean="0"/>
          </a:p>
          <a:p>
            <a:pPr algn="just">
              <a:lnSpc>
                <a:spcPct val="100000"/>
              </a:lnSpc>
              <a:buClr>
                <a:srgbClr val="000099"/>
              </a:buClr>
              <a:buFont typeface="Wingdings" panose="05000000000000000000" pitchFamily="2" charset="2"/>
              <a:buChar char="q"/>
            </a:pPr>
            <a:endParaRPr lang="tr-TR" sz="2000" dirty="0">
              <a:latin typeface="Arial" panose="020B0604020202020204" pitchFamily="34" charset="0"/>
              <a:cs typeface="Arial" panose="020B0604020202020204" pitchFamily="34" charset="0"/>
            </a:endParaRPr>
          </a:p>
        </p:txBody>
      </p:sp>
      <p:sp>
        <p:nvSpPr>
          <p:cNvPr id="6" name="Dikdörtgen 5"/>
          <p:cNvSpPr/>
          <p:nvPr/>
        </p:nvSpPr>
        <p:spPr>
          <a:xfrm>
            <a:off x="313080" y="188248"/>
            <a:ext cx="8517837" cy="636625"/>
          </a:xfrm>
          <a:prstGeom prst="rect">
            <a:avLst/>
          </a:prstGeom>
        </p:spPr>
        <p:txBody>
          <a:bodyPr/>
          <a:lstStyle/>
          <a:p>
            <a:pPr marL="0" lvl="1" algn="ctr">
              <a:spcBef>
                <a:spcPct val="20000"/>
              </a:spcBef>
              <a:buClr>
                <a:schemeClr val="accent1"/>
              </a:buClr>
            </a:pPr>
            <a:r>
              <a:rPr lang="tr-TR" sz="2400" b="1" dirty="0" smtClean="0">
                <a:solidFill>
                  <a:srgbClr val="FF0000"/>
                </a:solidFill>
              </a:rPr>
              <a:t>Şehir Planlamanın Temel Nitelikleri</a:t>
            </a:r>
            <a:endParaRPr lang="tr-TR" sz="2400" b="1" dirty="0">
              <a:solidFill>
                <a:srgbClr val="FF0000"/>
              </a:solidFill>
            </a:endParaRPr>
          </a:p>
          <a:p>
            <a:pPr fontAlgn="base">
              <a:lnSpc>
                <a:spcPct val="90000"/>
              </a:lnSpc>
              <a:spcBef>
                <a:spcPct val="0"/>
              </a:spcBef>
              <a:spcAft>
                <a:spcPct val="0"/>
              </a:spcAft>
            </a:pPr>
            <a:endParaRPr lang="tr-TR" sz="24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Unvan 3"/>
          <p:cNvSpPr>
            <a:spLocks noGrp="1"/>
          </p:cNvSpPr>
          <p:nvPr>
            <p:ph type="title"/>
          </p:nvPr>
        </p:nvSpPr>
        <p:spPr/>
        <p:txBody>
          <a:bodyPr/>
          <a:lstStyle/>
          <a:p>
            <a:r>
              <a:rPr lang="tr-TR" dirty="0" smtClean="0"/>
              <a:t>  </a:t>
            </a:r>
            <a:endParaRPr lang="en-US" dirty="0"/>
          </a:p>
        </p:txBody>
      </p:sp>
    </p:spTree>
    <p:extLst>
      <p:ext uri="{BB962C8B-B14F-4D97-AF65-F5344CB8AC3E}">
        <p14:creationId xmlns:p14="http://schemas.microsoft.com/office/powerpoint/2010/main" val="38562069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504908" y="439709"/>
            <a:ext cx="6014979" cy="542920"/>
          </a:xfrm>
          <a:prstGeom prst="rect">
            <a:avLst/>
          </a:prstGeom>
        </p:spPr>
        <p:txBody>
          <a:bodyPr>
            <a:normAutofit/>
          </a:bodyPr>
          <a:lstStyle/>
          <a:p>
            <a:pPr>
              <a:spcBef>
                <a:spcPct val="0"/>
              </a:spcBef>
              <a:defRPr/>
            </a:pPr>
            <a:endParaRPr lang="tr-TR" sz="2400" dirty="0">
              <a:solidFill>
                <a:srgbClr val="C00000"/>
              </a:solidFill>
              <a:latin typeface="Arial" pitchFamily="34" charset="0"/>
              <a:cs typeface="Arial" pitchFamily="34" charset="0"/>
            </a:endParaRPr>
          </a:p>
        </p:txBody>
      </p:sp>
      <p:sp>
        <p:nvSpPr>
          <p:cNvPr id="7" name="6 Dikdörtgen"/>
          <p:cNvSpPr/>
          <p:nvPr/>
        </p:nvSpPr>
        <p:spPr>
          <a:xfrm>
            <a:off x="445770" y="1092166"/>
            <a:ext cx="8309610" cy="4662815"/>
          </a:xfrm>
          <a:prstGeom prst="rect">
            <a:avLst/>
          </a:prstGeom>
        </p:spPr>
        <p:txBody>
          <a:bodyPr wrap="square">
            <a:spAutoFit/>
          </a:bodyPr>
          <a:lstStyle/>
          <a:p>
            <a:pPr marL="342900" indent="-342900" algn="just" fontAlgn="base">
              <a:spcBef>
                <a:spcPts val="600"/>
              </a:spcBef>
              <a:spcAft>
                <a:spcPct val="0"/>
              </a:spcAft>
              <a:buClr>
                <a:srgbClr val="B292CA"/>
              </a:buClr>
              <a:buSzPct val="65000"/>
              <a:buFont typeface="Wingdings" pitchFamily="2" charset="2"/>
              <a:buChar char="q"/>
            </a:pPr>
            <a:r>
              <a:rPr lang="tr-TR" sz="1700" dirty="0" smtClean="0">
                <a:solidFill>
                  <a:prstClr val="black"/>
                </a:solidFill>
                <a:latin typeface="Arial" pitchFamily="34" charset="0"/>
                <a:cs typeface="Arial" pitchFamily="34" charset="0"/>
              </a:rPr>
              <a:t>Şehir planlamanın konusu her tür ve ölçekte </a:t>
            </a:r>
            <a:r>
              <a:rPr lang="tr-TR" sz="1700" dirty="0" err="1" smtClean="0">
                <a:solidFill>
                  <a:prstClr val="black"/>
                </a:solidFill>
                <a:latin typeface="Arial" pitchFamily="34" charset="0"/>
                <a:cs typeface="Arial" pitchFamily="34" charset="0"/>
              </a:rPr>
              <a:t>mekansal</a:t>
            </a:r>
            <a:r>
              <a:rPr lang="tr-TR" sz="1700" dirty="0" smtClean="0">
                <a:solidFill>
                  <a:prstClr val="black"/>
                </a:solidFill>
                <a:latin typeface="Arial" pitchFamily="34" charset="0"/>
                <a:cs typeface="Arial" pitchFamily="34" charset="0"/>
              </a:rPr>
              <a:t> planlamadır. </a:t>
            </a:r>
          </a:p>
          <a:p>
            <a:pPr marL="342900" indent="-342900" algn="just" fontAlgn="base">
              <a:spcBef>
                <a:spcPts val="600"/>
              </a:spcBef>
              <a:spcAft>
                <a:spcPct val="0"/>
              </a:spcAft>
              <a:buClr>
                <a:srgbClr val="B292CA"/>
              </a:buClr>
              <a:buSzPct val="65000"/>
            </a:pPr>
            <a:r>
              <a:rPr lang="tr-TR" sz="1700" dirty="0" smtClean="0">
                <a:solidFill>
                  <a:prstClr val="black"/>
                </a:solidFill>
                <a:latin typeface="Arial" pitchFamily="34" charset="0"/>
                <a:cs typeface="Arial" pitchFamily="34" charset="0"/>
              </a:rPr>
              <a:t>	Şehir planlamanın kuram ve uygulaması, </a:t>
            </a:r>
            <a:r>
              <a:rPr lang="tr-TR" sz="1700" dirty="0" err="1" smtClean="0">
                <a:solidFill>
                  <a:prstClr val="black"/>
                </a:solidFill>
                <a:latin typeface="Arial" pitchFamily="34" charset="0"/>
                <a:cs typeface="Arial" pitchFamily="34" charset="0"/>
              </a:rPr>
              <a:t>mekansal</a:t>
            </a:r>
            <a:r>
              <a:rPr lang="tr-TR" sz="1700" dirty="0" smtClean="0">
                <a:solidFill>
                  <a:prstClr val="black"/>
                </a:solidFill>
                <a:latin typeface="Arial" pitchFamily="34" charset="0"/>
                <a:cs typeface="Arial" pitchFamily="34" charset="0"/>
              </a:rPr>
              <a:t> biçimlenmeyi, buna neden olan ekonomik, demografik ve </a:t>
            </a:r>
            <a:r>
              <a:rPr lang="tr-TR" sz="1700" dirty="0" err="1" smtClean="0">
                <a:solidFill>
                  <a:prstClr val="black"/>
                </a:solidFill>
                <a:latin typeface="Arial" pitchFamily="34" charset="0"/>
                <a:cs typeface="Arial" pitchFamily="34" charset="0"/>
              </a:rPr>
              <a:t>sosyo</a:t>
            </a:r>
            <a:r>
              <a:rPr lang="tr-TR" sz="1700" dirty="0" smtClean="0">
                <a:solidFill>
                  <a:prstClr val="black"/>
                </a:solidFill>
                <a:latin typeface="Arial" pitchFamily="34" charset="0"/>
                <a:cs typeface="Arial" pitchFamily="34" charset="0"/>
              </a:rPr>
              <a:t>-kültürel ve çevresel dinamikleri, bilimsel ölçütlerle sistematik olarak araştırır, tahmin eder, senaryolaştırır.</a:t>
            </a:r>
          </a:p>
          <a:p>
            <a:pPr marL="342900" indent="-342900" algn="just" fontAlgn="base">
              <a:spcBef>
                <a:spcPts val="600"/>
              </a:spcBef>
              <a:spcAft>
                <a:spcPct val="0"/>
              </a:spcAft>
              <a:buClr>
                <a:srgbClr val="B292CA"/>
              </a:buClr>
              <a:buSzPct val="65000"/>
              <a:buFont typeface="Wingdings" pitchFamily="2" charset="2"/>
              <a:buChar char="q"/>
            </a:pPr>
            <a:r>
              <a:rPr lang="tr-TR" sz="1700" dirty="0" smtClean="0">
                <a:solidFill>
                  <a:prstClr val="black"/>
                </a:solidFill>
                <a:latin typeface="Arial" pitchFamily="34" charset="0"/>
                <a:cs typeface="Arial" pitchFamily="34" charset="0"/>
              </a:rPr>
              <a:t>Planlamanın temel niteliği, </a:t>
            </a:r>
            <a:r>
              <a:rPr lang="tr-TR" sz="1700" dirty="0" err="1" smtClean="0">
                <a:solidFill>
                  <a:prstClr val="black"/>
                </a:solidFill>
                <a:latin typeface="Arial" pitchFamily="34" charset="0"/>
                <a:cs typeface="Arial" pitchFamily="34" charset="0"/>
              </a:rPr>
              <a:t>mekansal</a:t>
            </a:r>
            <a:r>
              <a:rPr lang="tr-TR" sz="1700" dirty="0" smtClean="0">
                <a:solidFill>
                  <a:prstClr val="black"/>
                </a:solidFill>
                <a:latin typeface="Arial" pitchFamily="34" charset="0"/>
                <a:cs typeface="Arial" pitchFamily="34" charset="0"/>
              </a:rPr>
              <a:t> süreçleri etkilemesi, değişimi yönlendirmesi, hedefler koyması ve uygulama araçlarını tanımlamasıdır. </a:t>
            </a:r>
          </a:p>
          <a:p>
            <a:pPr marL="342900" indent="-342900" algn="just" fontAlgn="base">
              <a:spcBef>
                <a:spcPts val="600"/>
              </a:spcBef>
              <a:spcAft>
                <a:spcPct val="0"/>
              </a:spcAft>
              <a:buClr>
                <a:srgbClr val="B292CA"/>
              </a:buClr>
              <a:buSzPct val="65000"/>
            </a:pPr>
            <a:r>
              <a:rPr lang="tr-TR" sz="1700" dirty="0" smtClean="0">
                <a:solidFill>
                  <a:prstClr val="black"/>
                </a:solidFill>
                <a:latin typeface="Arial" pitchFamily="34" charset="0"/>
                <a:cs typeface="Arial" pitchFamily="34" charset="0"/>
              </a:rPr>
              <a:t>	</a:t>
            </a:r>
            <a:r>
              <a:rPr lang="tr-TR" sz="1700" b="1" dirty="0" smtClean="0">
                <a:solidFill>
                  <a:prstClr val="black"/>
                </a:solidFill>
                <a:latin typeface="Arial" pitchFamily="34" charset="0"/>
                <a:cs typeface="Arial" pitchFamily="34" charset="0"/>
              </a:rPr>
              <a:t>Şehir planlama toplum yararını esas alan güvenli ve sürdürülebilir yaşam çevresi oluşturmaya yönelik bir kamu hizmetidir.</a:t>
            </a:r>
          </a:p>
          <a:p>
            <a:pPr marL="342900" indent="-342900" algn="just" fontAlgn="base">
              <a:spcBef>
                <a:spcPts val="600"/>
              </a:spcBef>
              <a:spcAft>
                <a:spcPct val="0"/>
              </a:spcAft>
              <a:buClr>
                <a:srgbClr val="B292CA"/>
              </a:buClr>
              <a:buSzPct val="65000"/>
              <a:buFont typeface="Wingdings" pitchFamily="2" charset="2"/>
              <a:buChar char="q"/>
            </a:pPr>
            <a:r>
              <a:rPr lang="tr-TR" sz="1700" dirty="0" smtClean="0">
                <a:solidFill>
                  <a:prstClr val="black"/>
                </a:solidFill>
                <a:latin typeface="Arial" pitchFamily="34" charset="0"/>
                <a:cs typeface="Arial" pitchFamily="34" charset="0"/>
              </a:rPr>
              <a:t>Mekan Planlaması farklı mesleklerin ve aktörlerin içinde bulunduğu ekip çalışmasıdır. Planlama bir süreç olup, şehir plancısı bu sürecin önemli bir aktörüdür. </a:t>
            </a:r>
          </a:p>
          <a:p>
            <a:pPr marL="342900" indent="-342900" algn="just" fontAlgn="base">
              <a:spcBef>
                <a:spcPts val="600"/>
              </a:spcBef>
              <a:spcAft>
                <a:spcPct val="0"/>
              </a:spcAft>
              <a:buClr>
                <a:srgbClr val="B292CA"/>
              </a:buClr>
              <a:buSzPct val="65000"/>
            </a:pPr>
            <a:r>
              <a:rPr lang="tr-TR" sz="1700" dirty="0" smtClean="0">
                <a:solidFill>
                  <a:prstClr val="black"/>
                </a:solidFill>
                <a:latin typeface="Arial" pitchFamily="34" charset="0"/>
                <a:cs typeface="Arial" pitchFamily="34" charset="0"/>
              </a:rPr>
              <a:t>	Plancının rolü toplumun, planlama sisteminin ve siyasaların gelişmesine dayalı olarak </a:t>
            </a:r>
            <a:r>
              <a:rPr lang="tr-TR" sz="1700" dirty="0" err="1" smtClean="0">
                <a:solidFill>
                  <a:prstClr val="black"/>
                </a:solidFill>
                <a:latin typeface="Arial" pitchFamily="34" charset="0"/>
                <a:cs typeface="Arial" pitchFamily="34" charset="0"/>
              </a:rPr>
              <a:t>evrilmektedir</a:t>
            </a:r>
            <a:r>
              <a:rPr lang="tr-TR" sz="1700" dirty="0" smtClean="0">
                <a:solidFill>
                  <a:prstClr val="black"/>
                </a:solidFill>
                <a:latin typeface="Arial" pitchFamily="34" charset="0"/>
                <a:cs typeface="Arial" pitchFamily="34" charset="0"/>
              </a:rPr>
              <a:t>. Şehir plancısı, araştırmacı, tasarımcı, vizyon belirleyici, teknokrat, yönetici, danışman, eğitmen kolaylaştırıcı vb. roller yüklenmektedir. Her konuda plancıların ayırt edici farkı, bir bütün olarak toplum yararına, yerleşmeye ya da bölgeye ve uzun erimli geleceğe odaklanmalarıdır.</a:t>
            </a:r>
            <a:endParaRPr lang="tr-TR" sz="1700" dirty="0">
              <a:solidFill>
                <a:prstClr val="black"/>
              </a:solidFill>
              <a:latin typeface="Arial" pitchFamily="34" charset="0"/>
              <a:cs typeface="Arial" pitchFamily="34" charset="0"/>
            </a:endParaRPr>
          </a:p>
        </p:txBody>
      </p:sp>
      <p:pic>
        <p:nvPicPr>
          <p:cNvPr id="2" name="Resim 1"/>
          <p:cNvPicPr>
            <a:picLocks noChangeAspect="1"/>
          </p:cNvPicPr>
          <p:nvPr/>
        </p:nvPicPr>
        <p:blipFill>
          <a:blip r:embed="rId2"/>
          <a:stretch>
            <a:fillRect/>
          </a:stretch>
        </p:blipFill>
        <p:spPr>
          <a:xfrm>
            <a:off x="1085468" y="330172"/>
            <a:ext cx="5124450" cy="573074"/>
          </a:xfrm>
          <a:prstGeom prst="rect">
            <a:avLst/>
          </a:prstGeom>
        </p:spPr>
      </p:pic>
    </p:spTree>
    <p:extLst>
      <p:ext uri="{BB962C8B-B14F-4D97-AF65-F5344CB8AC3E}">
        <p14:creationId xmlns:p14="http://schemas.microsoft.com/office/powerpoint/2010/main" val="2502295009"/>
      </p:ext>
    </p:extLst>
  </p:cSld>
  <p:clrMapOvr>
    <a:masterClrMapping/>
  </p:clrMapOvr>
  <p:transition spd="med">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927845" y="853976"/>
            <a:ext cx="7172324" cy="5043904"/>
          </a:xfrm>
          <a:prstGeom prst="rect">
            <a:avLst/>
          </a:prstGeom>
        </p:spPr>
      </p:pic>
      <p:pic>
        <p:nvPicPr>
          <p:cNvPr id="4" name="Resim 3"/>
          <p:cNvPicPr>
            <a:picLocks noChangeAspect="1"/>
          </p:cNvPicPr>
          <p:nvPr/>
        </p:nvPicPr>
        <p:blipFill>
          <a:blip r:embed="rId3"/>
          <a:stretch>
            <a:fillRect/>
          </a:stretch>
        </p:blipFill>
        <p:spPr>
          <a:xfrm>
            <a:off x="927845" y="299184"/>
            <a:ext cx="6259610" cy="646232"/>
          </a:xfrm>
          <a:prstGeom prst="rect">
            <a:avLst/>
          </a:prstGeom>
        </p:spPr>
      </p:pic>
    </p:spTree>
    <p:extLst>
      <p:ext uri="{BB962C8B-B14F-4D97-AF65-F5344CB8AC3E}">
        <p14:creationId xmlns:p14="http://schemas.microsoft.com/office/powerpoint/2010/main" val="30695196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1141809" y="-572535"/>
            <a:ext cx="176307" cy="349732"/>
          </a:xfrm>
          <a:prstGeom prst="rect">
            <a:avLst/>
          </a:prstGeom>
          <a:noFill/>
          <a:ln w="9525">
            <a:noFill/>
            <a:miter lim="800000"/>
            <a:headEnd/>
            <a:tailEnd/>
          </a:ln>
        </p:spPr>
        <p:txBody>
          <a:bodyPr wrap="none" lIns="87269" tIns="43635" rIns="87269" bIns="43635" anchor="ctr">
            <a:spAutoFit/>
          </a:bodyPr>
          <a:lstStyle/>
          <a:p>
            <a:pPr defTabSz="873125" fontAlgn="base">
              <a:spcBef>
                <a:spcPct val="0"/>
              </a:spcBef>
              <a:spcAft>
                <a:spcPct val="0"/>
              </a:spcAft>
            </a:pPr>
            <a:endParaRPr lang="tr-TR" sz="1700">
              <a:solidFill>
                <a:prstClr val="black"/>
              </a:solidFill>
              <a:latin typeface="Arial" charset="0"/>
            </a:endParaRPr>
          </a:p>
        </p:txBody>
      </p:sp>
      <p:sp>
        <p:nvSpPr>
          <p:cNvPr id="5" name="Rectangle 2"/>
          <p:cNvSpPr txBox="1">
            <a:spLocks noChangeArrowheads="1"/>
          </p:cNvSpPr>
          <p:nvPr/>
        </p:nvSpPr>
        <p:spPr>
          <a:xfrm>
            <a:off x="1516233" y="247466"/>
            <a:ext cx="6188954" cy="542920"/>
          </a:xfrm>
          <a:prstGeom prst="rect">
            <a:avLst/>
          </a:prstGeom>
        </p:spPr>
        <p:txBody>
          <a:bodyPr>
            <a:noAutofit/>
          </a:bodyPr>
          <a:lstStyle/>
          <a:p>
            <a:pPr>
              <a:spcBef>
                <a:spcPct val="0"/>
              </a:spcBef>
              <a:defRPr/>
            </a:pPr>
            <a:r>
              <a:rPr lang="tr-TR" sz="2400" b="1" dirty="0">
                <a:solidFill>
                  <a:srgbClr val="C00000"/>
                </a:solidFill>
                <a:latin typeface="Arial Black" pitchFamily="34" charset="0"/>
              </a:rPr>
              <a:t>TÜRKİYE’DE MEKANSAL/KENTSEL PLANLAR</a:t>
            </a:r>
          </a:p>
        </p:txBody>
      </p:sp>
      <p:sp>
        <p:nvSpPr>
          <p:cNvPr id="8" name="7 Dikdörtgen"/>
          <p:cNvSpPr/>
          <p:nvPr/>
        </p:nvSpPr>
        <p:spPr>
          <a:xfrm>
            <a:off x="811363" y="1064708"/>
            <a:ext cx="6859534" cy="1400383"/>
          </a:xfrm>
          <a:prstGeom prst="rect">
            <a:avLst/>
          </a:prstGeom>
        </p:spPr>
        <p:txBody>
          <a:bodyPr wrap="square">
            <a:spAutoFit/>
          </a:bodyPr>
          <a:lstStyle/>
          <a:p>
            <a:pPr indent="360000" algn="just" fontAlgn="base">
              <a:spcAft>
                <a:spcPct val="0"/>
              </a:spcAft>
              <a:buFont typeface="Wingdings" pitchFamily="2" charset="2"/>
              <a:buChar char="q"/>
              <a:defRPr/>
            </a:pPr>
            <a:r>
              <a:rPr lang="tr-TR" sz="1700" dirty="0">
                <a:solidFill>
                  <a:prstClr val="black"/>
                </a:solidFill>
                <a:effectLst>
                  <a:outerShdw blurRad="38100" dist="38100" dir="2700000" algn="tl">
                    <a:srgbClr val="FFFFFF"/>
                  </a:outerShdw>
                </a:effectLst>
                <a:latin typeface="Arial" pitchFamily="34" charset="0"/>
                <a:cs typeface="Arial" pitchFamily="34" charset="0"/>
              </a:rPr>
              <a:t>Türkiye’de Mekansal nitelikli tüm planlar </a:t>
            </a:r>
            <a:r>
              <a:rPr lang="tr-TR" sz="1700" b="1" dirty="0">
                <a:solidFill>
                  <a:prstClr val="black"/>
                </a:solidFill>
                <a:effectLst>
                  <a:outerShdw blurRad="38100" dist="38100" dir="2700000" algn="tl">
                    <a:srgbClr val="FFFFFF"/>
                  </a:outerShdw>
                </a:effectLst>
                <a:latin typeface="Arial" pitchFamily="34" charset="0"/>
                <a:cs typeface="Arial" pitchFamily="34" charset="0"/>
              </a:rPr>
              <a:t>“Mekansal Planlar Yapım Yönetmeliği”</a:t>
            </a:r>
            <a:r>
              <a:rPr lang="tr-TR" sz="1700" dirty="0">
                <a:solidFill>
                  <a:prstClr val="black"/>
                </a:solidFill>
                <a:effectLst>
                  <a:outerShdw blurRad="38100" dist="38100" dir="2700000" algn="tl">
                    <a:srgbClr val="FFFFFF"/>
                  </a:outerShdw>
                </a:effectLst>
                <a:latin typeface="Arial" pitchFamily="34" charset="0"/>
                <a:cs typeface="Arial" pitchFamily="34" charset="0"/>
              </a:rPr>
              <a:t>ne göre yapılmakta, incelenmekte ve onaylanmaktadır. </a:t>
            </a:r>
          </a:p>
          <a:p>
            <a:pPr indent="360000" algn="just" fontAlgn="base">
              <a:spcAft>
                <a:spcPct val="0"/>
              </a:spcAft>
              <a:buFont typeface="Wingdings" pitchFamily="2" charset="2"/>
              <a:buChar char="q"/>
              <a:defRPr/>
            </a:pPr>
            <a:r>
              <a:rPr lang="tr-TR" sz="1700" dirty="0">
                <a:solidFill>
                  <a:prstClr val="black"/>
                </a:solidFill>
                <a:effectLst>
                  <a:outerShdw blurRad="38100" dist="38100" dir="2700000" algn="tl">
                    <a:srgbClr val="FFFFFF"/>
                  </a:outerShdw>
                </a:effectLst>
                <a:latin typeface="Arial" pitchFamily="34" charset="0"/>
                <a:cs typeface="Arial" pitchFamily="34" charset="0"/>
              </a:rPr>
              <a:t>Mekansal planlar, Mekansal Strateji Planı, Çevre Düzeni Planı ve İmar Planları olarak kademelenmektedir.</a:t>
            </a:r>
          </a:p>
        </p:txBody>
      </p:sp>
      <p:sp>
        <p:nvSpPr>
          <p:cNvPr id="7" name="6 Dikdörtgen"/>
          <p:cNvSpPr/>
          <p:nvPr/>
        </p:nvSpPr>
        <p:spPr>
          <a:xfrm>
            <a:off x="1141809" y="5312717"/>
            <a:ext cx="5956413" cy="461665"/>
          </a:xfrm>
          <a:prstGeom prst="rect">
            <a:avLst/>
          </a:prstGeom>
        </p:spPr>
        <p:txBody>
          <a:bodyPr wrap="square">
            <a:spAutoFit/>
          </a:bodyPr>
          <a:lstStyle/>
          <a:p>
            <a:pPr algn="just" eaLnBrk="0" fontAlgn="base" hangingPunct="0">
              <a:spcBef>
                <a:spcPts val="600"/>
              </a:spcBef>
              <a:spcAft>
                <a:spcPct val="0"/>
              </a:spcAft>
            </a:pPr>
            <a:r>
              <a:rPr lang="tr-TR" sz="1200" b="1" baseline="30000" dirty="0">
                <a:solidFill>
                  <a:prstClr val="black"/>
                </a:solidFill>
                <a:latin typeface="Arial" pitchFamily="34" charset="0"/>
                <a:ea typeface="Times New Roman" pitchFamily="18" charset="0"/>
                <a:cs typeface="Arial" pitchFamily="34" charset="0"/>
              </a:rPr>
              <a:t>(1)</a:t>
            </a:r>
            <a:r>
              <a:rPr lang="tr-TR" sz="1200" dirty="0">
                <a:solidFill>
                  <a:prstClr val="black"/>
                </a:solidFill>
                <a:latin typeface="Arial" pitchFamily="34" charset="0"/>
                <a:ea typeface="Times New Roman" pitchFamily="18" charset="0"/>
                <a:cs typeface="Arial" pitchFamily="34" charset="0"/>
              </a:rPr>
              <a:t> Özel kanunlarla verilmiş yetkiler nedeniyle, birçok kurumun sektörel ya da alan temelinde planlama yetkisi bulunmaktadır.</a:t>
            </a:r>
            <a:endParaRPr lang="tr-TR" sz="1600" dirty="0">
              <a:solidFill>
                <a:prstClr val="black"/>
              </a:solidFill>
              <a:latin typeface="Arial" pitchFamily="34" charset="0"/>
              <a:cs typeface="Arial" pitchFamily="34" charset="0"/>
            </a:endParaRPr>
          </a:p>
        </p:txBody>
      </p:sp>
      <p:pic>
        <p:nvPicPr>
          <p:cNvPr id="2" name="Resim 1"/>
          <p:cNvPicPr>
            <a:picLocks noChangeAspect="1"/>
          </p:cNvPicPr>
          <p:nvPr/>
        </p:nvPicPr>
        <p:blipFill>
          <a:blip r:embed="rId2"/>
          <a:stretch>
            <a:fillRect/>
          </a:stretch>
        </p:blipFill>
        <p:spPr>
          <a:xfrm>
            <a:off x="948691" y="2350791"/>
            <a:ext cx="6722206" cy="3115814"/>
          </a:xfrm>
          <a:prstGeom prst="rect">
            <a:avLst/>
          </a:prstGeom>
        </p:spPr>
      </p:pic>
    </p:spTree>
    <p:extLst>
      <p:ext uri="{BB962C8B-B14F-4D97-AF65-F5344CB8AC3E}">
        <p14:creationId xmlns:p14="http://schemas.microsoft.com/office/powerpoint/2010/main" val="2848613974"/>
      </p:ext>
    </p:extLst>
  </p:cSld>
  <p:clrMapOvr>
    <a:masterClrMapping/>
  </p:clrMapOvr>
  <p:transition spd="med">
    <p:plus/>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3914350401"/>
              </p:ext>
            </p:extLst>
          </p:nvPr>
        </p:nvGraphicFramePr>
        <p:xfrm>
          <a:off x="1196331" y="726118"/>
          <a:ext cx="7067549" cy="5273573"/>
        </p:xfrm>
        <a:graphic>
          <a:graphicData uri="http://schemas.openxmlformats.org/presentationml/2006/ole">
            <mc:AlternateContent xmlns:mc="http://schemas.openxmlformats.org/markup-compatibility/2006">
              <mc:Choice xmlns:v="urn:schemas-microsoft-com:vml" Requires="v">
                <p:oleObj spid="_x0000_s1033" name="Belge" r:id="rId3" imgW="4308731" imgH="5503804" progId="Word.Document.12">
                  <p:embed/>
                </p:oleObj>
              </mc:Choice>
              <mc:Fallback>
                <p:oleObj name="Belge" r:id="rId3" imgW="4308731" imgH="5503804" progId="Word.Document.12">
                  <p:embed/>
                  <p:pic>
                    <p:nvPicPr>
                      <p:cNvPr id="0" name=""/>
                      <p:cNvPicPr/>
                      <p:nvPr/>
                    </p:nvPicPr>
                    <p:blipFill>
                      <a:blip r:embed="rId4"/>
                      <a:stretch>
                        <a:fillRect/>
                      </a:stretch>
                    </p:blipFill>
                    <p:spPr>
                      <a:xfrm>
                        <a:off x="1196331" y="726118"/>
                        <a:ext cx="7067549" cy="5273573"/>
                      </a:xfrm>
                      <a:prstGeom prst="rect">
                        <a:avLst/>
                      </a:prstGeom>
                    </p:spPr>
                  </p:pic>
                </p:oleObj>
              </mc:Fallback>
            </mc:AlternateContent>
          </a:graphicData>
        </a:graphic>
      </p:graphicFrame>
      <p:pic>
        <p:nvPicPr>
          <p:cNvPr id="3" name="Resim 2"/>
          <p:cNvPicPr>
            <a:picLocks noChangeAspect="1"/>
          </p:cNvPicPr>
          <p:nvPr/>
        </p:nvPicPr>
        <p:blipFill>
          <a:blip r:embed="rId5"/>
          <a:stretch>
            <a:fillRect/>
          </a:stretch>
        </p:blipFill>
        <p:spPr>
          <a:xfrm>
            <a:off x="1895412" y="74013"/>
            <a:ext cx="5251019" cy="572095"/>
          </a:xfrm>
          <a:prstGeom prst="rect">
            <a:avLst/>
          </a:prstGeom>
        </p:spPr>
      </p:pic>
      <p:pic>
        <p:nvPicPr>
          <p:cNvPr id="4" name="Resim 3"/>
          <p:cNvPicPr>
            <a:picLocks noChangeAspect="1"/>
          </p:cNvPicPr>
          <p:nvPr/>
        </p:nvPicPr>
        <p:blipFill>
          <a:blip r:embed="rId6"/>
          <a:stretch>
            <a:fillRect/>
          </a:stretch>
        </p:blipFill>
        <p:spPr>
          <a:xfrm>
            <a:off x="1516856" y="457115"/>
            <a:ext cx="6008129" cy="377985"/>
          </a:xfrm>
          <a:prstGeom prst="rect">
            <a:avLst/>
          </a:prstGeom>
        </p:spPr>
      </p:pic>
    </p:spTree>
    <p:extLst>
      <p:ext uri="{BB962C8B-B14F-4D97-AF65-F5344CB8AC3E}">
        <p14:creationId xmlns:p14="http://schemas.microsoft.com/office/powerpoint/2010/main" val="4182534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Nesne 1"/>
          <p:cNvGraphicFramePr>
            <a:graphicFrameLocks noChangeAspect="1"/>
          </p:cNvGraphicFramePr>
          <p:nvPr>
            <p:extLst>
              <p:ext uri="{D42A27DB-BD31-4B8C-83A1-F6EECF244321}">
                <p14:modId xmlns:p14="http://schemas.microsoft.com/office/powerpoint/2010/main" val="2111447305"/>
              </p:ext>
            </p:extLst>
          </p:nvPr>
        </p:nvGraphicFramePr>
        <p:xfrm>
          <a:off x="1281121" y="1748041"/>
          <a:ext cx="6223082" cy="4063550"/>
        </p:xfrm>
        <a:graphic>
          <a:graphicData uri="http://schemas.openxmlformats.org/presentationml/2006/ole">
            <mc:AlternateContent xmlns:mc="http://schemas.openxmlformats.org/markup-compatibility/2006">
              <mc:Choice xmlns:v="urn:schemas-microsoft-com:vml" Requires="v">
                <p:oleObj spid="_x0000_s2057" name="Belge" r:id="rId3" imgW="4308731" imgH="4398284" progId="Word.Document.12">
                  <p:embed/>
                </p:oleObj>
              </mc:Choice>
              <mc:Fallback>
                <p:oleObj name="Belge" r:id="rId3" imgW="4308731" imgH="4398284" progId="Word.Document.12">
                  <p:embed/>
                  <p:pic>
                    <p:nvPicPr>
                      <p:cNvPr id="0" name=""/>
                      <p:cNvPicPr/>
                      <p:nvPr/>
                    </p:nvPicPr>
                    <p:blipFill>
                      <a:blip r:embed="rId4"/>
                      <a:stretch>
                        <a:fillRect/>
                      </a:stretch>
                    </p:blipFill>
                    <p:spPr>
                      <a:xfrm>
                        <a:off x="1281121" y="1748041"/>
                        <a:ext cx="6223082" cy="4063550"/>
                      </a:xfrm>
                      <a:prstGeom prst="rect">
                        <a:avLst/>
                      </a:prstGeom>
                    </p:spPr>
                  </p:pic>
                </p:oleObj>
              </mc:Fallback>
            </mc:AlternateContent>
          </a:graphicData>
        </a:graphic>
      </p:graphicFrame>
      <p:pic>
        <p:nvPicPr>
          <p:cNvPr id="3" name="Resim 2"/>
          <p:cNvPicPr>
            <a:picLocks noChangeAspect="1"/>
          </p:cNvPicPr>
          <p:nvPr/>
        </p:nvPicPr>
        <p:blipFill>
          <a:blip r:embed="rId5"/>
          <a:stretch>
            <a:fillRect/>
          </a:stretch>
        </p:blipFill>
        <p:spPr>
          <a:xfrm>
            <a:off x="1628674" y="584686"/>
            <a:ext cx="5875529" cy="640135"/>
          </a:xfrm>
          <a:prstGeom prst="rect">
            <a:avLst/>
          </a:prstGeom>
        </p:spPr>
      </p:pic>
      <p:sp>
        <p:nvSpPr>
          <p:cNvPr id="4" name="Dikdörtgen 3"/>
          <p:cNvSpPr/>
          <p:nvPr/>
        </p:nvSpPr>
        <p:spPr>
          <a:xfrm>
            <a:off x="1622857" y="1224821"/>
            <a:ext cx="6075675" cy="523220"/>
          </a:xfrm>
          <a:prstGeom prst="rect">
            <a:avLst/>
          </a:prstGeom>
        </p:spPr>
        <p:txBody>
          <a:bodyPr wrap="square">
            <a:spAutoFit/>
          </a:bodyPr>
          <a:lstStyle/>
          <a:p>
            <a:pPr fontAlgn="base">
              <a:spcBef>
                <a:spcPct val="0"/>
              </a:spcBef>
              <a:spcAft>
                <a:spcPct val="0"/>
              </a:spcAft>
            </a:pPr>
            <a:r>
              <a:rPr lang="tr-TR" sz="1100" dirty="0">
                <a:solidFill>
                  <a:prstClr val="black"/>
                </a:solidFill>
                <a:latin typeface="Calibri" panose="020F0502020204030204" pitchFamily="34" charset="0"/>
                <a:ea typeface="Calibri" panose="020F0502020204030204" pitchFamily="34" charset="0"/>
                <a:cs typeface="Arial" panose="020B0604020202020204" pitchFamily="34" charset="0"/>
              </a:rPr>
              <a:t>. </a:t>
            </a:r>
            <a:r>
              <a:rPr lang="tr-TR" sz="1400" b="1" dirty="0">
                <a:solidFill>
                  <a:prstClr val="black"/>
                </a:solidFill>
                <a:latin typeface="Arial" panose="020B0604020202020204" pitchFamily="34" charset="0"/>
                <a:ea typeface="Calibri" panose="020F0502020204030204" pitchFamily="34" charset="0"/>
                <a:cs typeface="Arial" panose="020B0604020202020204" pitchFamily="34" charset="0"/>
              </a:rPr>
              <a:t>Özel statülü alan ve bölgelere göre mekânsal planların kapsamı, ölçekleri ve yetkili kurumlar</a:t>
            </a:r>
            <a:endParaRPr lang="tr-TR" sz="1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0975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662940" y="434933"/>
            <a:ext cx="7578090" cy="5693866"/>
          </a:xfrm>
          <a:prstGeom prst="rect">
            <a:avLst/>
          </a:prstGeom>
        </p:spPr>
        <p:txBody>
          <a:bodyPr wrap="square">
            <a:spAutoFit/>
          </a:bodyPr>
          <a:lstStyle/>
          <a:p>
            <a:pPr fontAlgn="base">
              <a:spcBef>
                <a:spcPct val="0"/>
              </a:spcBef>
              <a:spcAft>
                <a:spcPct val="0"/>
              </a:spcAft>
            </a:pPr>
            <a:endParaRPr lang="tr-TR" sz="1700" dirty="0">
              <a:solidFill>
                <a:prstClr val="black"/>
              </a:solidFill>
              <a:latin typeface="Verdana" pitchFamily="34" charset="0"/>
            </a:endParaRPr>
          </a:p>
          <a:p>
            <a:pPr algn="ctr" fontAlgn="base">
              <a:spcBef>
                <a:spcPct val="0"/>
              </a:spcBef>
              <a:spcAft>
                <a:spcPct val="0"/>
              </a:spcAft>
            </a:pPr>
            <a:r>
              <a:rPr lang="tr-TR" sz="2400" b="1" dirty="0">
                <a:solidFill>
                  <a:srgbClr val="C00000"/>
                </a:solidFill>
                <a:latin typeface="Verdana" pitchFamily="34" charset="0"/>
              </a:rPr>
              <a:t>Mekansal Strateji Planı</a:t>
            </a:r>
          </a:p>
          <a:p>
            <a:pPr algn="just" fontAlgn="base">
              <a:spcBef>
                <a:spcPct val="0"/>
              </a:spcBef>
              <a:spcAft>
                <a:spcPct val="0"/>
              </a:spcAft>
              <a:buFont typeface="Arial" pitchFamily="34" charset="0"/>
              <a:buChar char="•"/>
            </a:pPr>
            <a:r>
              <a:rPr lang="tr-TR" sz="1700" dirty="0" smtClean="0">
                <a:solidFill>
                  <a:prstClr val="black"/>
                </a:solidFill>
                <a:latin typeface="Verdana" pitchFamily="34" charset="0"/>
              </a:rPr>
              <a:t>Mevcut </a:t>
            </a:r>
            <a:r>
              <a:rPr lang="tr-TR" sz="1700" dirty="0">
                <a:solidFill>
                  <a:prstClr val="black"/>
                </a:solidFill>
                <a:latin typeface="Verdana" pitchFamily="34" charset="0"/>
              </a:rPr>
              <a:t>yasal düzenlemelere göre mekânsal planlama kademelenmesinin en üst düzeyinde yeni bir plan türü olarak mekânsal strateji planı yer almaktadır. </a:t>
            </a:r>
          </a:p>
          <a:p>
            <a:pPr algn="just" fontAlgn="base">
              <a:spcBef>
                <a:spcPct val="0"/>
              </a:spcBef>
              <a:spcAft>
                <a:spcPct val="0"/>
              </a:spcAft>
              <a:buFont typeface="Arial" pitchFamily="34" charset="0"/>
              <a:buChar char="•"/>
            </a:pPr>
            <a:r>
              <a:rPr lang="tr-TR" sz="1700" dirty="0">
                <a:solidFill>
                  <a:prstClr val="black"/>
                </a:solidFill>
                <a:latin typeface="Verdana" pitchFamily="34" charset="0"/>
              </a:rPr>
              <a:t>Mekânsal Planlar Yapım Yönetmeliği’nin 4. maddesinde mekânsal strateji planı “Ülke kalkınma politikaları ve bölgesel gelişme stratejilerini mekânsal düzeyde ilişkilendiren, bölge planlarının ekonomik ve sosyal potansiyel, hedef ve stratejileri ile ulaşım ilişkileri ve fiziksel eşiklerini de dikkate alarak değerlendiren, yer altı ve yer üstü kaynakların ekonomiye kazandırılmasına, doğal, tarihi ve kültürel değerlerin korunmasına ve geliştirilmesine, yerleşmeler, ulaşım sistemi ile kentsel, sosyal ve teknik altyapının yönlendirilmesine dair mekânsal stratejileri belirleyen, sektörlere ilişkin mekânsal politika ve stratejiler arasında ilişkiyi kuran, 1/250.000, 1/500.000 veya daha üst ölçek haritalar üzerinde şematik ve grafik dil kullanılarak hazırlanan, ülke bütününde ve gerekli görülen bölgelerde yapılabilen, </a:t>
            </a:r>
            <a:r>
              <a:rPr lang="tr-TR" sz="1700" dirty="0" err="1">
                <a:solidFill>
                  <a:prstClr val="black"/>
                </a:solidFill>
                <a:latin typeface="Verdana" pitchFamily="34" charset="0"/>
              </a:rPr>
              <a:t>sektörel</a:t>
            </a:r>
            <a:r>
              <a:rPr lang="tr-TR" sz="1700" dirty="0">
                <a:solidFill>
                  <a:prstClr val="black"/>
                </a:solidFill>
                <a:latin typeface="Verdana" pitchFamily="34" charset="0"/>
              </a:rPr>
              <a:t> ve tematik paftalar ve raporu ile bütün olan plan” olarak tanımlanmıştır. </a:t>
            </a:r>
          </a:p>
          <a:p>
            <a:pPr algn="just" fontAlgn="base">
              <a:spcBef>
                <a:spcPct val="0"/>
              </a:spcBef>
              <a:spcAft>
                <a:spcPct val="0"/>
              </a:spcAft>
              <a:buFont typeface="Arial" pitchFamily="34" charset="0"/>
              <a:buChar char="•"/>
            </a:pPr>
            <a:endParaRPr lang="tr-TR" sz="1700" dirty="0">
              <a:solidFill>
                <a:prstClr val="black"/>
              </a:solidFill>
              <a:latin typeface="Verdana" pitchFamily="34" charset="0"/>
            </a:endParaRPr>
          </a:p>
        </p:txBody>
      </p:sp>
    </p:spTree>
    <p:extLst>
      <p:ext uri="{BB962C8B-B14F-4D97-AF65-F5344CB8AC3E}">
        <p14:creationId xmlns:p14="http://schemas.microsoft.com/office/powerpoint/2010/main" val="27402875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00050" y="332658"/>
            <a:ext cx="8275319" cy="5386090"/>
          </a:xfrm>
          <a:prstGeom prst="rect">
            <a:avLst/>
          </a:prstGeom>
        </p:spPr>
        <p:txBody>
          <a:bodyPr wrap="square">
            <a:spAutoFit/>
          </a:bodyPr>
          <a:lstStyle/>
          <a:p>
            <a:pPr fontAlgn="base">
              <a:spcBef>
                <a:spcPct val="0"/>
              </a:spcBef>
              <a:spcAft>
                <a:spcPct val="0"/>
              </a:spcAft>
            </a:pPr>
            <a:r>
              <a:rPr lang="tr-TR" sz="2000" b="1" dirty="0">
                <a:solidFill>
                  <a:srgbClr val="FF0000"/>
                </a:solidFill>
                <a:latin typeface="Poppins"/>
              </a:rPr>
              <a:t>Mekânsal Strateji Planına Neden İhtiyaç Duyuldu?</a:t>
            </a:r>
          </a:p>
          <a:p>
            <a:pPr fontAlgn="base">
              <a:spcBef>
                <a:spcPct val="0"/>
              </a:spcBef>
              <a:spcAft>
                <a:spcPct val="0"/>
              </a:spcAft>
            </a:pPr>
            <a:endParaRPr lang="tr-TR" sz="2000" b="1" dirty="0">
              <a:solidFill>
                <a:srgbClr val="FF0000"/>
              </a:solidFill>
              <a:latin typeface="Poppins"/>
            </a:endParaRPr>
          </a:p>
          <a:p>
            <a:pPr fontAlgn="base">
              <a:spcBef>
                <a:spcPct val="0"/>
              </a:spcBef>
              <a:spcAft>
                <a:spcPct val="0"/>
              </a:spcAft>
            </a:pPr>
            <a:endParaRPr lang="tr-TR" sz="1900" dirty="0" smtClean="0">
              <a:solidFill>
                <a:srgbClr val="333333"/>
              </a:solidFill>
              <a:latin typeface="Roboto"/>
            </a:endParaRPr>
          </a:p>
          <a:p>
            <a:pPr algn="just" fontAlgn="base">
              <a:spcBef>
                <a:spcPct val="0"/>
              </a:spcBef>
              <a:spcAft>
                <a:spcPct val="0"/>
              </a:spcAft>
            </a:pPr>
            <a:r>
              <a:rPr lang="tr-TR" sz="1900" dirty="0" smtClean="0">
                <a:solidFill>
                  <a:srgbClr val="333333"/>
                </a:solidFill>
                <a:latin typeface="Roboto"/>
              </a:rPr>
              <a:t>Türkiye’nin </a:t>
            </a:r>
            <a:r>
              <a:rPr lang="tr-TR" sz="1900" dirty="0">
                <a:solidFill>
                  <a:srgbClr val="333333"/>
                </a:solidFill>
                <a:latin typeface="Roboto"/>
              </a:rPr>
              <a:t>kalkınma ve büyüme hedeflerine ulaşmada ve gelecek vizyonunu hayata geçirmede, ekonomik sosyal ve çevresel politika ve strateji birbiriyle uyumlu hale getiren daha etkin bir ulusal mekânsal planlama sisteminin oluşturulması için;</a:t>
            </a:r>
          </a:p>
          <a:p>
            <a:pPr algn="just" fontAlgn="base">
              <a:spcBef>
                <a:spcPct val="0"/>
              </a:spcBef>
              <a:spcAft>
                <a:spcPct val="0"/>
              </a:spcAft>
              <a:buFont typeface="Arial" panose="020B0604020202020204" pitchFamily="34" charset="0"/>
              <a:buChar char="•"/>
            </a:pPr>
            <a:r>
              <a:rPr lang="tr-TR" sz="1900" dirty="0">
                <a:solidFill>
                  <a:srgbClr val="333333"/>
                </a:solidFill>
                <a:latin typeface="Roboto"/>
              </a:rPr>
              <a:t>Ülkemizin mekânsal potansiyellerini avantaja çeviren,</a:t>
            </a:r>
          </a:p>
          <a:p>
            <a:pPr algn="just" fontAlgn="base">
              <a:spcBef>
                <a:spcPct val="0"/>
              </a:spcBef>
              <a:spcAft>
                <a:spcPct val="0"/>
              </a:spcAft>
              <a:buFont typeface="Arial" panose="020B0604020202020204" pitchFamily="34" charset="0"/>
              <a:buChar char="•"/>
            </a:pPr>
            <a:r>
              <a:rPr lang="tr-TR" sz="1900" dirty="0">
                <a:solidFill>
                  <a:srgbClr val="333333"/>
                </a:solidFill>
                <a:latin typeface="Roboto"/>
              </a:rPr>
              <a:t>Ülkemizin, 2023 ve ötesi vizyon ve hedeflerine ulaşmak için ekonomik, sosyal ve çevresel politikaların mekânsal stratejilerinin uyumunu sağlayan,</a:t>
            </a:r>
          </a:p>
          <a:p>
            <a:pPr algn="just" fontAlgn="base">
              <a:spcBef>
                <a:spcPct val="0"/>
              </a:spcBef>
              <a:spcAft>
                <a:spcPct val="0"/>
              </a:spcAft>
              <a:buFont typeface="Arial" panose="020B0604020202020204" pitchFamily="34" charset="0"/>
              <a:buChar char="•"/>
            </a:pPr>
            <a:r>
              <a:rPr lang="tr-TR" sz="1900" dirty="0">
                <a:solidFill>
                  <a:srgbClr val="333333"/>
                </a:solidFill>
                <a:latin typeface="Roboto"/>
              </a:rPr>
              <a:t>Küresel ve bölgesel </a:t>
            </a:r>
            <a:r>
              <a:rPr lang="tr-TR" sz="1900" dirty="0" err="1">
                <a:solidFill>
                  <a:srgbClr val="333333"/>
                </a:solidFill>
                <a:latin typeface="Roboto"/>
              </a:rPr>
              <a:t>sektörel</a:t>
            </a:r>
            <a:r>
              <a:rPr lang="tr-TR" sz="1900" dirty="0">
                <a:solidFill>
                  <a:srgbClr val="333333"/>
                </a:solidFill>
                <a:latin typeface="Roboto"/>
              </a:rPr>
              <a:t> kararları bütüncül olarak mekâna yansıtan,</a:t>
            </a:r>
          </a:p>
          <a:p>
            <a:pPr algn="just" fontAlgn="base">
              <a:spcBef>
                <a:spcPct val="0"/>
              </a:spcBef>
              <a:spcAft>
                <a:spcPct val="0"/>
              </a:spcAft>
              <a:buFont typeface="Arial" panose="020B0604020202020204" pitchFamily="34" charset="0"/>
              <a:buChar char="•"/>
            </a:pPr>
            <a:r>
              <a:rPr lang="tr-TR" sz="1900" dirty="0">
                <a:solidFill>
                  <a:srgbClr val="333333"/>
                </a:solidFill>
                <a:latin typeface="Roboto"/>
              </a:rPr>
              <a:t>Sürdürülebilir kalkınma için mekânsal gelişme ve koruma stratejilerine en üst düzeyde yön veren,</a:t>
            </a:r>
          </a:p>
          <a:p>
            <a:pPr algn="just" fontAlgn="base">
              <a:spcBef>
                <a:spcPct val="0"/>
              </a:spcBef>
              <a:spcAft>
                <a:spcPct val="0"/>
              </a:spcAft>
              <a:buFont typeface="Arial" panose="020B0604020202020204" pitchFamily="34" charset="0"/>
              <a:buChar char="•"/>
            </a:pPr>
            <a:r>
              <a:rPr lang="tr-TR" sz="1900" dirty="0">
                <a:solidFill>
                  <a:srgbClr val="333333"/>
                </a:solidFill>
                <a:latin typeface="Roboto"/>
              </a:rPr>
              <a:t>Çevre politikalarının arazi kullanım kararları ile entegrasyonunu temin eden,</a:t>
            </a:r>
          </a:p>
          <a:p>
            <a:pPr algn="just" fontAlgn="base">
              <a:spcBef>
                <a:spcPct val="0"/>
              </a:spcBef>
              <a:spcAft>
                <a:spcPct val="0"/>
              </a:spcAft>
              <a:buFont typeface="Arial" panose="020B0604020202020204" pitchFamily="34" charset="0"/>
              <a:buChar char="•"/>
            </a:pPr>
            <a:r>
              <a:rPr lang="tr-TR" sz="1900" dirty="0">
                <a:solidFill>
                  <a:srgbClr val="333333"/>
                </a:solidFill>
                <a:latin typeface="Roboto"/>
              </a:rPr>
              <a:t>İnsan odaklı, kimlikli, yaşanabilir ve üreten yerleşimler için</a:t>
            </a:r>
          </a:p>
          <a:p>
            <a:pPr algn="just" fontAlgn="base">
              <a:spcBef>
                <a:spcPct val="0"/>
              </a:spcBef>
              <a:spcAft>
                <a:spcPct val="0"/>
              </a:spcAft>
            </a:pPr>
            <a:r>
              <a:rPr lang="tr-TR" sz="1900" dirty="0">
                <a:solidFill>
                  <a:srgbClr val="333333"/>
                </a:solidFill>
                <a:latin typeface="Roboto"/>
              </a:rPr>
              <a:t>Tüm paydaşlarla beraber “Ülke Mekânsal Strateji Planı” çalışmaları başlatılmıştır.</a:t>
            </a:r>
          </a:p>
        </p:txBody>
      </p:sp>
    </p:spTree>
    <p:extLst>
      <p:ext uri="{BB962C8B-B14F-4D97-AF65-F5344CB8AC3E}">
        <p14:creationId xmlns:p14="http://schemas.microsoft.com/office/powerpoint/2010/main" val="3881290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25647</TotalTime>
  <Words>426</Words>
  <Application>Microsoft Office PowerPoint</Application>
  <PresentationFormat>Ekran Gösterisi (4:3)</PresentationFormat>
  <Paragraphs>41</Paragraphs>
  <Slides>9</Slides>
  <Notes>0</Notes>
  <HiddenSlides>0</HiddenSlides>
  <MMClips>0</MMClips>
  <ScaleCrop>false</ScaleCrop>
  <HeadingPairs>
    <vt:vector size="6" baseType="variant">
      <vt:variant>
        <vt:lpstr>Tema</vt:lpstr>
      </vt:variant>
      <vt:variant>
        <vt:i4>3</vt:i4>
      </vt:variant>
      <vt:variant>
        <vt:lpstr>Katıştırılmış OLE Hizmet Programları</vt:lpstr>
      </vt:variant>
      <vt:variant>
        <vt:i4>1</vt:i4>
      </vt:variant>
      <vt:variant>
        <vt:lpstr>Slayt Başlıkları</vt:lpstr>
      </vt:variant>
      <vt:variant>
        <vt:i4>9</vt:i4>
      </vt:variant>
    </vt:vector>
  </HeadingPairs>
  <TitlesOfParts>
    <vt:vector size="13" baseType="lpstr">
      <vt:lpstr>ekonomi</vt:lpstr>
      <vt:lpstr>1_Rics</vt:lpstr>
      <vt:lpstr>h.t.</vt:lpstr>
      <vt:lpstr>Belge</vt:lpstr>
      <vt:lpstr>PowerPoint Sunusu</vt:lpstr>
      <vt:lpstr>  </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945</cp:revision>
  <cp:lastPrinted>2016-10-24T07:53:35Z</cp:lastPrinted>
  <dcterms:created xsi:type="dcterms:W3CDTF">2016-09-18T09:35:24Z</dcterms:created>
  <dcterms:modified xsi:type="dcterms:W3CDTF">2020-02-24T12:55:25Z</dcterms:modified>
</cp:coreProperties>
</file>