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32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41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15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73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77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09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79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44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03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1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81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A4B1-15BC-49AE-A7E8-4CD510C0F21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45B21-0C90-49C7-A30B-475ED75088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35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4"/>
          <p:cNvSpPr>
            <a:spLocks noChangeArrowheads="1"/>
          </p:cNvSpPr>
          <p:nvPr/>
        </p:nvSpPr>
        <p:spPr bwMode="auto">
          <a:xfrm>
            <a:off x="4763377" y="2830424"/>
            <a:ext cx="335104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tr-TR" sz="3600" b="1">
                <a:solidFill>
                  <a:srgbClr val="FF3300"/>
                </a:solidFill>
              </a:rPr>
              <a:t>Medya Piyasası: </a:t>
            </a:r>
          </a:p>
          <a:p>
            <a:pPr algn="ctr"/>
            <a:r>
              <a:rPr lang="tr-TR" sz="3600" b="1">
                <a:solidFill>
                  <a:srgbClr val="FF3300"/>
                </a:solidFill>
              </a:rPr>
              <a:t>Tekelleşme </a:t>
            </a:r>
          </a:p>
        </p:txBody>
      </p:sp>
    </p:spTree>
    <p:extLst>
      <p:ext uri="{BB962C8B-B14F-4D97-AF65-F5344CB8AC3E}">
        <p14:creationId xmlns:p14="http://schemas.microsoft.com/office/powerpoint/2010/main" val="884805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piyasasında, alıcılar ve satıcılar piyasa fiyatına etki etmeyecek kadar çok sayıdadırlar (</a:t>
            </a:r>
            <a:r>
              <a:rPr lang="tr-TR" b="1" i="1"/>
              <a:t>atomisite koşulu</a:t>
            </a:r>
            <a:r>
              <a:rPr lang="tr-TR"/>
              <a:t>), alışverişe konu olan mal ve hizmetler birbirinin aynıdır (</a:t>
            </a:r>
            <a:r>
              <a:rPr lang="tr-TR" b="1" i="1"/>
              <a:t>homojenlik koşulu</a:t>
            </a:r>
            <a:r>
              <a:rPr lang="tr-TR"/>
              <a:t>), haberleşme tamdır (</a:t>
            </a:r>
            <a:r>
              <a:rPr lang="tr-TR" b="1" i="1"/>
              <a:t>açıklık koşulu</a:t>
            </a:r>
            <a:r>
              <a:rPr lang="tr-TR"/>
              <a:t>) ve alıcı ile satıcıların hareketlerini engelleyecek (</a:t>
            </a:r>
            <a:r>
              <a:rPr lang="tr-TR" b="1" i="1"/>
              <a:t>mobilite koşulu)</a:t>
            </a:r>
            <a:r>
              <a:rPr lang="tr-TR"/>
              <a:t> hiçbir kısıtlama yoktur. </a:t>
            </a:r>
          </a:p>
        </p:txBody>
      </p:sp>
    </p:spTree>
    <p:extLst>
      <p:ext uri="{BB962C8B-B14F-4D97-AF65-F5344CB8AC3E}">
        <p14:creationId xmlns:p14="http://schemas.microsoft.com/office/powerpoint/2010/main" val="1803906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/>
              <a:t>TAM REKABET PİYASASININ ÖNÜNDEKİ ENGELLER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1800"/>
              <a:t>Mobilite ve Atomisite Koşulları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Sermaye yetersizliği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   	Parça başına maliyetin azalan seyri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Teknik bilgi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tr-TR" sz="1800"/>
              <a:t>Homojenlik Koşulu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Satıcılar, alıcılar ve mal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/>
          </a:p>
          <a:p>
            <a:pPr eaLnBrk="1" hangingPunct="1">
              <a:lnSpc>
                <a:spcPct val="80000"/>
              </a:lnSpc>
            </a:pPr>
            <a:r>
              <a:rPr lang="tr-TR" sz="1800"/>
              <a:t>Açıklık Koşulu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Bilgi eksikliği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/>
              <a:t>	</a:t>
            </a:r>
            <a:r>
              <a:rPr lang="tr-TR" sz="1800" b="1" i="1"/>
              <a:t>PİYASAYA GİRİŞ ENGELLERİ</a:t>
            </a:r>
          </a:p>
        </p:txBody>
      </p:sp>
    </p:spTree>
    <p:extLst>
      <p:ext uri="{BB962C8B-B14F-4D97-AF65-F5344CB8AC3E}">
        <p14:creationId xmlns:p14="http://schemas.microsoft.com/office/powerpoint/2010/main" val="1177316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TEKELCİ PİYASALAR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SATICILAR</a:t>
            </a:r>
          </a:p>
          <a:p>
            <a:pPr eaLnBrk="1" hangingPunct="1"/>
            <a:r>
              <a:rPr lang="tr-TR"/>
              <a:t>MONOPOL: (tek satıcı, n alıcı)</a:t>
            </a:r>
          </a:p>
          <a:p>
            <a:pPr eaLnBrk="1" hangingPunct="1"/>
            <a:r>
              <a:rPr lang="tr-TR"/>
              <a:t>OLİGOPOL: (az sayıda satıcı, n alıcı)</a:t>
            </a:r>
          </a:p>
          <a:p>
            <a:pPr eaLnBrk="1" hangingPunct="1">
              <a:buFontTx/>
              <a:buNone/>
            </a:pPr>
            <a:r>
              <a:rPr lang="tr-TR"/>
              <a:t>		Düopol: (iki satıcı, n alıcı)  </a:t>
            </a:r>
          </a:p>
          <a:p>
            <a:pPr eaLnBrk="1" hangingPunct="1">
              <a:buFontTx/>
              <a:buNone/>
            </a:pPr>
            <a:r>
              <a:rPr lang="tr-TR"/>
              <a:t>		Triopol:  (üç satıcı, n alıcı)</a:t>
            </a:r>
          </a:p>
          <a:p>
            <a:pPr eaLnBrk="1" hangingPunct="1">
              <a:buFontTx/>
              <a:buNone/>
            </a:pPr>
            <a:r>
              <a:rPr lang="tr-TR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15557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TEKELCİ PİYASALAR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ALICILAR</a:t>
            </a:r>
          </a:p>
          <a:p>
            <a:pPr eaLnBrk="1" hangingPunct="1">
              <a:buFontTx/>
              <a:buNone/>
            </a:pPr>
            <a:r>
              <a:rPr lang="tr-TR"/>
              <a:t>   MONOPSON: (tek alıcı, n satıcı)</a:t>
            </a:r>
          </a:p>
          <a:p>
            <a:pPr eaLnBrk="1" hangingPunct="1">
              <a:buFontTx/>
              <a:buNone/>
            </a:pPr>
            <a:r>
              <a:rPr lang="tr-TR"/>
              <a:t>	OLİGOPSON: (az alıcı, n satıcı)</a:t>
            </a:r>
          </a:p>
          <a:p>
            <a:pPr eaLnBrk="1" hangingPunct="1">
              <a:buFontTx/>
              <a:buNone/>
            </a:pPr>
            <a:r>
              <a:rPr lang="tr-TR"/>
              <a:t>     Düopson: (iki alıcı, n satıcı)</a:t>
            </a:r>
          </a:p>
          <a:p>
            <a:pPr eaLnBrk="1" hangingPunct="1">
              <a:buFontTx/>
              <a:buNone/>
            </a:pPr>
            <a:r>
              <a:rPr lang="tr-TR"/>
              <a:t>     Triopson:  (üç alıcı n satıcı)</a:t>
            </a:r>
          </a:p>
        </p:txBody>
      </p:sp>
    </p:spTree>
    <p:extLst>
      <p:ext uri="{BB962C8B-B14F-4D97-AF65-F5344CB8AC3E}">
        <p14:creationId xmlns:p14="http://schemas.microsoft.com/office/powerpoint/2010/main" val="3449005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TEKELCİ PİYASA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Tekelci Piyasanın Ortaya Çıkış Nedenleri</a:t>
            </a:r>
          </a:p>
          <a:p>
            <a:pPr eaLnBrk="1" hangingPunct="1">
              <a:buFontTx/>
              <a:buNone/>
            </a:pPr>
            <a:r>
              <a:rPr lang="tr-TR"/>
              <a:t>	Yasal Nedenler</a:t>
            </a:r>
          </a:p>
          <a:p>
            <a:pPr eaLnBrk="1" hangingPunct="1">
              <a:buFontTx/>
              <a:buNone/>
            </a:pPr>
            <a:r>
              <a:rPr lang="tr-TR"/>
              <a:t>	Fiili Nedenler</a:t>
            </a:r>
          </a:p>
          <a:p>
            <a:pPr lvl="2" eaLnBrk="1" hangingPunct="1">
              <a:buFontTx/>
              <a:buNone/>
            </a:pPr>
            <a:r>
              <a:rPr lang="tr-TR"/>
              <a:t>		Doğal Nedenler</a:t>
            </a:r>
          </a:p>
          <a:p>
            <a:pPr lvl="2" eaLnBrk="1" hangingPunct="1">
              <a:buFontTx/>
              <a:buNone/>
            </a:pPr>
            <a:r>
              <a:rPr lang="tr-TR"/>
              <a:t>		Anlaşmalar (Kartel, Tröst)</a:t>
            </a:r>
          </a:p>
          <a:p>
            <a:pPr lvl="2" eaLnBrk="1" hangingPunct="1">
              <a:buFontTx/>
              <a:buNone/>
            </a:pPr>
            <a:r>
              <a:rPr lang="tr-TR"/>
              <a:t>		İşletme Büyüklüğü</a:t>
            </a:r>
          </a:p>
        </p:txBody>
      </p:sp>
    </p:spTree>
    <p:extLst>
      <p:ext uri="{BB962C8B-B14F-4D97-AF65-F5344CB8AC3E}">
        <p14:creationId xmlns:p14="http://schemas.microsoft.com/office/powerpoint/2010/main" val="373454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Piyasası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Gazete, televizyon, radyo, video, kitap, plak, kaset, sinema, internet gibi araçlarla afiş, duvar panosu ya da tiyatro oyunu medya olarak kabul edilebilecek geniş yelpazenin içinde yer almaktadır. </a:t>
            </a:r>
          </a:p>
        </p:txBody>
      </p:sp>
    </p:spTree>
    <p:extLst>
      <p:ext uri="{BB962C8B-B14F-4D97-AF65-F5344CB8AC3E}">
        <p14:creationId xmlns:p14="http://schemas.microsoft.com/office/powerpoint/2010/main" val="3406155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Piyasasının İkili Yapısı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Birinci Piyasa: Medya ürünlerinin satıldığı piyasa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İkinci Piyasa: Reklam piyasası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/>
              <a:t> 	Çoğu kez birinci piyasada (izleyici/okuyucu piyasası) maliyetlerinin altında çalışan medya firmaları reel karlarını ikinci piyasadan (reklam yeri/zamanı satışı) elde etmektedirler </a:t>
            </a:r>
          </a:p>
        </p:txBody>
      </p:sp>
    </p:spTree>
    <p:extLst>
      <p:ext uri="{BB962C8B-B14F-4D97-AF65-F5344CB8AC3E}">
        <p14:creationId xmlns:p14="http://schemas.microsoft.com/office/powerpoint/2010/main" val="679998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/>
              <a:t/>
            </a:r>
            <a:br>
              <a:rPr lang="tr-TR"/>
            </a:br>
            <a:r>
              <a:rPr lang="tr-TR"/>
              <a:t> Medya Piyasasında Tekelleşme</a:t>
            </a:r>
            <a:br>
              <a:rPr lang="tr-TR"/>
            </a:br>
            <a:r>
              <a:rPr lang="tr-TR"/>
              <a:t>Yoğunlaşma Eğilimleri</a:t>
            </a:r>
            <a:br>
              <a:rPr lang="tr-TR"/>
            </a:br>
            <a:endParaRPr lang="tr-TR"/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060576"/>
            <a:ext cx="8229600" cy="4094163"/>
          </a:xfrm>
        </p:spPr>
        <p:txBody>
          <a:bodyPr/>
          <a:lstStyle/>
          <a:p>
            <a:pPr eaLnBrk="1" hangingPunct="1"/>
            <a:r>
              <a:rPr lang="tr-TR"/>
              <a:t>Yatay Birleşme</a:t>
            </a:r>
          </a:p>
          <a:p>
            <a:pPr eaLnBrk="1" hangingPunct="1"/>
            <a:r>
              <a:rPr lang="tr-TR"/>
              <a:t>Dikey Birleşme</a:t>
            </a:r>
          </a:p>
          <a:p>
            <a:pPr eaLnBrk="1" hangingPunct="1"/>
            <a:r>
              <a:rPr lang="tr-TR"/>
              <a:t>Çapraz Birleşme</a:t>
            </a:r>
          </a:p>
          <a:p>
            <a:pPr eaLnBrk="1" hangingPunct="1"/>
            <a:r>
              <a:rPr lang="tr-TR"/>
              <a:t>Ultra Çapraz Birleşme</a:t>
            </a:r>
          </a:p>
          <a:p>
            <a:pPr eaLnBrk="1" hangingPunct="1"/>
            <a:r>
              <a:rPr lang="tr-TR"/>
              <a:t>Yöndeşme(Yakınsama)</a:t>
            </a:r>
          </a:p>
        </p:txBody>
      </p:sp>
    </p:spTree>
    <p:extLst>
      <p:ext uri="{BB962C8B-B14F-4D97-AF65-F5344CB8AC3E}">
        <p14:creationId xmlns:p14="http://schemas.microsoft.com/office/powerpoint/2010/main" val="850924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Yatay Birleşme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Piyasada birbiri yerine geçebilecek malların üretimi yapma </a:t>
            </a:r>
          </a:p>
        </p:txBody>
      </p:sp>
    </p:spTree>
    <p:extLst>
      <p:ext uri="{BB962C8B-B14F-4D97-AF65-F5344CB8AC3E}">
        <p14:creationId xmlns:p14="http://schemas.microsoft.com/office/powerpoint/2010/main" val="2747786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Dikey Birleşme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341438"/>
            <a:ext cx="8229600" cy="4525962"/>
          </a:xfrm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73060" name="Line 4"/>
          <p:cNvSpPr>
            <a:spLocks noChangeShapeType="1"/>
          </p:cNvSpPr>
          <p:nvPr/>
        </p:nvSpPr>
        <p:spPr bwMode="auto">
          <a:xfrm flipV="1">
            <a:off x="3719513" y="4508501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73061" name="Line 5"/>
          <p:cNvSpPr>
            <a:spLocks noChangeShapeType="1"/>
          </p:cNvSpPr>
          <p:nvPr/>
        </p:nvSpPr>
        <p:spPr bwMode="auto">
          <a:xfrm flipV="1">
            <a:off x="3719513" y="2924176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3590926" y="5722938"/>
            <a:ext cx="1641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Hammadde, Yarı mamul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>
            <a:off x="3735389" y="4283076"/>
            <a:ext cx="16398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3648076" y="4076701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Fabrika</a:t>
            </a:r>
          </a:p>
        </p:txBody>
      </p:sp>
      <p:sp>
        <p:nvSpPr>
          <p:cNvPr id="173065" name="Text Box 9"/>
          <p:cNvSpPr txBox="1">
            <a:spLocks noChangeArrowheads="1"/>
          </p:cNvSpPr>
          <p:nvPr/>
        </p:nvSpPr>
        <p:spPr bwMode="auto">
          <a:xfrm>
            <a:off x="3735388" y="2698751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3735388" y="2770188"/>
            <a:ext cx="178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Müşteri</a:t>
            </a:r>
          </a:p>
        </p:txBody>
      </p:sp>
    </p:spTree>
    <p:extLst>
      <p:ext uri="{BB962C8B-B14F-4D97-AF65-F5344CB8AC3E}">
        <p14:creationId xmlns:p14="http://schemas.microsoft.com/office/powerpoint/2010/main" val="1790965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Alıcı ve satıcıların oluşturduğu mübadele(değişim) ağıdır. </a:t>
            </a:r>
          </a:p>
        </p:txBody>
      </p:sp>
    </p:spTree>
    <p:extLst>
      <p:ext uri="{BB962C8B-B14F-4D97-AF65-F5344CB8AC3E}">
        <p14:creationId xmlns:p14="http://schemas.microsoft.com/office/powerpoint/2010/main" val="2067302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Çapraz Birleşme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19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Ultra Çapraz Birleşme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92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Yöndeşme (Yakınsama)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/>
              <a:t>Mevcut iletişim teknolojilerinin yeni ürün ve hizmetleri ortaya çıkaracak şekilde birbirine yakınlaşması</a:t>
            </a:r>
          </a:p>
          <a:p>
            <a:pPr eaLnBrk="1" hangingPunct="1">
              <a:lnSpc>
                <a:spcPct val="90000"/>
              </a:lnSpc>
            </a:pPr>
            <a:endParaRPr lang="tr-TR" sz="2400"/>
          </a:p>
          <a:p>
            <a:pPr eaLnBrk="1" hangingPunct="1">
              <a:lnSpc>
                <a:spcPct val="90000"/>
              </a:lnSpc>
            </a:pPr>
            <a:r>
              <a:rPr lang="tr-TR" sz="2400"/>
              <a:t>Benzer hizmetlerin değişik iletişim şebekeleri aracılığyla taşınabilmesi</a:t>
            </a:r>
          </a:p>
          <a:p>
            <a:pPr eaLnBrk="1" hangingPunct="1">
              <a:lnSpc>
                <a:spcPct val="90000"/>
              </a:lnSpc>
            </a:pPr>
            <a:endParaRPr lang="tr-TR" sz="2400"/>
          </a:p>
          <a:p>
            <a:pPr eaLnBrk="1" hangingPunct="1">
              <a:lnSpc>
                <a:spcPct val="90000"/>
              </a:lnSpc>
            </a:pPr>
            <a:r>
              <a:rPr lang="tr-TR" sz="2400"/>
              <a:t>Televizyon, bilgisayar ve/veya telefon gibi araçların biraraya gelmesi</a:t>
            </a:r>
          </a:p>
          <a:p>
            <a:pPr eaLnBrk="1" hangingPunct="1">
              <a:lnSpc>
                <a:spcPct val="90000"/>
              </a:lnSpc>
            </a:pPr>
            <a:endParaRPr lang="tr-TR" sz="2400"/>
          </a:p>
          <a:p>
            <a:pPr eaLnBrk="1" hangingPunct="1">
              <a:lnSpc>
                <a:spcPct val="90000"/>
              </a:lnSpc>
            </a:pPr>
            <a:r>
              <a:rPr lang="tr-TR" sz="2400"/>
              <a:t>Yayıncılık ve telekomünikasyon pazarları arasındaki sınırlar belirsizleşmesi</a:t>
            </a:r>
          </a:p>
          <a:p>
            <a:pPr eaLnBrk="1" hangingPunct="1">
              <a:lnSpc>
                <a:spcPct val="90000"/>
              </a:lnSpc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405600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Yakınsama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Teknik anlamı</a:t>
            </a:r>
          </a:p>
          <a:p>
            <a:pPr eaLnBrk="1" hangingPunct="1">
              <a:buFontTx/>
              <a:buNone/>
            </a:pPr>
            <a:r>
              <a:rPr lang="tr-TR"/>
              <a:t>Ekonomik anlamı</a:t>
            </a:r>
          </a:p>
          <a:p>
            <a:pPr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53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Piyasasında Tekelleşme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r>
              <a:rPr lang="tr-TR"/>
              <a:t>Medya Piyasasına Giriş Engelleri</a:t>
            </a:r>
          </a:p>
          <a:p>
            <a:pPr eaLnBrk="1" hangingPunct="1"/>
            <a:r>
              <a:rPr lang="tr-TR"/>
              <a:t>Büyük sermaye gerekliliği</a:t>
            </a:r>
          </a:p>
          <a:p>
            <a:pPr eaLnBrk="1" hangingPunct="1"/>
            <a:r>
              <a:rPr lang="tr-TR"/>
              <a:t>Piyasada yoğunlaşma eğilimleri</a:t>
            </a:r>
          </a:p>
          <a:p>
            <a:pPr eaLnBrk="1" hangingPunct="1"/>
            <a:r>
              <a:rPr lang="tr-TR"/>
              <a:t>Ölçek ekonomileri</a:t>
            </a:r>
          </a:p>
          <a:p>
            <a:pPr eaLnBrk="1" hangingPunct="1"/>
            <a:r>
              <a:rPr lang="tr-TR"/>
              <a:t>Kapsam ekonomileri</a:t>
            </a:r>
          </a:p>
          <a:p>
            <a:pPr eaLnBrk="1" hangingPunct="1"/>
            <a:r>
              <a:rPr lang="tr-TR"/>
              <a:t>Denetim(kontrol)</a:t>
            </a:r>
          </a:p>
        </p:txBody>
      </p:sp>
    </p:spTree>
    <p:extLst>
      <p:ext uri="{BB962C8B-B14F-4D97-AF65-F5344CB8AC3E}">
        <p14:creationId xmlns:p14="http://schemas.microsoft.com/office/powerpoint/2010/main" val="270881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MEDYADA TEKELLEŞME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Çokseslilik, demokratik iletişim hakkı engellenmektedir. </a:t>
            </a:r>
          </a:p>
        </p:txBody>
      </p:sp>
    </p:spTree>
    <p:extLst>
      <p:ext uri="{BB962C8B-B14F-4D97-AF65-F5344CB8AC3E}">
        <p14:creationId xmlns:p14="http://schemas.microsoft.com/office/powerpoint/2010/main" val="2428899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Yerel piyasalar</a:t>
            </a:r>
          </a:p>
          <a:p>
            <a:pPr eaLnBrk="1" hangingPunct="1"/>
            <a:r>
              <a:rPr lang="tr-TR"/>
              <a:t>Bölgesel piyasalar</a:t>
            </a:r>
          </a:p>
          <a:p>
            <a:pPr eaLnBrk="1" hangingPunct="1"/>
            <a:r>
              <a:rPr lang="tr-TR"/>
              <a:t>Ulusal piyasalar</a:t>
            </a:r>
          </a:p>
          <a:p>
            <a:pPr eaLnBrk="1" hangingPunct="1"/>
            <a:r>
              <a:rPr lang="tr-TR"/>
              <a:t>Uluslararası piyasalar</a:t>
            </a:r>
          </a:p>
        </p:txBody>
      </p:sp>
    </p:spTree>
    <p:extLst>
      <p:ext uri="{BB962C8B-B14F-4D97-AF65-F5344CB8AC3E}">
        <p14:creationId xmlns:p14="http://schemas.microsoft.com/office/powerpoint/2010/main" val="2023722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MAL VE HİZMET PİYASALARI</a:t>
            </a:r>
          </a:p>
          <a:p>
            <a:pPr eaLnBrk="1" hangingPunct="1"/>
            <a:r>
              <a:rPr lang="tr-TR"/>
              <a:t>FAKTÖR PİYASALARI</a:t>
            </a:r>
          </a:p>
          <a:p>
            <a:pPr eaLnBrk="1" hangingPunct="1">
              <a:buFontTx/>
              <a:buNone/>
            </a:pPr>
            <a:r>
              <a:rPr lang="tr-TR"/>
              <a:t>   Sermaye piyasası (para, altın, döviz)</a:t>
            </a:r>
          </a:p>
          <a:p>
            <a:pPr eaLnBrk="1" hangingPunct="1">
              <a:buFontTx/>
              <a:buNone/>
            </a:pPr>
            <a:r>
              <a:rPr lang="tr-TR"/>
              <a:t>	Emek piyasası</a:t>
            </a:r>
          </a:p>
        </p:txBody>
      </p:sp>
    </p:spTree>
    <p:extLst>
      <p:ext uri="{BB962C8B-B14F-4D97-AF65-F5344CB8AC3E}">
        <p14:creationId xmlns:p14="http://schemas.microsoft.com/office/powerpoint/2010/main" val="17899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PİYASA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  <a:p>
            <a:pPr eaLnBrk="1" hangingPunct="1"/>
            <a:r>
              <a:rPr lang="tr-TR"/>
              <a:t>TEKELCİ PİYASALAR</a:t>
            </a:r>
          </a:p>
        </p:txBody>
      </p:sp>
    </p:spTree>
    <p:extLst>
      <p:ext uri="{BB962C8B-B14F-4D97-AF65-F5344CB8AC3E}">
        <p14:creationId xmlns:p14="http://schemas.microsoft.com/office/powerpoint/2010/main" val="2952821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 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ATOMİSİTE KOŞULU</a:t>
            </a:r>
          </a:p>
          <a:p>
            <a:pPr eaLnBrk="1" hangingPunct="1">
              <a:buFontTx/>
              <a:buNone/>
            </a:pPr>
            <a:r>
              <a:rPr lang="tr-TR"/>
              <a:t>	Alıcı ve satıcıların, talep, arz dolayısıyla piyasa fiyatı üzerinde tek başlarına etkin olamayacak kadar çok sayıda (n tane) olmalarını ifade eder. </a:t>
            </a:r>
          </a:p>
        </p:txBody>
      </p:sp>
    </p:spTree>
    <p:extLst>
      <p:ext uri="{BB962C8B-B14F-4D97-AF65-F5344CB8AC3E}">
        <p14:creationId xmlns:p14="http://schemas.microsoft.com/office/powerpoint/2010/main" val="125406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MOBİLİTE KOŞULU</a:t>
            </a:r>
          </a:p>
          <a:p>
            <a:pPr eaLnBrk="1" hangingPunct="1">
              <a:buFontTx/>
              <a:buNone/>
            </a:pPr>
            <a:r>
              <a:rPr lang="tr-TR"/>
              <a:t>	Alıcı ve satıcıların piyasada tam hareket serbestisine sahip olmalarını ifade eder. </a:t>
            </a:r>
          </a:p>
        </p:txBody>
      </p:sp>
    </p:spTree>
    <p:extLst>
      <p:ext uri="{BB962C8B-B14F-4D97-AF65-F5344CB8AC3E}">
        <p14:creationId xmlns:p14="http://schemas.microsoft.com/office/powerpoint/2010/main" val="75459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HOMOJENLİK KOŞULU</a:t>
            </a:r>
          </a:p>
          <a:p>
            <a:pPr eaLnBrk="1" hangingPunct="1">
              <a:buFontTx/>
              <a:buNone/>
            </a:pPr>
            <a:r>
              <a:rPr lang="tr-TR"/>
              <a:t>	Üreticilerin, tüketicilerin ve alışverişe konu olan malların birbirinin aynı olması halini ifade eder. </a:t>
            </a:r>
          </a:p>
        </p:txBody>
      </p:sp>
    </p:spTree>
    <p:extLst>
      <p:ext uri="{BB962C8B-B14F-4D97-AF65-F5344CB8AC3E}">
        <p14:creationId xmlns:p14="http://schemas.microsoft.com/office/powerpoint/2010/main" val="3041371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TAM REKABET PİYASASI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AÇIKLIK KOŞULU</a:t>
            </a:r>
          </a:p>
          <a:p>
            <a:pPr eaLnBrk="1" hangingPunct="1">
              <a:buFontTx/>
              <a:buNone/>
            </a:pPr>
            <a:r>
              <a:rPr lang="tr-TR"/>
              <a:t>	Bu koşul alıcıların ve satıcıların piyasada olup bitenler konusunda tam bilgiye sahip olmalarını ifade etmektedir. </a:t>
            </a:r>
          </a:p>
        </p:txBody>
      </p:sp>
    </p:spTree>
    <p:extLst>
      <p:ext uri="{BB962C8B-B14F-4D97-AF65-F5344CB8AC3E}">
        <p14:creationId xmlns:p14="http://schemas.microsoft.com/office/powerpoint/2010/main" val="3633951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</Words>
  <Application>Microsoft Office PowerPoint</Application>
  <PresentationFormat>Geniş ekran</PresentationFormat>
  <Paragraphs>107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Teması</vt:lpstr>
      <vt:lpstr>PowerPoint Sunusu</vt:lpstr>
      <vt:lpstr>PİYASA</vt:lpstr>
      <vt:lpstr>PİYASA</vt:lpstr>
      <vt:lpstr>PİYASA</vt:lpstr>
      <vt:lpstr>PİYASA</vt:lpstr>
      <vt:lpstr>TAM REKABET PİYASASI </vt:lpstr>
      <vt:lpstr>TAM REKABET PİYASASI</vt:lpstr>
      <vt:lpstr>TAM REKABET PİYASASI</vt:lpstr>
      <vt:lpstr>TAM REKABET PİYASASI</vt:lpstr>
      <vt:lpstr>TAM REKABET PİYASASI</vt:lpstr>
      <vt:lpstr>TAM REKABET PİYASASININ ÖNÜNDEKİ ENGELLER</vt:lpstr>
      <vt:lpstr>TEKELCİ PİYASALAR</vt:lpstr>
      <vt:lpstr>TEKELCİ PİYASALAR</vt:lpstr>
      <vt:lpstr>TEKELCİ PİYASA</vt:lpstr>
      <vt:lpstr>Medya Piyasası</vt:lpstr>
      <vt:lpstr>Medya Piyasasının İkili Yapısı</vt:lpstr>
      <vt:lpstr>  Medya Piyasasında Tekelleşme Yoğunlaşma Eğilimleri </vt:lpstr>
      <vt:lpstr>Yatay Birleşme</vt:lpstr>
      <vt:lpstr>Dikey Birleşme</vt:lpstr>
      <vt:lpstr>Çapraz Birleşme</vt:lpstr>
      <vt:lpstr>Ultra Çapraz Birleşme</vt:lpstr>
      <vt:lpstr>Yöndeşme (Yakınsama)</vt:lpstr>
      <vt:lpstr>Yakınsama</vt:lpstr>
      <vt:lpstr>Medya Piyasasında Tekelleşme </vt:lpstr>
      <vt:lpstr>MEDYADA TEKELLEŞME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2020-02-12T14:36:50Z</dcterms:created>
  <dcterms:modified xsi:type="dcterms:W3CDTF">2020-02-12T14:37:14Z</dcterms:modified>
</cp:coreProperties>
</file>