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70"/>
  </p:notesMasterIdLst>
  <p:handoutMasterIdLst>
    <p:handoutMasterId r:id="rId71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3" r:id="rId63"/>
    <p:sldId id="324" r:id="rId64"/>
    <p:sldId id="325" r:id="rId65"/>
    <p:sldId id="326" r:id="rId66"/>
    <p:sldId id="327" r:id="rId67"/>
    <p:sldId id="328" r:id="rId68"/>
    <p:sldId id="329" r:id="rId69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0422-9A76-4997-B2CA-923C39D528DB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4AB59-16A1-4354-93B4-FF194363E5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5997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26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="" xmlns:a16="http://schemas.microsoft.com/office/drawing/2014/main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151130" algn="ctr">
              <a:lnSpc>
                <a:spcPct val="100000"/>
              </a:lnSpc>
              <a:spcBef>
                <a:spcPts val="1125"/>
              </a:spcBef>
            </a:pPr>
            <a:r>
              <a:rPr lang="tr-TR" sz="1600" spc="-5" dirty="0">
                <a:solidFill>
                  <a:schemeClr val="tx1"/>
                </a:solidFill>
              </a:rPr>
              <a:t>SIMPLE PROGRAM</a:t>
            </a:r>
            <a:r>
              <a:rPr lang="tr-TR" sz="1600" spc="-45" dirty="0">
                <a:solidFill>
                  <a:schemeClr val="tx1"/>
                </a:solidFill>
              </a:rPr>
              <a:t> </a:t>
            </a:r>
            <a:r>
              <a:rPr lang="tr-TR" sz="1600" spc="-5" dirty="0" smtClean="0">
                <a:solidFill>
                  <a:schemeClr val="tx1"/>
                </a:solidFill>
              </a:rPr>
              <a:t>SCRIPTS </a:t>
            </a:r>
          </a:p>
          <a:p>
            <a:pPr marL="151130" algn="ctr">
              <a:lnSpc>
                <a:spcPct val="100000"/>
              </a:lnSpc>
              <a:spcBef>
                <a:spcPts val="1125"/>
              </a:spcBef>
            </a:pPr>
            <a:r>
              <a:rPr lang="tr-TR" sz="1600" dirty="0" smtClean="0">
                <a:solidFill>
                  <a:schemeClr val="tx1"/>
                </a:solidFill>
              </a:rPr>
              <a:t>IF, </a:t>
            </a:r>
            <a:r>
              <a:rPr lang="tr-TR" sz="1600" spc="-5" dirty="0">
                <a:solidFill>
                  <a:schemeClr val="tx1"/>
                </a:solidFill>
              </a:rPr>
              <a:t>LOOP, NESTED</a:t>
            </a:r>
            <a:r>
              <a:rPr lang="tr-TR" sz="1600" spc="-95" dirty="0">
                <a:solidFill>
                  <a:schemeClr val="tx1"/>
                </a:solidFill>
              </a:rPr>
              <a:t> </a:t>
            </a:r>
            <a:r>
              <a:rPr lang="tr-TR" sz="1600" spc="-5" dirty="0">
                <a:solidFill>
                  <a:schemeClr val="tx1"/>
                </a:solidFill>
              </a:rPr>
              <a:t>LOOP </a:t>
            </a:r>
            <a:r>
              <a:rPr lang="tr-TR" sz="1600" spc="-5" dirty="0" smtClean="0">
                <a:solidFill>
                  <a:schemeClr val="tx1"/>
                </a:solidFill>
              </a:rPr>
              <a:t>EXAMPLES</a:t>
            </a:r>
            <a:r>
              <a:rPr lang="tr-TR" sz="1600" spc="-5" dirty="0">
                <a:solidFill>
                  <a:schemeClr val="tx1"/>
                </a:solidFill>
              </a:rPr>
              <a:t>,</a:t>
            </a:r>
            <a:endParaRPr lang="tr-TR" sz="1600" dirty="0">
              <a:solidFill>
                <a:schemeClr val="tx1"/>
              </a:solidFill>
            </a:endParaRPr>
          </a:p>
          <a:p>
            <a:pPr marL="307975" algn="ctr">
              <a:lnSpc>
                <a:spcPct val="100000"/>
              </a:lnSpc>
              <a:spcBef>
                <a:spcPts val="1080"/>
              </a:spcBef>
            </a:pPr>
            <a:r>
              <a:rPr lang="tr-TR" sz="1600" spc="-5" dirty="0">
                <a:solidFill>
                  <a:schemeClr val="tx1"/>
                </a:solidFill>
              </a:rPr>
              <a:t>STYLE</a:t>
            </a:r>
            <a:endParaRPr lang="tr-TR" sz="1600" dirty="0">
              <a:solidFill>
                <a:schemeClr val="tx1"/>
              </a:solidFill>
            </a:endParaRPr>
          </a:p>
          <a:p>
            <a:pPr marL="153035" algn="ctr">
              <a:lnSpc>
                <a:spcPct val="100000"/>
              </a:lnSpc>
              <a:spcBef>
                <a:spcPts val="1255"/>
              </a:spcBef>
            </a:pPr>
            <a:endParaRPr lang="tr-TR" sz="1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ENE102-9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Example5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16087"/>
            <a:ext cx="3815079" cy="41808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1572260">
              <a:lnSpc>
                <a:spcPct val="100600"/>
              </a:lnSpc>
              <a:spcBef>
                <a:spcPts val="85"/>
              </a:spcBef>
            </a:pPr>
            <a:r>
              <a:rPr sz="1600" spc="-10" dirty="0">
                <a:latin typeface="Arial"/>
                <a:cs typeface="Arial"/>
              </a:rPr>
              <a:t>disp('Ax^2 </a:t>
            </a:r>
            <a:r>
              <a:rPr sz="1600" spc="-5" dirty="0">
                <a:latin typeface="Arial"/>
                <a:cs typeface="Arial"/>
              </a:rPr>
              <a:t>+ </a:t>
            </a:r>
            <a:r>
              <a:rPr sz="1600" spc="5" dirty="0">
                <a:latin typeface="Arial"/>
                <a:cs typeface="Arial"/>
              </a:rPr>
              <a:t>Bx </a:t>
            </a:r>
            <a:r>
              <a:rPr sz="1600" spc="-5" dirty="0">
                <a:latin typeface="Arial"/>
                <a:cs typeface="Arial"/>
              </a:rPr>
              <a:t>+ C = 0')  A = input('Enter A: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');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 = input('Enter B: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');</a:t>
            </a:r>
            <a:endParaRPr sz="1600">
              <a:latin typeface="Arial"/>
              <a:cs typeface="Arial"/>
            </a:endParaRPr>
          </a:p>
          <a:p>
            <a:pPr marL="12700" marR="176022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C = input('Enter C: ');  delta = B^2 - 4 * A * C;  if delta &lt;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 marR="1115060" indent="226695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disp('Roots </a:t>
            </a:r>
            <a:r>
              <a:rPr sz="1600" dirty="0">
                <a:latin typeface="Arial"/>
                <a:cs typeface="Arial"/>
              </a:rPr>
              <a:t>are </a:t>
            </a:r>
            <a:r>
              <a:rPr sz="1600" spc="-5" dirty="0">
                <a:latin typeface="Arial"/>
                <a:cs typeface="Arial"/>
              </a:rPr>
              <a:t>complex...')  elseif delta &gt;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 marR="1534795" indent="22669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disp('Roots </a:t>
            </a:r>
            <a:r>
              <a:rPr sz="1600" dirty="0">
                <a:latin typeface="Arial"/>
                <a:cs typeface="Arial"/>
              </a:rPr>
              <a:t>are </a:t>
            </a:r>
            <a:r>
              <a:rPr sz="1600" spc="-5" dirty="0">
                <a:latin typeface="Arial"/>
                <a:cs typeface="Arial"/>
              </a:rPr>
              <a:t>real...')  else</a:t>
            </a:r>
            <a:endParaRPr sz="1600">
              <a:latin typeface="Arial"/>
              <a:cs typeface="Arial"/>
            </a:endParaRPr>
          </a:p>
          <a:p>
            <a:pPr marL="12700" marR="1377315" indent="226695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disp('Roots </a:t>
            </a:r>
            <a:r>
              <a:rPr sz="1600" dirty="0">
                <a:latin typeface="Arial"/>
                <a:cs typeface="Arial"/>
              </a:rPr>
              <a:t>are </a:t>
            </a:r>
            <a:r>
              <a:rPr sz="1600" spc="-5" dirty="0">
                <a:latin typeface="Arial"/>
                <a:cs typeface="Arial"/>
              </a:rPr>
              <a:t>equal...')  end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X1 = (-B + </a:t>
            </a:r>
            <a:r>
              <a:rPr sz="1600" dirty="0">
                <a:latin typeface="Arial"/>
                <a:cs typeface="Arial"/>
              </a:rPr>
              <a:t>sqrt(delta)) </a:t>
            </a:r>
            <a:r>
              <a:rPr sz="1600" spc="-5" dirty="0">
                <a:latin typeface="Arial"/>
                <a:cs typeface="Arial"/>
              </a:rPr>
              <a:t>/ (2 *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A);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X2 = (-B - </a:t>
            </a:r>
            <a:r>
              <a:rPr sz="1600" dirty="0">
                <a:latin typeface="Arial"/>
                <a:cs typeface="Arial"/>
              </a:rPr>
              <a:t>sqrt(delta)) </a:t>
            </a:r>
            <a:r>
              <a:rPr sz="1600" spc="-5" dirty="0">
                <a:latin typeface="Arial"/>
                <a:cs typeface="Arial"/>
              </a:rPr>
              <a:t>/ (2 *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A);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fprintf('X1 = %6.2f\nX2 = </a:t>
            </a:r>
            <a:r>
              <a:rPr sz="1600" dirty="0">
                <a:latin typeface="Arial"/>
                <a:cs typeface="Arial"/>
              </a:rPr>
              <a:t>%6.2f\n', </a:t>
            </a:r>
            <a:r>
              <a:rPr sz="1600" spc="-5" dirty="0">
                <a:latin typeface="Arial"/>
                <a:cs typeface="Arial"/>
              </a:rPr>
              <a:t>X1,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X2)</a:t>
            </a:r>
            <a:endParaRPr sz="1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3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2888615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prog5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10" dirty="0">
                <a:latin typeface="Arial"/>
                <a:cs typeface="Arial"/>
              </a:rPr>
              <a:t>Ax^2 </a:t>
            </a:r>
            <a:r>
              <a:rPr sz="2800" spc="-5" dirty="0">
                <a:latin typeface="Arial"/>
                <a:cs typeface="Arial"/>
              </a:rPr>
              <a:t>+ Bx + C =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A: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C: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 marR="55880">
              <a:lnSpc>
                <a:spcPct val="110000"/>
              </a:lnSpc>
              <a:tabLst>
                <a:tab pos="952500" algn="l"/>
              </a:tabLst>
            </a:pPr>
            <a:r>
              <a:rPr sz="2800" spc="-5" dirty="0">
                <a:latin typeface="Arial"/>
                <a:cs typeface="Arial"/>
              </a:rPr>
              <a:t>Roots are equal...  X1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=	-1.00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952500" algn="l"/>
              </a:tabLst>
            </a:pPr>
            <a:r>
              <a:rPr sz="2800" spc="-5" dirty="0">
                <a:latin typeface="Arial"/>
                <a:cs typeface="Arial"/>
              </a:rPr>
              <a:t>X2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=	-1.00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56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if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590675"/>
            <a:ext cx="6365240" cy="51593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2545715">
              <a:lnSpc>
                <a:spcPct val="100600"/>
              </a:lnSpc>
              <a:spcBef>
                <a:spcPts val="85"/>
              </a:spcBef>
            </a:pPr>
            <a:r>
              <a:rPr sz="1600" spc="-5" dirty="0">
                <a:latin typeface="Arial"/>
                <a:cs typeface="Arial"/>
              </a:rPr>
              <a:t>number1 = input('Enter first </a:t>
            </a:r>
            <a:r>
              <a:rPr sz="1600" dirty="0">
                <a:latin typeface="Arial"/>
                <a:cs typeface="Arial"/>
              </a:rPr>
              <a:t>number: </a:t>
            </a:r>
            <a:r>
              <a:rPr sz="1600" spc="-5" dirty="0">
                <a:latin typeface="Arial"/>
                <a:cs typeface="Arial"/>
              </a:rPr>
              <a:t>');  number2 = input('Enter second </a:t>
            </a:r>
            <a:r>
              <a:rPr sz="1600" dirty="0">
                <a:latin typeface="Arial"/>
                <a:cs typeface="Arial"/>
              </a:rPr>
              <a:t>number: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');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number1 ==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453640" indent="22669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fprintf('%d </a:t>
            </a:r>
            <a:r>
              <a:rPr sz="1600" spc="5" dirty="0">
                <a:latin typeface="Arial"/>
                <a:cs typeface="Arial"/>
              </a:rPr>
              <a:t>==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 </a:t>
            </a:r>
            <a:r>
              <a:rPr sz="1600" spc="-5" dirty="0">
                <a:latin typeface="Arial"/>
                <a:cs typeface="Arial"/>
              </a:rPr>
              <a:t>number2)  end</a:t>
            </a:r>
            <a:endParaRPr sz="1600" dirty="0">
              <a:latin typeface="Arial"/>
              <a:cs typeface="Arial"/>
            </a:endParaRPr>
          </a:p>
          <a:p>
            <a:pPr marL="239395" marR="5080" indent="-227329">
              <a:lnSpc>
                <a:spcPct val="100000"/>
              </a:lnSpc>
              <a:spcBef>
                <a:spcPts val="10"/>
              </a:spcBef>
              <a:tabLst>
                <a:tab pos="2350770" algn="l"/>
              </a:tabLst>
            </a:pPr>
            <a:r>
              <a:rPr sz="1600" spc="-5" dirty="0">
                <a:latin typeface="Arial"/>
                <a:cs typeface="Arial"/>
              </a:rPr>
              <a:t>if number1</a:t>
            </a:r>
            <a:r>
              <a:rPr sz="1600" spc="6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!=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	% if number1 ~= number2 can also be used  fprintf('%d </a:t>
            </a:r>
            <a:r>
              <a:rPr sz="1600" spc="-15" dirty="0">
                <a:latin typeface="Arial"/>
                <a:cs typeface="Arial"/>
              </a:rPr>
              <a:t>!=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</a:t>
            </a:r>
            <a:r>
              <a:rPr sz="1600" spc="7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number2)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number1 &lt;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571750" indent="226695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fprintf('%d &lt; %d\n', </a:t>
            </a:r>
            <a:r>
              <a:rPr sz="1600" dirty="0">
                <a:latin typeface="Arial"/>
                <a:cs typeface="Arial"/>
              </a:rPr>
              <a:t>number1, number2)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ts val="1855"/>
              </a:lnSpc>
            </a:pPr>
            <a:r>
              <a:rPr sz="1600" spc="-5" dirty="0">
                <a:latin typeface="Arial"/>
                <a:cs typeface="Arial"/>
              </a:rPr>
              <a:t>if number1 &gt;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571750" indent="22669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fprintf('%d &gt; %d\n', </a:t>
            </a:r>
            <a:r>
              <a:rPr sz="1600" dirty="0">
                <a:latin typeface="Arial"/>
                <a:cs typeface="Arial"/>
              </a:rPr>
              <a:t>number1, number2)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number1 &lt;=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453640" indent="226695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fprintf('%d </a:t>
            </a:r>
            <a:r>
              <a:rPr sz="1600" spc="5" dirty="0">
                <a:latin typeface="Arial"/>
                <a:cs typeface="Arial"/>
              </a:rPr>
              <a:t>&lt;=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 </a:t>
            </a:r>
            <a:r>
              <a:rPr sz="1600" spc="-5" dirty="0">
                <a:latin typeface="Arial"/>
                <a:cs typeface="Arial"/>
              </a:rPr>
              <a:t>number2)  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if number1 &gt;=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453640" indent="226695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fprintf('%d </a:t>
            </a:r>
            <a:r>
              <a:rPr sz="1600" spc="5" dirty="0">
                <a:latin typeface="Arial"/>
                <a:cs typeface="Arial"/>
              </a:rPr>
              <a:t>&gt;=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 </a:t>
            </a:r>
            <a:r>
              <a:rPr sz="1600" spc="-5" dirty="0">
                <a:latin typeface="Arial"/>
                <a:cs typeface="Arial"/>
              </a:rPr>
              <a:t>number2)  end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346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4357370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prog6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Enter first number: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Enter second </a:t>
            </a:r>
            <a:r>
              <a:rPr sz="3200" spc="-10" dirty="0">
                <a:latin typeface="Arial"/>
                <a:cs typeface="Arial"/>
              </a:rPr>
              <a:t>number: </a:t>
            </a:r>
            <a:r>
              <a:rPr sz="3200" dirty="0">
                <a:latin typeface="Arial"/>
                <a:cs typeface="Arial"/>
              </a:rPr>
              <a:t>4  6 </a:t>
            </a:r>
            <a:r>
              <a:rPr sz="3200" spc="-5" dirty="0">
                <a:latin typeface="Arial"/>
                <a:cs typeface="Arial"/>
              </a:rPr>
              <a:t>!=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6 &gt;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6 </a:t>
            </a:r>
            <a:r>
              <a:rPr sz="3200" spc="-5" dirty="0">
                <a:latin typeface="Arial"/>
                <a:cs typeface="Arial"/>
              </a:rPr>
              <a:t>&gt;=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17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if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3437254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i = input('Enter i: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');</a:t>
            </a:r>
            <a:endParaRPr sz="2800">
              <a:latin typeface="Arial"/>
              <a:cs typeface="Arial"/>
            </a:endParaRPr>
          </a:p>
          <a:p>
            <a:pPr marL="12700" marR="440055">
              <a:lnSpc>
                <a:spcPct val="11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j = input(‘Enter j: ‘);  if i &gt; 5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k =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</a:t>
            </a:r>
            <a:endParaRPr sz="2800">
              <a:latin typeface="Arial"/>
              <a:cs typeface="Arial"/>
            </a:endParaRPr>
          </a:p>
          <a:p>
            <a:pPr marL="407034" marR="5080" indent="-394970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elseif (i &gt; 1) &amp; (j==20)  k = 5 * i +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j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else</a:t>
            </a:r>
            <a:endParaRPr sz="2800">
              <a:latin typeface="Arial"/>
              <a:cs typeface="Arial"/>
            </a:endParaRPr>
          </a:p>
          <a:p>
            <a:pPr marL="12700" marR="2240280" indent="394335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k =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  end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766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87642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2987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prog7  </a:t>
            </a:r>
            <a:r>
              <a:rPr sz="3200" spc="-5" dirty="0">
                <a:latin typeface="Arial"/>
                <a:cs typeface="Arial"/>
              </a:rPr>
              <a:t>Enter i: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j: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20</a:t>
            </a:r>
            <a:endParaRPr sz="3200">
              <a:latin typeface="Arial"/>
              <a:cs typeface="Arial"/>
            </a:endParaRPr>
          </a:p>
          <a:p>
            <a:pPr marL="463550" marR="953135" indent="-451484">
              <a:lnSpc>
                <a:spcPts val="9200"/>
              </a:lnSpc>
              <a:spcBef>
                <a:spcPts val="1190"/>
              </a:spcBef>
            </a:pPr>
            <a:r>
              <a:rPr sz="3200" dirty="0">
                <a:latin typeface="Arial"/>
                <a:cs typeface="Arial"/>
              </a:rPr>
              <a:t>k =  </a:t>
            </a:r>
            <a:r>
              <a:rPr sz="3200" spc="-10" dirty="0">
                <a:latin typeface="Arial"/>
                <a:cs typeface="Arial"/>
              </a:rPr>
              <a:t>40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493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lang="tr-TR" sz="4000" spc="-5" dirty="0" smtClean="0"/>
              <a:t>if</a:t>
            </a:r>
            <a:r>
              <a:rPr lang="tr-TR" sz="4000" spc="-5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sz="4000" spc="-5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conditions</a:t>
            </a:r>
            <a:endParaRPr sz="4000" spc="-5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5473700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input('Enter a: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b = </a:t>
            </a:r>
            <a:r>
              <a:rPr sz="3200" spc="-5" dirty="0">
                <a:latin typeface="Arial"/>
                <a:cs typeface="Arial"/>
              </a:rPr>
              <a:t>input('Enter b: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( </a:t>
            </a:r>
            <a:r>
              <a:rPr sz="3200" spc="-5" dirty="0">
                <a:latin typeface="Arial"/>
                <a:cs typeface="Arial"/>
              </a:rPr>
              <a:t>a~=b </a:t>
            </a:r>
            <a:r>
              <a:rPr sz="3200" dirty="0">
                <a:latin typeface="Arial"/>
                <a:cs typeface="Arial"/>
              </a:rPr>
              <a:t>) &amp; ( a &gt; 5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  <a:p>
            <a:pPr marL="12700" marR="5080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fprintf('a </a:t>
            </a:r>
            <a:r>
              <a:rPr sz="3200" dirty="0">
                <a:latin typeface="Arial"/>
                <a:cs typeface="Arial"/>
              </a:rPr>
              <a:t>+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+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b);  elseif (b </a:t>
            </a:r>
            <a:r>
              <a:rPr sz="3200" dirty="0">
                <a:latin typeface="Arial"/>
                <a:cs typeface="Arial"/>
              </a:rPr>
              <a:t>&gt; </a:t>
            </a:r>
            <a:r>
              <a:rPr sz="3200" spc="-5" dirty="0">
                <a:latin typeface="Arial"/>
                <a:cs typeface="Arial"/>
              </a:rPr>
              <a:t>a) 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(b </a:t>
            </a:r>
            <a:r>
              <a:rPr sz="3200" dirty="0">
                <a:latin typeface="Arial"/>
                <a:cs typeface="Arial"/>
              </a:rPr>
              <a:t>&lt;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3)</a:t>
            </a:r>
            <a:endParaRPr sz="3200">
              <a:latin typeface="Arial"/>
              <a:cs typeface="Arial"/>
            </a:endParaRPr>
          </a:p>
          <a:p>
            <a:pPr marL="12700" marR="210185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fprintf('a </a:t>
            </a:r>
            <a:r>
              <a:rPr sz="3200" dirty="0">
                <a:latin typeface="Arial"/>
                <a:cs typeface="Arial"/>
              </a:rPr>
              <a:t>-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-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b);  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16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1569085" cy="4256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» prog8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  a - b =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-1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» prog8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710"/>
              </a:lnSpc>
              <a:spcBef>
                <a:spcPts val="170"/>
              </a:spcBef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  a + b =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9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39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lang="tr-TR" sz="4000" spc="-5" dirty="0"/>
              <a:t>i</a:t>
            </a:r>
            <a:r>
              <a:rPr sz="4000" spc="-5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 </a:t>
            </a: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5704840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input('Enter a: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b = </a:t>
            </a:r>
            <a:r>
              <a:rPr sz="3200" spc="-5" dirty="0">
                <a:latin typeface="Arial"/>
                <a:cs typeface="Arial"/>
              </a:rPr>
              <a:t>input('Enter b: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50">
              <a:latin typeface="Times New Roman"/>
              <a:cs typeface="Times New Roman"/>
            </a:endParaRPr>
          </a:p>
          <a:p>
            <a:pPr marL="463550" marR="236220" indent="-451484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( </a:t>
            </a:r>
            <a:r>
              <a:rPr sz="3200" spc="-5" dirty="0">
                <a:latin typeface="Arial"/>
                <a:cs typeface="Arial"/>
              </a:rPr>
              <a:t>a~=b </a:t>
            </a:r>
            <a:r>
              <a:rPr sz="3200" dirty="0">
                <a:latin typeface="Arial"/>
                <a:cs typeface="Arial"/>
              </a:rPr>
              <a:t>) &amp; ( a &gt; 5 ) | </a:t>
            </a:r>
            <a:r>
              <a:rPr sz="3200" spc="-5" dirty="0">
                <a:latin typeface="Arial"/>
                <a:cs typeface="Arial"/>
              </a:rPr>
              <a:t>(b </a:t>
            </a:r>
            <a:r>
              <a:rPr sz="3200" dirty="0">
                <a:latin typeface="Arial"/>
                <a:cs typeface="Arial"/>
              </a:rPr>
              <a:t>&gt; </a:t>
            </a:r>
            <a:r>
              <a:rPr sz="3200" spc="-5" dirty="0">
                <a:latin typeface="Arial"/>
                <a:cs typeface="Arial"/>
              </a:rPr>
              <a:t>3)  fprintf('a </a:t>
            </a:r>
            <a:r>
              <a:rPr sz="3200" dirty="0">
                <a:latin typeface="Arial"/>
                <a:cs typeface="Arial"/>
              </a:rPr>
              <a:t>+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+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b);</a:t>
            </a:r>
            <a:endParaRPr sz="3200">
              <a:latin typeface="Arial"/>
              <a:cs typeface="Arial"/>
            </a:endParaRPr>
          </a:p>
          <a:p>
            <a:pPr marL="463550" marR="5080" indent="-451484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elseif (b </a:t>
            </a:r>
            <a:r>
              <a:rPr sz="3200" dirty="0">
                <a:latin typeface="Arial"/>
                <a:cs typeface="Arial"/>
              </a:rPr>
              <a:t>&gt; </a:t>
            </a:r>
            <a:r>
              <a:rPr sz="3200" spc="-5" dirty="0">
                <a:latin typeface="Arial"/>
                <a:cs typeface="Arial"/>
              </a:rPr>
              <a:t>a) 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(b </a:t>
            </a:r>
            <a:r>
              <a:rPr sz="3200" dirty="0">
                <a:latin typeface="Arial"/>
                <a:cs typeface="Arial"/>
              </a:rPr>
              <a:t>&lt; </a:t>
            </a:r>
            <a:r>
              <a:rPr sz="3200" spc="-5" dirty="0">
                <a:latin typeface="Arial"/>
                <a:cs typeface="Arial"/>
              </a:rPr>
              <a:t>3)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(a ==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2)  fprintf('a </a:t>
            </a:r>
            <a:r>
              <a:rPr sz="3200" dirty="0">
                <a:latin typeface="Arial"/>
                <a:cs typeface="Arial"/>
              </a:rPr>
              <a:t>-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-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915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1569085" cy="4256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» prog9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  a + b =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8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» prog9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710"/>
              </a:lnSpc>
              <a:spcBef>
                <a:spcPts val="170"/>
              </a:spcBef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  a - b =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718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Example1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452205"/>
            <a:ext cx="6006465" cy="29489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input('Enter A: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 marL="12700" marR="2252980">
              <a:lnSpc>
                <a:spcPct val="119700"/>
              </a:lnSpc>
              <a:spcBef>
                <a:spcPts val="10"/>
              </a:spcBef>
            </a:pPr>
            <a:r>
              <a:rPr sz="3200" dirty="0">
                <a:latin typeface="Arial"/>
                <a:cs typeface="Arial"/>
              </a:rPr>
              <a:t>B = </a:t>
            </a:r>
            <a:r>
              <a:rPr sz="3200" spc="-5" dirty="0">
                <a:latin typeface="Arial"/>
                <a:cs typeface="Arial"/>
              </a:rPr>
              <a:t>input('Enter B: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</a:t>
            </a:r>
            <a:r>
              <a:rPr sz="3200" dirty="0">
                <a:latin typeface="Arial"/>
                <a:cs typeface="Arial"/>
              </a:rPr>
              <a:t>C = A +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disp(C)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fprintf('%d </a:t>
            </a:r>
            <a:r>
              <a:rPr sz="3200" dirty="0">
                <a:latin typeface="Arial"/>
                <a:cs typeface="Arial"/>
              </a:rPr>
              <a:t>+ %d = </a:t>
            </a:r>
            <a:r>
              <a:rPr sz="3200" spc="-5" dirty="0">
                <a:latin typeface="Arial"/>
                <a:cs typeface="Arial"/>
              </a:rPr>
              <a:t>%d\n', A, B,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27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loop	– count	controlled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1431"/>
            <a:ext cx="5749925" cy="444246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0;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while </a:t>
            </a:r>
            <a:r>
              <a:rPr sz="2400" dirty="0">
                <a:latin typeface="Arial"/>
                <a:cs typeface="Arial"/>
              </a:rPr>
              <a:t>gradeCounter </a:t>
            </a:r>
            <a:r>
              <a:rPr sz="2400" spc="-5" dirty="0">
                <a:latin typeface="Arial"/>
                <a:cs typeface="Arial"/>
              </a:rPr>
              <a:t>&lt;=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349250" marR="1437640" indent="1270">
              <a:lnSpc>
                <a:spcPts val="3170"/>
              </a:lnSpc>
              <a:spcBef>
                <a:spcPts val="140"/>
              </a:spcBef>
            </a:pPr>
            <a:r>
              <a:rPr sz="2400" spc="-5" dirty="0">
                <a:latin typeface="Arial"/>
                <a:cs typeface="Arial"/>
              </a:rPr>
              <a:t>grade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input('Enter grade: ');  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+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grade;</a:t>
            </a:r>
            <a:endParaRPr sz="2400">
              <a:latin typeface="Arial"/>
              <a:cs typeface="Arial"/>
            </a:endParaRPr>
          </a:p>
          <a:p>
            <a:pPr marL="12700" marR="711835" indent="337820">
              <a:lnSpc>
                <a:spcPts val="316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1;  end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average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/ </a:t>
            </a:r>
            <a:r>
              <a:rPr sz="2400" spc="-5" dirty="0">
                <a:latin typeface="Arial"/>
                <a:cs typeface="Arial"/>
              </a:rPr>
              <a:t>5;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fprintf('Class </a:t>
            </a:r>
            <a:r>
              <a:rPr sz="2400" spc="-5" dirty="0">
                <a:latin typeface="Arial"/>
                <a:cs typeface="Arial"/>
              </a:rPr>
              <a:t>average is %5.2f\n',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average)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338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4152265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70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90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Class average is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56.00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836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loop	- sentinel	controlled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9051"/>
            <a:ext cx="7071995" cy="440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0;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0;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grade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input('Enter grade: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');</a:t>
            </a:r>
          </a:p>
          <a:p>
            <a:pPr marL="433070" marR="5080" indent="-421005">
              <a:lnSpc>
                <a:spcPts val="2870"/>
              </a:lnSpc>
              <a:spcBef>
                <a:spcPts val="105"/>
              </a:spcBef>
              <a:tabLst>
                <a:tab pos="3668395" algn="l"/>
              </a:tabLst>
            </a:pPr>
            <a:r>
              <a:rPr sz="2400" spc="-5" dirty="0">
                <a:latin typeface="Arial"/>
                <a:cs typeface="Arial"/>
              </a:rPr>
              <a:t>while grade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~=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-1	% -1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the sentinel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value 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grade;</a:t>
            </a:r>
            <a:endParaRPr sz="2400" dirty="0">
              <a:latin typeface="Arial"/>
              <a:cs typeface="Arial"/>
            </a:endParaRPr>
          </a:p>
          <a:p>
            <a:pPr marL="434340" marR="1953895">
              <a:lnSpc>
                <a:spcPts val="287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1;  grade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input('Enter grade: </a:t>
            </a:r>
            <a:r>
              <a:rPr sz="2400" dirty="0">
                <a:latin typeface="Arial"/>
                <a:cs typeface="Arial"/>
              </a:rPr>
              <a:t>');</a:t>
            </a:r>
          </a:p>
          <a:p>
            <a:pPr marL="12700">
              <a:lnSpc>
                <a:spcPts val="2785"/>
              </a:lnSpc>
            </a:pPr>
            <a:r>
              <a:rPr sz="2400" spc="-5" dirty="0">
                <a:latin typeface="Arial"/>
                <a:cs typeface="Arial"/>
              </a:rPr>
              <a:t>end</a:t>
            </a:r>
            <a:endParaRPr sz="2400" dirty="0">
              <a:latin typeface="Arial"/>
              <a:cs typeface="Arial"/>
            </a:endParaRPr>
          </a:p>
          <a:p>
            <a:pPr marL="12700" marR="1327150">
              <a:lnSpc>
                <a:spcPct val="199600"/>
              </a:lnSpc>
            </a:pPr>
            <a:r>
              <a:rPr sz="2400" spc="-5" dirty="0">
                <a:latin typeface="Arial"/>
                <a:cs typeface="Arial"/>
              </a:rPr>
              <a:t>average </a:t>
            </a:r>
            <a:r>
              <a:rPr sz="2400" dirty="0">
                <a:latin typeface="Arial"/>
                <a:cs typeface="Arial"/>
              </a:rPr>
              <a:t>= total / </a:t>
            </a:r>
            <a:r>
              <a:rPr sz="2400" spc="-5" dirty="0">
                <a:latin typeface="Arial"/>
                <a:cs typeface="Arial"/>
              </a:rPr>
              <a:t>gradeCounter;  </a:t>
            </a:r>
            <a:r>
              <a:rPr sz="2400" dirty="0">
                <a:latin typeface="Arial"/>
                <a:cs typeface="Arial"/>
              </a:rPr>
              <a:t>fprintf('Class </a:t>
            </a:r>
            <a:r>
              <a:rPr sz="2400" spc="-5" dirty="0">
                <a:latin typeface="Arial"/>
                <a:cs typeface="Arial"/>
              </a:rPr>
              <a:t>average is %5.2f\n',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average)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50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415290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3540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prog10b  </a:t>
            </a: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Enter grade: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-1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Class average is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40.00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748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 loop – nested 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31911"/>
            <a:ext cx="4655820" cy="442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passes =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failures =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studentCounter =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while studentCounter &lt;=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6</a:t>
            </a:r>
            <a:endParaRPr sz="1600">
              <a:latin typeface="Arial"/>
              <a:cs typeface="Arial"/>
            </a:endParaRPr>
          </a:p>
          <a:p>
            <a:pPr marL="295910" marR="69215" indent="1270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result = input('Enter result (1 = pass, 2 = fail): ');  if result ==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524510">
              <a:lnSpc>
                <a:spcPts val="1855"/>
              </a:lnSpc>
            </a:pPr>
            <a:r>
              <a:rPr sz="1600" spc="-5" dirty="0">
                <a:latin typeface="Arial"/>
                <a:cs typeface="Arial"/>
              </a:rPr>
              <a:t>passes = passes +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>
              <a:latin typeface="Arial"/>
              <a:cs typeface="Arial"/>
            </a:endParaRPr>
          </a:p>
          <a:p>
            <a:pPr marL="29591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else</a:t>
            </a:r>
            <a:endParaRPr sz="1600">
              <a:latin typeface="Arial"/>
              <a:cs typeface="Arial"/>
            </a:endParaRPr>
          </a:p>
          <a:p>
            <a:pPr marL="295910" marR="2176780" indent="229870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failures = failures + 1;  end</a:t>
            </a:r>
            <a:endParaRPr sz="1600">
              <a:latin typeface="Arial"/>
              <a:cs typeface="Arial"/>
            </a:endParaRPr>
          </a:p>
          <a:p>
            <a:pPr marL="12700" marR="935990" indent="283210">
              <a:lnSpc>
                <a:spcPts val="1920"/>
              </a:lnSpc>
            </a:pPr>
            <a:r>
              <a:rPr sz="1600" spc="-5" dirty="0">
                <a:latin typeface="Arial"/>
                <a:cs typeface="Arial"/>
              </a:rPr>
              <a:t>studentCounter = studentCounter + </a:t>
            </a:r>
            <a:r>
              <a:rPr sz="1600" dirty="0">
                <a:latin typeface="Arial"/>
                <a:cs typeface="Arial"/>
              </a:rPr>
              <a:t>1;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870"/>
              </a:lnSpc>
            </a:pPr>
            <a:r>
              <a:rPr sz="1600" spc="-5" dirty="0">
                <a:latin typeface="Arial"/>
                <a:cs typeface="Arial"/>
              </a:rPr>
              <a:t>fprintf('Passed: %d\nFailed: </a:t>
            </a:r>
            <a:r>
              <a:rPr sz="1600" dirty="0">
                <a:latin typeface="Arial"/>
                <a:cs typeface="Arial"/>
              </a:rPr>
              <a:t>%d\n', </a:t>
            </a:r>
            <a:r>
              <a:rPr sz="1600" spc="-5" dirty="0">
                <a:latin typeface="Arial"/>
                <a:cs typeface="Arial"/>
              </a:rPr>
              <a:t>passes,</a:t>
            </a:r>
            <a:r>
              <a:rPr sz="1600" spc="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failures)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passes &gt;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8</a:t>
            </a:r>
            <a:endParaRPr sz="1600">
              <a:latin typeface="Arial"/>
              <a:cs typeface="Arial"/>
            </a:endParaRPr>
          </a:p>
          <a:p>
            <a:pPr marL="12700" marR="2272665" indent="28448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fprintf('Raise Tuition\n')  end</a:t>
            </a:r>
            <a:endParaRPr sz="1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74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518922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prog11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Passed: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Failed: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80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Example6 from FLOWCHARTS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16227" y="1416050"/>
            <a:ext cx="3275965" cy="4670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S18 =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S19 =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S20 =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X =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while X &lt;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6</a:t>
            </a:r>
            <a:endParaRPr sz="1600" dirty="0">
              <a:latin typeface="Arial"/>
              <a:cs typeface="Arial"/>
            </a:endParaRPr>
          </a:p>
          <a:p>
            <a:pPr marL="295910" marR="5080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A = input('Enter a student age: </a:t>
            </a:r>
            <a:r>
              <a:rPr sz="1600" dirty="0">
                <a:latin typeface="Arial"/>
                <a:cs typeface="Arial"/>
              </a:rPr>
              <a:t>');  </a:t>
            </a:r>
            <a:r>
              <a:rPr sz="1600" spc="-5" dirty="0">
                <a:latin typeface="Arial"/>
                <a:cs typeface="Arial"/>
              </a:rPr>
              <a:t>if A ==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18</a:t>
            </a:r>
            <a:endParaRPr sz="1600" dirty="0">
              <a:latin typeface="Arial"/>
              <a:cs typeface="Arial"/>
            </a:endParaRPr>
          </a:p>
          <a:p>
            <a:pPr marL="524510">
              <a:lnSpc>
                <a:spcPts val="1855"/>
              </a:lnSpc>
            </a:pPr>
            <a:r>
              <a:rPr sz="1600" spc="-5" dirty="0">
                <a:latin typeface="Arial"/>
                <a:cs typeface="Arial"/>
              </a:rPr>
              <a:t>S18 = S18 +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X = X +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524510" marR="1384935" indent="-2286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elseif A == 19  S19 = S19 +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X = X +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2959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elseif A == 20</a:t>
            </a:r>
            <a:endParaRPr sz="1600" dirty="0">
              <a:latin typeface="Arial"/>
              <a:cs typeface="Arial"/>
            </a:endParaRPr>
          </a:p>
          <a:p>
            <a:pPr marL="524510" marR="1384935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S20 = S20 +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  X = X +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2959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else</a:t>
            </a:r>
            <a:endParaRPr sz="1600" dirty="0">
              <a:latin typeface="Arial"/>
              <a:cs typeface="Arial"/>
            </a:endParaRPr>
          </a:p>
          <a:p>
            <a:pPr marL="295910" marR="967740" indent="2286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disp('Age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error...\n')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3675" y="6086475"/>
            <a:ext cx="487616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765" marR="95440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fprintf('Number </a:t>
            </a:r>
            <a:r>
              <a:rPr sz="1600" dirty="0">
                <a:latin typeface="Arial"/>
                <a:cs typeface="Arial"/>
              </a:rPr>
              <a:t>of </a:t>
            </a:r>
            <a:r>
              <a:rPr sz="1600" spc="-5" dirty="0">
                <a:latin typeface="Arial"/>
                <a:cs typeface="Arial"/>
              </a:rPr>
              <a:t>18 </a:t>
            </a:r>
            <a:r>
              <a:rPr sz="1600" dirty="0">
                <a:latin typeface="Arial"/>
                <a:cs typeface="Arial"/>
              </a:rPr>
              <a:t>year </a:t>
            </a:r>
            <a:r>
              <a:rPr sz="1600" spc="-5" dirty="0">
                <a:latin typeface="Arial"/>
                <a:cs typeface="Arial"/>
              </a:rPr>
              <a:t>olds: %d\n', </a:t>
            </a:r>
            <a:r>
              <a:rPr sz="1600" dirty="0">
                <a:latin typeface="Arial"/>
                <a:cs typeface="Arial"/>
              </a:rPr>
              <a:t>S18)  </a:t>
            </a:r>
            <a:r>
              <a:rPr sz="1600" spc="-5" dirty="0">
                <a:latin typeface="Arial"/>
                <a:cs typeface="Arial"/>
              </a:rPr>
              <a:t>fprintf('Number </a:t>
            </a:r>
            <a:r>
              <a:rPr sz="1600" dirty="0">
                <a:latin typeface="Arial"/>
                <a:cs typeface="Arial"/>
              </a:rPr>
              <a:t>of </a:t>
            </a:r>
            <a:r>
              <a:rPr sz="1600" spc="-5" dirty="0">
                <a:latin typeface="Arial"/>
                <a:cs typeface="Arial"/>
              </a:rPr>
              <a:t>19 </a:t>
            </a:r>
            <a:r>
              <a:rPr sz="1600" dirty="0">
                <a:latin typeface="Arial"/>
                <a:cs typeface="Arial"/>
              </a:rPr>
              <a:t>year </a:t>
            </a:r>
            <a:r>
              <a:rPr sz="1600" spc="-5" dirty="0">
                <a:latin typeface="Arial"/>
                <a:cs typeface="Arial"/>
              </a:rPr>
              <a:t>olds: %d\n',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S19)</a:t>
            </a:r>
          </a:p>
          <a:p>
            <a:pPr marL="24765" marR="954405">
              <a:lnSpc>
                <a:spcPct val="100000"/>
              </a:lnSpc>
              <a:spcBef>
                <a:spcPts val="95"/>
              </a:spcBef>
            </a:pPr>
            <a:r>
              <a:rPr lang="tr-TR" sz="1600" spc="-5" dirty="0">
                <a:solidFill>
                  <a:prstClr val="black"/>
                </a:solidFill>
                <a:latin typeface="Arial"/>
                <a:cs typeface="Arial"/>
              </a:rPr>
              <a:t>fprintf</a:t>
            </a:r>
            <a:r>
              <a:rPr sz="1600" spc="-165" dirty="0" smtClean="0">
                <a:latin typeface="Arial"/>
                <a:cs typeface="Arial"/>
              </a:rPr>
              <a:t>(</a:t>
            </a:r>
            <a:r>
              <a:rPr lang="en-US" sz="1600" spc="-5" dirty="0">
                <a:latin typeface="Arial"/>
                <a:cs typeface="Arial"/>
              </a:rPr>
              <a:t>'Number </a:t>
            </a:r>
            <a:r>
              <a:rPr lang="en-US" sz="1600" dirty="0">
                <a:latin typeface="Arial"/>
                <a:cs typeface="Arial"/>
              </a:rPr>
              <a:t>of </a:t>
            </a:r>
            <a:r>
              <a:rPr lang="tr-TR" sz="1600" spc="-5" dirty="0" smtClean="0">
                <a:latin typeface="Arial"/>
                <a:cs typeface="Arial"/>
              </a:rPr>
              <a:t>20 </a:t>
            </a:r>
            <a:r>
              <a:rPr lang="en-US" sz="1600" dirty="0" smtClean="0">
                <a:latin typeface="Arial"/>
                <a:cs typeface="Arial"/>
              </a:rPr>
              <a:t>year </a:t>
            </a:r>
            <a:r>
              <a:rPr lang="en-US" sz="1600" spc="-5" dirty="0">
                <a:latin typeface="Arial"/>
                <a:cs typeface="Arial"/>
              </a:rPr>
              <a:t>olds: %d\n',</a:t>
            </a:r>
            <a:r>
              <a:rPr lang="en-US" sz="1600" spc="50" dirty="0">
                <a:latin typeface="Arial"/>
                <a:cs typeface="Arial"/>
              </a:rPr>
              <a:t> </a:t>
            </a:r>
            <a:r>
              <a:rPr lang="tr-TR" sz="1600" dirty="0" smtClean="0">
                <a:latin typeface="Arial"/>
                <a:cs typeface="Arial"/>
              </a:rPr>
              <a:t>S20)</a:t>
            </a:r>
            <a:endParaRPr lang="tr-TR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40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1243"/>
            <a:ext cx="2941955" cy="3988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prog12</a:t>
            </a:r>
            <a:endParaRPr sz="2000">
              <a:latin typeface="Arial"/>
              <a:cs typeface="Arial"/>
            </a:endParaRPr>
          </a:p>
          <a:p>
            <a:pPr marL="12700" marR="283210" algn="just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18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30  Age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error...\n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20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20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19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18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18  Number of </a:t>
            </a:r>
            <a:r>
              <a:rPr sz="2000" spc="-10" dirty="0">
                <a:latin typeface="Arial"/>
                <a:cs typeface="Arial"/>
              </a:rPr>
              <a:t>18 </a:t>
            </a:r>
            <a:r>
              <a:rPr sz="2000" dirty="0">
                <a:latin typeface="Arial"/>
                <a:cs typeface="Arial"/>
              </a:rPr>
              <a:t>year </a:t>
            </a:r>
            <a:r>
              <a:rPr sz="2000" spc="-5" dirty="0">
                <a:latin typeface="Arial"/>
                <a:cs typeface="Arial"/>
              </a:rPr>
              <a:t>olds: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Number of </a:t>
            </a:r>
            <a:r>
              <a:rPr sz="2000" spc="-10" dirty="0">
                <a:latin typeface="Arial"/>
                <a:cs typeface="Arial"/>
              </a:rPr>
              <a:t>19 </a:t>
            </a:r>
            <a:r>
              <a:rPr sz="2000" dirty="0">
                <a:latin typeface="Arial"/>
                <a:cs typeface="Arial"/>
              </a:rPr>
              <a:t>year </a:t>
            </a:r>
            <a:r>
              <a:rPr sz="2000" spc="-5" dirty="0">
                <a:latin typeface="Arial"/>
                <a:cs typeface="Arial"/>
              </a:rPr>
              <a:t>olds: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Number of </a:t>
            </a:r>
            <a:r>
              <a:rPr sz="2000" spc="-10" dirty="0">
                <a:latin typeface="Arial"/>
                <a:cs typeface="Arial"/>
              </a:rPr>
              <a:t>20 </a:t>
            </a:r>
            <a:r>
              <a:rPr sz="2000" dirty="0">
                <a:latin typeface="Arial"/>
                <a:cs typeface="Arial"/>
              </a:rPr>
              <a:t>year </a:t>
            </a:r>
            <a:r>
              <a:rPr sz="2000" spc="-5" dirty="0">
                <a:latin typeface="Arial"/>
                <a:cs typeface="Arial"/>
              </a:rPr>
              <a:t>olds: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43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Example7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7141209" cy="4305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342640">
              <a:lnSpc>
                <a:spcPct val="10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</a:t>
            </a:r>
            <a:r>
              <a:rPr sz="3200" dirty="0">
                <a:latin typeface="Arial"/>
                <a:cs typeface="Arial"/>
              </a:rPr>
              <a:t>N: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counter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factorial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while counter &lt;=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</a:t>
            </a:r>
            <a:endParaRPr sz="3200">
              <a:latin typeface="Arial"/>
              <a:cs typeface="Arial"/>
            </a:endParaRPr>
          </a:p>
          <a:p>
            <a:pPr marL="576580" marR="1398905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factorial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factorial </a:t>
            </a:r>
            <a:r>
              <a:rPr sz="3200" dirty="0">
                <a:latin typeface="Arial"/>
                <a:cs typeface="Arial"/>
              </a:rPr>
              <a:t>* </a:t>
            </a:r>
            <a:r>
              <a:rPr sz="3200" spc="-5" dirty="0">
                <a:latin typeface="Arial"/>
                <a:cs typeface="Arial"/>
              </a:rPr>
              <a:t>counter;  counter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counter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fprintf('%d factorial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%d\n', N,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factorial)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65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2372995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5057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» prog13  Enter N: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4 factorial =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24</a:t>
            </a:r>
            <a:endParaRPr sz="2800">
              <a:latin typeface="Arial"/>
              <a:cs typeface="Arial"/>
            </a:endParaRPr>
          </a:p>
          <a:p>
            <a:pPr marL="12700" marR="7505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 prog13  Enter N: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1 factorial =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 marR="75057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» prog13  Enter N: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0 factorial =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1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0533" y="730250"/>
            <a:ext cx="8239125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85483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730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prog1  </a:t>
            </a:r>
            <a:r>
              <a:rPr sz="3200" spc="-5" dirty="0">
                <a:latin typeface="Arial"/>
                <a:cs typeface="Arial"/>
              </a:rPr>
              <a:t>Enter A: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B: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755"/>
              </a:spcBef>
            </a:pPr>
            <a:r>
              <a:rPr sz="3200" spc="-10" dirty="0">
                <a:latin typeface="Arial"/>
                <a:cs typeface="Arial"/>
              </a:rPr>
              <a:t>10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Arial"/>
                <a:cs typeface="Arial"/>
              </a:rPr>
              <a:t>4 + 6 =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964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829754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number=1:100</a:t>
            </a:r>
            <a:endParaRPr sz="3200">
              <a:latin typeface="Arial"/>
              <a:cs typeface="Arial"/>
            </a:endParaRPr>
          </a:p>
          <a:p>
            <a:pPr marL="12700" marR="3875404" indent="45085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number;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3670300" marR="5080" indent="-3658235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Arial"/>
                <a:cs typeface="Arial"/>
              </a:rPr>
              <a:t>fprintf('Sum of </a:t>
            </a:r>
            <a:r>
              <a:rPr sz="3200" spc="-10" dirty="0">
                <a:latin typeface="Arial"/>
                <a:cs typeface="Arial"/>
              </a:rPr>
              <a:t>numbers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1 </a:t>
            </a:r>
            <a:r>
              <a:rPr sz="3200" spc="-5" dirty="0">
                <a:latin typeface="Arial"/>
                <a:cs typeface="Arial"/>
              </a:rPr>
              <a:t>to 100:%d\n',...  total)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51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662876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Sum of </a:t>
            </a:r>
            <a:r>
              <a:rPr sz="3200" spc="-10" dirty="0">
                <a:latin typeface="Arial"/>
                <a:cs typeface="Arial"/>
              </a:rPr>
              <a:t>numbers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1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spc="-10" dirty="0">
                <a:latin typeface="Arial"/>
                <a:cs typeface="Arial"/>
              </a:rPr>
              <a:t>100: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5050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62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6667" y="1870019"/>
            <a:ext cx="8407400" cy="284035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0;</a:t>
            </a:r>
            <a:endParaRPr sz="3200">
              <a:latin typeface="Arial"/>
              <a:cs typeface="Arial"/>
            </a:endParaRPr>
          </a:p>
          <a:p>
            <a:pPr marL="463550" marR="3985260" indent="-451484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Arial"/>
                <a:cs typeface="Arial"/>
              </a:rPr>
              <a:t>for </a:t>
            </a:r>
            <a:r>
              <a:rPr sz="3200" spc="-10" dirty="0">
                <a:latin typeface="Arial"/>
                <a:cs typeface="Arial"/>
              </a:rPr>
              <a:t>number=2:2:100 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number;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600" dirty="0">
                <a:latin typeface="Arial"/>
                <a:cs typeface="Arial"/>
              </a:rPr>
              <a:t>fprintf('\nSum of even </a:t>
            </a:r>
            <a:r>
              <a:rPr sz="2600" spc="-5" dirty="0">
                <a:latin typeface="Arial"/>
                <a:cs typeface="Arial"/>
              </a:rPr>
              <a:t>numbers </a:t>
            </a:r>
            <a:r>
              <a:rPr sz="2600" dirty="0">
                <a:latin typeface="Arial"/>
                <a:cs typeface="Arial"/>
              </a:rPr>
              <a:t>from 2 to100: </a:t>
            </a:r>
            <a:r>
              <a:rPr sz="2600" spc="-5" dirty="0">
                <a:latin typeface="Arial"/>
                <a:cs typeface="Arial"/>
              </a:rPr>
              <a:t>%d\n',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total)</a:t>
            </a:r>
            <a:endParaRPr sz="2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270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62317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prog15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Sum of </a:t>
            </a:r>
            <a:r>
              <a:rPr sz="3200" spc="-10" dirty="0">
                <a:latin typeface="Arial"/>
                <a:cs typeface="Arial"/>
              </a:rPr>
              <a:t>even numbers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2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spc="-10" dirty="0">
                <a:latin typeface="Arial"/>
                <a:cs typeface="Arial"/>
              </a:rPr>
              <a:t>100: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2550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7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719695" cy="3531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4675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0;  for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m=1:99</a:t>
            </a:r>
            <a:endParaRPr sz="3200">
              <a:latin typeface="Arial"/>
              <a:cs typeface="Arial"/>
            </a:endParaRPr>
          </a:p>
          <a:p>
            <a:pPr marL="463550" marR="3881120">
              <a:lnSpc>
                <a:spcPct val="119700"/>
              </a:lnSpc>
              <a:spcBef>
                <a:spcPts val="15"/>
              </a:spcBef>
            </a:pPr>
            <a:r>
              <a:rPr sz="3200" spc="-5" dirty="0">
                <a:latin typeface="Arial"/>
                <a:cs typeface="Arial"/>
              </a:rPr>
              <a:t>num </a:t>
            </a:r>
            <a:r>
              <a:rPr sz="3200" dirty="0">
                <a:latin typeface="Arial"/>
                <a:cs typeface="Arial"/>
              </a:rPr>
              <a:t>= 1 / </a:t>
            </a:r>
            <a:r>
              <a:rPr sz="3200" spc="-10" dirty="0">
                <a:latin typeface="Arial"/>
                <a:cs typeface="Arial"/>
              </a:rPr>
              <a:t>(m+1); 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fprintf('\n1/2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1/3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...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100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%d\n',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total)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09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6852920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10" dirty="0">
                <a:latin typeface="Arial"/>
                <a:cs typeface="Arial"/>
              </a:rPr>
              <a:t>»prog16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1/2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1/3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...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100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4.187378e+000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629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483933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n=100:-2:0</a:t>
            </a:r>
            <a:endParaRPr sz="3200">
              <a:latin typeface="Arial"/>
              <a:cs typeface="Arial"/>
            </a:endParaRPr>
          </a:p>
          <a:p>
            <a:pPr marL="463550" marR="1586865">
              <a:lnSpc>
                <a:spcPct val="119700"/>
              </a:lnSpc>
              <a:spcBef>
                <a:spcPts val="10"/>
              </a:spcBef>
            </a:pPr>
            <a:r>
              <a:rPr sz="3200" dirty="0">
                <a:latin typeface="Arial"/>
                <a:cs typeface="Arial"/>
              </a:rPr>
              <a:t>k = 1 / </a:t>
            </a:r>
            <a:r>
              <a:rPr sz="3200" spc="-5" dirty="0">
                <a:latin typeface="Arial"/>
                <a:cs typeface="Arial"/>
              </a:rPr>
              <a:t>(exp(n));  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k;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fprintf('\ntotal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%f\n',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total)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23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294830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10" dirty="0">
                <a:latin typeface="Arial"/>
                <a:cs typeface="Arial"/>
              </a:rPr>
              <a:t>»prog17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1.156518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14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599680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principal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1000;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rate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0.05;</a:t>
            </a:r>
            <a:endParaRPr sz="3200">
              <a:latin typeface="Arial"/>
              <a:cs typeface="Arial"/>
            </a:endParaRPr>
          </a:p>
          <a:p>
            <a:pPr marL="12700" marR="1109980">
              <a:lnSpc>
                <a:spcPct val="119700"/>
              </a:lnSpc>
              <a:spcBef>
                <a:spcPts val="10"/>
              </a:spcBef>
              <a:tabLst>
                <a:tab pos="2435860" algn="l"/>
              </a:tabLst>
            </a:pPr>
            <a:r>
              <a:rPr sz="3200" spc="-5" dirty="0">
                <a:latin typeface="Arial"/>
                <a:cs typeface="Arial"/>
              </a:rPr>
              <a:t>fprintf('Year	Amount on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deposit\n');  for</a:t>
            </a:r>
            <a:r>
              <a:rPr sz="3200" spc="-10" dirty="0">
                <a:latin typeface="Arial"/>
                <a:cs typeface="Arial"/>
              </a:rPr>
              <a:t> year=1:10</a:t>
            </a:r>
            <a:endParaRPr sz="3200">
              <a:latin typeface="Arial"/>
              <a:cs typeface="Arial"/>
            </a:endParaRPr>
          </a:p>
          <a:p>
            <a:pPr marL="463550" marR="5080">
              <a:lnSpc>
                <a:spcPts val="4610"/>
              </a:lnSpc>
              <a:spcBef>
                <a:spcPts val="270"/>
              </a:spcBef>
              <a:tabLst>
                <a:tab pos="3406140" algn="l"/>
              </a:tabLst>
            </a:pPr>
            <a:r>
              <a:rPr sz="3200" spc="-5" dirty="0">
                <a:latin typeface="Arial"/>
                <a:cs typeface="Arial"/>
              </a:rPr>
              <a:t>amount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principal </a:t>
            </a:r>
            <a:r>
              <a:rPr sz="3200" dirty="0">
                <a:latin typeface="Arial"/>
                <a:cs typeface="Arial"/>
              </a:rPr>
              <a:t>* </a:t>
            </a:r>
            <a:r>
              <a:rPr sz="3200" spc="-5" dirty="0">
                <a:latin typeface="Arial"/>
                <a:cs typeface="Arial"/>
              </a:rPr>
              <a:t>(1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rate)^year;  fprintf('%3d	</a:t>
            </a:r>
            <a:r>
              <a:rPr sz="3200" spc="-10" dirty="0">
                <a:latin typeface="Arial"/>
                <a:cs typeface="Arial"/>
              </a:rPr>
              <a:t>%8.2f\n', </a:t>
            </a:r>
            <a:r>
              <a:rPr sz="3200" spc="-5" dirty="0">
                <a:latin typeface="Arial"/>
                <a:cs typeface="Arial"/>
              </a:rPr>
              <a:t>year,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amount)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30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1243"/>
            <a:ext cx="288798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prog15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760095" algn="l"/>
              </a:tabLst>
            </a:pPr>
            <a:r>
              <a:rPr sz="2000" spc="-5" dirty="0">
                <a:latin typeface="Arial"/>
                <a:cs typeface="Arial"/>
              </a:rPr>
              <a:t>Year	</a:t>
            </a:r>
            <a:r>
              <a:rPr sz="2000" spc="-10" dirty="0">
                <a:latin typeface="Arial"/>
                <a:cs typeface="Arial"/>
              </a:rPr>
              <a:t>Amount </a:t>
            </a:r>
            <a:r>
              <a:rPr sz="2000" spc="-5" dirty="0">
                <a:latin typeface="Arial"/>
                <a:cs typeface="Arial"/>
              </a:rPr>
              <a:t>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deposit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25194" y="2567649"/>
          <a:ext cx="2032000" cy="3021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94005">
                <a:tc>
                  <a:txBody>
                    <a:bodyPr/>
                    <a:lstStyle/>
                    <a:p>
                      <a:pPr marR="376555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1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50.00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02.50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57.63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15.51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76.28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40.10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07.10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77.46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51.33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R="375285" algn="r">
                        <a:lnSpc>
                          <a:spcPts val="222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22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28.89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304036" y="5578828"/>
            <a:ext cx="167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78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Example2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452205"/>
            <a:ext cx="4252595" cy="35325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198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N1 = </a:t>
            </a:r>
            <a:r>
              <a:rPr sz="3200" spc="-5" dirty="0">
                <a:latin typeface="Arial"/>
                <a:cs typeface="Arial"/>
              </a:rPr>
              <a:t>input('Enter N1: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</a:t>
            </a:r>
            <a:r>
              <a:rPr sz="3200" dirty="0">
                <a:latin typeface="Arial"/>
                <a:cs typeface="Arial"/>
              </a:rPr>
              <a:t>N2 = </a:t>
            </a:r>
            <a:r>
              <a:rPr sz="3200" spc="-5" dirty="0">
                <a:latin typeface="Arial"/>
                <a:cs typeface="Arial"/>
              </a:rPr>
              <a:t>input('Enter N2: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</a:t>
            </a:r>
            <a:r>
              <a:rPr sz="3200" dirty="0">
                <a:latin typeface="Arial"/>
                <a:cs typeface="Arial"/>
              </a:rPr>
              <a:t>D = N1 -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N2;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V = N1 /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N2;</a:t>
            </a:r>
            <a:endParaRPr sz="3200">
              <a:latin typeface="Arial"/>
              <a:cs typeface="Arial"/>
            </a:endParaRPr>
          </a:p>
          <a:p>
            <a:pPr marL="12700" marR="1367790">
              <a:lnSpc>
                <a:spcPct val="119700"/>
              </a:lnSpc>
              <a:spcBef>
                <a:spcPts val="15"/>
              </a:spcBef>
            </a:pPr>
            <a:r>
              <a:rPr sz="3200" spc="-5" dirty="0">
                <a:latin typeface="Arial"/>
                <a:cs typeface="Arial"/>
              </a:rPr>
              <a:t>disp(D)  fprintf('%d\n',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683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and break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2712085" cy="3531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 marR="5080" indent="-451484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Arial"/>
                <a:cs typeface="Arial"/>
              </a:rPr>
              <a:t>for </a:t>
            </a:r>
            <a:r>
              <a:rPr sz="3200" spc="-10" dirty="0">
                <a:latin typeface="Arial"/>
                <a:cs typeface="Arial"/>
              </a:rPr>
              <a:t>count=1:10  </a:t>
            </a:r>
            <a:r>
              <a:rPr sz="3200" spc="-5" dirty="0">
                <a:latin typeface="Arial"/>
                <a:cs typeface="Arial"/>
              </a:rPr>
              <a:t>if count ==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5</a:t>
            </a:r>
            <a:endParaRPr sz="3200">
              <a:latin typeface="Arial"/>
              <a:cs typeface="Arial"/>
            </a:endParaRPr>
          </a:p>
          <a:p>
            <a:pPr marL="463550" marR="234315" indent="450850">
              <a:lnSpc>
                <a:spcPct val="119700"/>
              </a:lnSpc>
              <a:spcBef>
                <a:spcPts val="15"/>
              </a:spcBef>
            </a:pPr>
            <a:r>
              <a:rPr sz="3200" spc="-10" dirty="0">
                <a:latin typeface="Arial"/>
                <a:cs typeface="Arial"/>
              </a:rPr>
              <a:t>break  end  </a:t>
            </a:r>
            <a:r>
              <a:rPr sz="3200" spc="-5" dirty="0">
                <a:latin typeface="Arial"/>
                <a:cs typeface="Arial"/>
              </a:rPr>
              <a:t>disp(count)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38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1431925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prog16</a:t>
            </a:r>
            <a:endParaRPr sz="2800">
              <a:latin typeface="Arial"/>
              <a:cs typeface="Arial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00">
              <a:latin typeface="Times New Roman"/>
              <a:cs typeface="Times New Roman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10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733791"/>
            <a:ext cx="3299460" cy="459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v = [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for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i=1:6</a:t>
            </a:r>
            <a:endParaRPr sz="2000">
              <a:latin typeface="Arial"/>
              <a:cs typeface="Arial"/>
            </a:endParaRPr>
          </a:p>
          <a:p>
            <a:pPr marL="292735" marR="508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a = </a:t>
            </a:r>
            <a:r>
              <a:rPr sz="2000" spc="-5" dirty="0">
                <a:latin typeface="Arial"/>
                <a:cs typeface="Arial"/>
              </a:rPr>
              <a:t>input('Enter number: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');  v = </a:t>
            </a:r>
            <a:r>
              <a:rPr sz="2000" spc="-5" dirty="0">
                <a:latin typeface="Arial"/>
                <a:cs typeface="Arial"/>
              </a:rPr>
              <a:t>[v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total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0;</a:t>
            </a:r>
            <a:endParaRPr sz="2000">
              <a:latin typeface="Arial"/>
              <a:cs typeface="Arial"/>
            </a:endParaRPr>
          </a:p>
          <a:p>
            <a:pPr marL="292735" marR="1510030" indent="-28067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for </a:t>
            </a:r>
            <a:r>
              <a:rPr sz="2000" spc="-10" dirty="0">
                <a:latin typeface="Arial"/>
                <a:cs typeface="Arial"/>
              </a:rPr>
              <a:t>i=1:length(v)  </a:t>
            </a:r>
            <a:r>
              <a:rPr sz="2000" spc="-5" dirty="0">
                <a:latin typeface="Arial"/>
                <a:cs typeface="Arial"/>
              </a:rPr>
              <a:t>if v(i) </a:t>
            </a:r>
            <a:r>
              <a:rPr sz="2000" dirty="0">
                <a:latin typeface="Arial"/>
                <a:cs typeface="Arial"/>
              </a:rPr>
              <a:t>&lt;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  <a:p>
            <a:pPr marL="292735" marR="2084705" indent="278765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bre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k  </a:t>
            </a:r>
            <a:r>
              <a:rPr sz="2000" spc="-5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 marL="12700" marR="1041400" indent="280035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total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total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v(i);  </a:t>
            </a:r>
            <a:r>
              <a:rPr sz="2000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Arial"/>
                <a:cs typeface="Arial"/>
              </a:rPr>
              <a:t>fprintf('Total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%d\n',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total)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787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2577465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» prog17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7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Arial"/>
                <a:cs typeface="Arial"/>
              </a:rPr>
              <a:t>Total = </a:t>
            </a:r>
            <a:r>
              <a:rPr sz="2800" spc="5" dirty="0">
                <a:latin typeface="Arial"/>
                <a:cs typeface="Arial"/>
              </a:rPr>
              <a:t>25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446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loop	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659257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% Let us find all powers of 2 below 10000  v = [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];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i =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num =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407034" marR="3573145" indent="-3949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num &lt; 10000  v = [v;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num];</a:t>
            </a:r>
            <a:endParaRPr sz="2800">
              <a:latin typeface="Arial"/>
              <a:cs typeface="Arial"/>
            </a:endParaRPr>
          </a:p>
          <a:p>
            <a:pPr marL="407034" marR="453771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i = i + 1;  num =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2^i;</a:t>
            </a:r>
            <a:endParaRPr sz="2800">
              <a:latin typeface="Arial"/>
              <a:cs typeface="Arial"/>
            </a:endParaRPr>
          </a:p>
          <a:p>
            <a:pPr marL="12700" marR="5977255">
              <a:lnSpc>
                <a:spcPts val="3360"/>
              </a:lnSpc>
            </a:pPr>
            <a:r>
              <a:rPr sz="2800" spc="-5" dirty="0">
                <a:latin typeface="Arial"/>
                <a:cs typeface="Arial"/>
              </a:rPr>
              <a:t>end  v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483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09991"/>
            <a:ext cx="1040765" cy="4693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»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prog18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v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Times New Roman"/>
              <a:cs typeface="Times New Roman"/>
            </a:endParaRPr>
          </a:p>
          <a:p>
            <a:pPr marR="193040" algn="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 marR="193040" algn="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R="193040" algn="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  <a:p>
            <a:pPr marL="511809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16</a:t>
            </a:r>
            <a:endParaRPr sz="1800">
              <a:latin typeface="Arial"/>
              <a:cs typeface="Arial"/>
            </a:endParaRPr>
          </a:p>
          <a:p>
            <a:pPr marL="511809" algn="ctr">
              <a:lnSpc>
                <a:spcPct val="100000"/>
              </a:lnSpc>
              <a:spcBef>
                <a:spcPts val="15"/>
              </a:spcBef>
            </a:pPr>
            <a:r>
              <a:rPr sz="1800" spc="-10" dirty="0">
                <a:latin typeface="Arial"/>
                <a:cs typeface="Arial"/>
              </a:rPr>
              <a:t>32</a:t>
            </a:r>
            <a:endParaRPr sz="1800">
              <a:latin typeface="Arial"/>
              <a:cs typeface="Arial"/>
            </a:endParaRPr>
          </a:p>
          <a:p>
            <a:pPr marL="511809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64</a:t>
            </a:r>
            <a:endParaRPr sz="1800">
              <a:latin typeface="Arial"/>
              <a:cs typeface="Arial"/>
            </a:endParaRPr>
          </a:p>
          <a:p>
            <a:pPr marL="510540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128</a:t>
            </a:r>
            <a:endParaRPr sz="1800">
              <a:latin typeface="Arial"/>
              <a:cs typeface="Arial"/>
            </a:endParaRPr>
          </a:p>
          <a:p>
            <a:pPr marL="510540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256</a:t>
            </a:r>
            <a:endParaRPr sz="1800">
              <a:latin typeface="Arial"/>
              <a:cs typeface="Arial"/>
            </a:endParaRPr>
          </a:p>
          <a:p>
            <a:pPr marL="510540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512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  <a:spcBef>
                <a:spcPts val="10"/>
              </a:spcBef>
            </a:pPr>
            <a:r>
              <a:rPr sz="1800" spc="-10" dirty="0">
                <a:latin typeface="Arial"/>
                <a:cs typeface="Arial"/>
              </a:rPr>
              <a:t>1024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2048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4096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8192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9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317436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row=1:6</a:t>
            </a:r>
            <a:endParaRPr sz="3200">
              <a:latin typeface="Arial"/>
              <a:cs typeface="Arial"/>
            </a:endParaRPr>
          </a:p>
          <a:p>
            <a:pPr marL="802005" marR="5080" indent="-338455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column=1:5  fprintf('*')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4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923290" indent="45085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973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1625600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prog19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422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355219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  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j=1:n</a:t>
            </a:r>
            <a:endParaRPr sz="3200">
              <a:latin typeface="Arial"/>
              <a:cs typeface="Arial"/>
            </a:endParaRPr>
          </a:p>
          <a:p>
            <a:pPr marL="463550" marR="1029969" indent="450850">
              <a:lnSpc>
                <a:spcPct val="119700"/>
              </a:lnSpc>
            </a:pPr>
            <a:r>
              <a:rPr sz="3200" spc="-5" dirty="0">
                <a:latin typeface="Arial"/>
                <a:cs typeface="Arial"/>
              </a:rPr>
              <a:t>fprintf('*')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1301115" indent="45085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21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9051"/>
            <a:ext cx="1348740" cy="44069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Arial"/>
                <a:cs typeface="Arial"/>
              </a:rPr>
              <a:t>» prog20  Enter </a:t>
            </a:r>
            <a:r>
              <a:rPr sz="2400" spc="-5" dirty="0">
                <a:latin typeface="Arial"/>
                <a:cs typeface="Arial"/>
              </a:rPr>
              <a:t>n: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n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43434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480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207962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  </a:t>
            </a:r>
            <a:r>
              <a:rPr sz="3200" spc="-5" dirty="0">
                <a:latin typeface="Arial"/>
                <a:cs typeface="Arial"/>
              </a:rPr>
              <a:t>Enter N1: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N2: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57658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7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552190" cy="4258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j=1:i</a:t>
            </a:r>
            <a:endParaRPr sz="3200">
              <a:latin typeface="Arial"/>
              <a:cs typeface="Arial"/>
            </a:endParaRPr>
          </a:p>
          <a:p>
            <a:pPr marL="463550" marR="1029969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fprintf('*')  </a:t>
            </a:r>
            <a:r>
              <a:rPr sz="3200" spc="-10" dirty="0">
                <a:latin typeface="Arial"/>
                <a:cs typeface="Arial"/>
              </a:rPr>
              <a:t>end  </a:t>
            </a:r>
            <a:r>
              <a:rPr sz="3200" spc="-5" dirty="0">
                <a:latin typeface="Arial"/>
                <a:cs typeface="Arial"/>
              </a:rPr>
              <a:t>fprintf('\n')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578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9051"/>
            <a:ext cx="1348740" cy="44069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Arial"/>
                <a:cs typeface="Arial"/>
              </a:rPr>
              <a:t>» prog21  Enter </a:t>
            </a:r>
            <a:r>
              <a:rPr sz="2400" spc="-5" dirty="0">
                <a:latin typeface="Arial"/>
                <a:cs typeface="Arial"/>
              </a:rPr>
              <a:t>n: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43434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"/>
                <a:cs typeface="Arial"/>
              </a:rPr>
              <a:t>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406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665220" cy="4258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j=1:i</a:t>
            </a:r>
            <a:endParaRPr sz="3200">
              <a:latin typeface="Arial"/>
              <a:cs typeface="Arial"/>
            </a:endParaRPr>
          </a:p>
          <a:p>
            <a:pPr marL="463550" marR="285750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fprintf('%d ',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1414145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11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414107"/>
            <a:ext cx="1784350" cy="3769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prog22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1 2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1 2 3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6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665220" cy="4258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j=1:i</a:t>
            </a:r>
            <a:endParaRPr sz="3200">
              <a:latin typeface="Arial"/>
              <a:cs typeface="Arial"/>
            </a:endParaRPr>
          </a:p>
          <a:p>
            <a:pPr marL="463550" marR="285750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fprintf('%d ',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1414145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544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78435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prog23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2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3 3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4 4 4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346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	while	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564627"/>
            <a:ext cx="3218180" cy="47237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Arial"/>
                <a:cs typeface="Arial"/>
              </a:rPr>
              <a:t>n = input('Enter n: ');  i = 1;</a:t>
            </a:r>
            <a:endParaRPr sz="2800">
              <a:latin typeface="Arial"/>
              <a:cs typeface="Arial"/>
            </a:endParaRPr>
          </a:p>
          <a:p>
            <a:pPr marL="407034" marR="1397635" indent="-3949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i &lt;=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  j =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j &lt;= i</a:t>
            </a:r>
            <a:endParaRPr sz="2800">
              <a:latin typeface="Arial"/>
              <a:cs typeface="Arial"/>
            </a:endParaRPr>
          </a:p>
          <a:p>
            <a:pPr marL="899160" marR="158750">
              <a:lnSpc>
                <a:spcPct val="10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fprintf('%d ',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i)  j = j +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407034" marR="124142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i = i + 1;  fprintf('\n')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941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78435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prog24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2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3 3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4 4 4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970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54187"/>
            <a:ext cx="321818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n = input('Enter n: ');  for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i=1:n</a:t>
            </a:r>
            <a:endParaRPr sz="2800">
              <a:latin typeface="Arial"/>
              <a:cs typeface="Arial"/>
            </a:endParaRPr>
          </a:p>
          <a:p>
            <a:pPr marL="800100" marR="1047750" indent="-39370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for j=1:n-i  fprintf('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')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for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k=1:i</a:t>
            </a:r>
            <a:endParaRPr sz="2800">
              <a:latin typeface="Arial"/>
              <a:cs typeface="Arial"/>
            </a:endParaRPr>
          </a:p>
          <a:p>
            <a:pPr marL="8001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fprintf('*')</a:t>
            </a:r>
            <a:endParaRPr sz="2800">
              <a:latin typeface="Arial"/>
              <a:cs typeface="Arial"/>
            </a:endParaRPr>
          </a:p>
          <a:p>
            <a:pPr marL="407034" marR="124142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end  fprintf('\n')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7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3995" y="1870019"/>
            <a:ext cx="178435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prog25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R="915669" algn="ctr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*</a:t>
            </a:r>
            <a:endParaRPr sz="3200">
              <a:latin typeface="Arial"/>
              <a:cs typeface="Arial"/>
            </a:endParaRPr>
          </a:p>
          <a:p>
            <a:pPr marR="982980" algn="ctr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**</a:t>
            </a:r>
            <a:endParaRPr sz="3200">
              <a:latin typeface="Arial"/>
              <a:cs typeface="Arial"/>
            </a:endParaRPr>
          </a:p>
          <a:p>
            <a:pPr marR="1049655" algn="ctr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61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Example3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4700905" cy="4256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93140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T = input('Enter time: ');  if T &lt;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10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V = (60 / 10) *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T;</a:t>
            </a:r>
            <a:endParaRPr sz="2800">
              <a:latin typeface="Arial"/>
              <a:cs typeface="Arial"/>
            </a:endParaRPr>
          </a:p>
          <a:p>
            <a:pPr marL="407034" marR="2732405" indent="-394970">
              <a:lnSpc>
                <a:spcPts val="3710"/>
              </a:lnSpc>
              <a:spcBef>
                <a:spcPts val="165"/>
              </a:spcBef>
            </a:pPr>
            <a:r>
              <a:rPr sz="2800" spc="-5" dirty="0">
                <a:latin typeface="Arial"/>
                <a:cs typeface="Arial"/>
              </a:rPr>
              <a:t>elseif T &lt;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25  V =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60;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2800" spc="-5" dirty="0">
                <a:latin typeface="Arial"/>
                <a:cs typeface="Arial"/>
              </a:rPr>
              <a:t>else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V = 60 - </a:t>
            </a:r>
            <a:r>
              <a:rPr sz="2800" dirty="0">
                <a:latin typeface="Arial"/>
                <a:cs typeface="Arial"/>
              </a:rPr>
              <a:t>(T </a:t>
            </a:r>
            <a:r>
              <a:rPr sz="2800" spc="-5" dirty="0">
                <a:latin typeface="Arial"/>
                <a:cs typeface="Arial"/>
              </a:rPr>
              <a:t>- 25) * (60 /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10);</a:t>
            </a:r>
            <a:endParaRPr sz="2800">
              <a:latin typeface="Arial"/>
              <a:cs typeface="Arial"/>
            </a:endParaRPr>
          </a:p>
          <a:p>
            <a:pPr marL="12700" marR="3552825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end  disp(V)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48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5495925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Arial"/>
                <a:cs typeface="Arial"/>
              </a:rPr>
              <a:t>while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576580" marR="1202690" algn="just">
              <a:lnSpc>
                <a:spcPct val="109700"/>
              </a:lnSpc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if </a:t>
            </a:r>
            <a:r>
              <a:rPr sz="3200" dirty="0">
                <a:latin typeface="Arial"/>
                <a:cs typeface="Arial"/>
              </a:rPr>
              <a:t>n </a:t>
            </a:r>
            <a:r>
              <a:rPr sz="3200" spc="-5" dirty="0">
                <a:latin typeface="Arial"/>
                <a:cs typeface="Arial"/>
              </a:rPr>
              <a:t>&lt;= 0, break, end  while </a:t>
            </a:r>
            <a:r>
              <a:rPr sz="3200" dirty="0">
                <a:latin typeface="Arial"/>
                <a:cs typeface="Arial"/>
              </a:rPr>
              <a:t>n &gt;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027430" marR="508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if mod(n, 2)==0, </a:t>
            </a:r>
            <a:r>
              <a:rPr sz="3200" dirty="0">
                <a:latin typeface="Arial"/>
                <a:cs typeface="Arial"/>
              </a:rPr>
              <a:t>n = n /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  </a:t>
            </a:r>
            <a:r>
              <a:rPr sz="3200" spc="-5" dirty="0">
                <a:latin typeface="Arial"/>
                <a:cs typeface="Arial"/>
              </a:rPr>
              <a:t>else </a:t>
            </a:r>
            <a:r>
              <a:rPr sz="3200" dirty="0">
                <a:latin typeface="Arial"/>
                <a:cs typeface="Arial"/>
              </a:rPr>
              <a:t>n = 3 * n + </a:t>
            </a:r>
            <a:r>
              <a:rPr sz="3200" spc="-5" dirty="0">
                <a:latin typeface="Arial"/>
                <a:cs typeface="Arial"/>
              </a:rPr>
              <a:t>1,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4234180" indent="563880">
              <a:lnSpc>
                <a:spcPct val="109700"/>
              </a:lnSpc>
            </a:pPr>
            <a:r>
              <a:rPr sz="3200" spc="-10" dirty="0">
                <a:latin typeface="Arial"/>
                <a:cs typeface="Arial"/>
              </a:rPr>
              <a:t>end  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847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1243"/>
            <a:ext cx="1169035" cy="429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 </a:t>
            </a:r>
            <a:r>
              <a:rPr sz="2000" spc="-5" dirty="0">
                <a:latin typeface="Arial"/>
                <a:cs typeface="Arial"/>
              </a:rPr>
              <a:t>prog26  Enter N: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n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n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Enter N: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427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– GOOD INDENTATION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564627"/>
            <a:ext cx="2669540" cy="4723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if a &gt;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a =</a:t>
            </a:r>
            <a:r>
              <a:rPr sz="2800" spc="-10" dirty="0">
                <a:latin typeface="Arial"/>
                <a:cs typeface="Arial"/>
              </a:rPr>
              <a:t> c;</a:t>
            </a:r>
            <a:endParaRPr sz="2800">
              <a:latin typeface="Arial"/>
              <a:cs typeface="Arial"/>
            </a:endParaRPr>
          </a:p>
          <a:p>
            <a:pPr marL="802005" marR="345440" indent="-3949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a &lt;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  </a:t>
            </a:r>
            <a:r>
              <a:rPr sz="2800" spc="-10" dirty="0">
                <a:latin typeface="Arial"/>
                <a:cs typeface="Arial"/>
              </a:rPr>
              <a:t>if </a:t>
            </a:r>
            <a:r>
              <a:rPr sz="2800" spc="-5" dirty="0">
                <a:latin typeface="Arial"/>
                <a:cs typeface="Arial"/>
              </a:rPr>
              <a:t>a &lt;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</a:t>
            </a:r>
            <a:endParaRPr sz="2800">
              <a:latin typeface="Arial"/>
              <a:cs typeface="Arial"/>
            </a:endParaRPr>
          </a:p>
          <a:p>
            <a:pPr marL="802005" marR="5080" indent="393065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x = x +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a;  else</a:t>
            </a:r>
            <a:endParaRPr sz="2800">
              <a:latin typeface="Arial"/>
              <a:cs typeface="Arial"/>
            </a:endParaRPr>
          </a:p>
          <a:p>
            <a:pPr marL="1195070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x =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5;</a:t>
            </a:r>
            <a:endParaRPr sz="2800">
              <a:latin typeface="Arial"/>
              <a:cs typeface="Arial"/>
            </a:endParaRPr>
          </a:p>
          <a:p>
            <a:pPr marL="80200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407034" marR="358775" indent="39433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a = a +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1;  </a:t>
            </a: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else ...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208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– BAD INDENTATION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494523"/>
            <a:ext cx="3062605" cy="4721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6342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if a &gt;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  a =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c;</a:t>
            </a:r>
            <a:endParaRPr sz="2800">
              <a:latin typeface="Arial"/>
              <a:cs typeface="Arial"/>
            </a:endParaRPr>
          </a:p>
          <a:p>
            <a:pPr marL="12700" marR="11315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a &lt;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  if a &lt;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</a:t>
            </a:r>
            <a:endParaRPr sz="2800">
              <a:latin typeface="Arial"/>
              <a:cs typeface="Arial"/>
            </a:endParaRPr>
          </a:p>
          <a:p>
            <a:pPr marL="998219" marR="5080" indent="58928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x = x +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a;  else</a:t>
            </a:r>
            <a:endParaRPr sz="2800">
              <a:latin typeface="Arial"/>
              <a:cs typeface="Arial"/>
            </a:endParaRPr>
          </a:p>
          <a:p>
            <a:pPr marL="996950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x =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5;</a:t>
            </a:r>
            <a:endParaRPr sz="2800">
              <a:latin typeface="Arial"/>
              <a:cs typeface="Arial"/>
            </a:endParaRPr>
          </a:p>
          <a:p>
            <a:pPr marL="80200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12700" marR="1144270" indent="39433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a = a +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  end</a:t>
            </a:r>
            <a:endParaRPr sz="2800">
              <a:latin typeface="Arial"/>
              <a:cs typeface="Arial"/>
            </a:endParaRPr>
          </a:p>
          <a:p>
            <a:pPr marL="21018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else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...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08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- Meaningful Names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291575"/>
            <a:ext cx="7356475" cy="26568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55600" marR="661035" indent="-342900">
              <a:lnSpc>
                <a:spcPts val="3829"/>
              </a:lnSpc>
              <a:spcBef>
                <a:spcPts val="240"/>
              </a:spcBef>
              <a:buChar char="•"/>
              <a:tabLst>
                <a:tab pos="354965" algn="l"/>
                <a:tab pos="355600" algn="l"/>
                <a:tab pos="4252595" algn="l"/>
              </a:tabLst>
            </a:pPr>
            <a:r>
              <a:rPr sz="3200" spc="-10" dirty="0">
                <a:latin typeface="Arial"/>
                <a:cs typeface="Arial"/>
              </a:rPr>
              <a:t>“numberOfStudents”	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10" dirty="0">
                <a:latin typeface="Arial"/>
                <a:cs typeface="Arial"/>
              </a:rPr>
              <a:t>good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and  readable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name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5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“x” and </a:t>
            </a:r>
            <a:r>
              <a:rPr sz="3200" spc="-10" dirty="0">
                <a:latin typeface="Arial"/>
                <a:cs typeface="Arial"/>
              </a:rPr>
              <a:t>such </a:t>
            </a:r>
            <a:r>
              <a:rPr sz="3200" spc="-5" dirty="0">
                <a:latin typeface="Arial"/>
                <a:cs typeface="Arial"/>
              </a:rPr>
              <a:t>are not </a:t>
            </a:r>
            <a:r>
              <a:rPr sz="3200" spc="-10" dirty="0">
                <a:latin typeface="Arial"/>
                <a:cs typeface="Arial"/>
              </a:rPr>
              <a:t>good </a:t>
            </a:r>
            <a:r>
              <a:rPr sz="3200" spc="-5" dirty="0">
                <a:latin typeface="Arial"/>
                <a:cs typeface="Arial"/>
              </a:rPr>
              <a:t>for the </a:t>
            </a:r>
            <a:r>
              <a:rPr sz="3200" spc="-10" dirty="0">
                <a:latin typeface="Arial"/>
                <a:cs typeface="Arial"/>
              </a:rPr>
              <a:t>same  purpose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104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– Variable Comments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8296" y="1777987"/>
            <a:ext cx="8536940" cy="3923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747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Use </a:t>
            </a:r>
            <a:r>
              <a:rPr sz="3200" spc="-5" dirty="0">
                <a:latin typeface="Arial"/>
                <a:cs typeface="Arial"/>
              </a:rPr>
              <a:t>comments the </a:t>
            </a:r>
            <a:r>
              <a:rPr sz="3200" spc="-10" dirty="0">
                <a:latin typeface="Arial"/>
                <a:cs typeface="Arial"/>
              </a:rPr>
              <a:t>define </a:t>
            </a:r>
            <a:r>
              <a:rPr sz="3200" spc="-5" dirty="0">
                <a:latin typeface="Arial"/>
                <a:cs typeface="Arial"/>
              </a:rPr>
              <a:t>the variables </a:t>
            </a:r>
            <a:r>
              <a:rPr sz="3200" spc="-10" dirty="0">
                <a:latin typeface="Arial"/>
                <a:cs typeface="Arial"/>
              </a:rPr>
              <a:t>when  </a:t>
            </a:r>
            <a:r>
              <a:rPr sz="3200" spc="-5" dirty="0">
                <a:latin typeface="Arial"/>
                <a:cs typeface="Arial"/>
              </a:rPr>
              <a:t>they are </a:t>
            </a:r>
            <a:r>
              <a:rPr sz="3200" spc="-10" dirty="0">
                <a:latin typeface="Arial"/>
                <a:cs typeface="Arial"/>
              </a:rPr>
              <a:t>used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first.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...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4328795" algn="l"/>
              </a:tabLst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input(‘Enter coef ‘);	</a:t>
            </a:r>
            <a:r>
              <a:rPr sz="3200" dirty="0">
                <a:latin typeface="Arial"/>
                <a:cs typeface="Arial"/>
              </a:rPr>
              <a:t>% </a:t>
            </a:r>
            <a:r>
              <a:rPr sz="3200" spc="-5" dirty="0">
                <a:latin typeface="Arial"/>
                <a:cs typeface="Arial"/>
              </a:rPr>
              <a:t>Coefficient of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...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3709035" algn="l"/>
              </a:tabLst>
            </a:pPr>
            <a:r>
              <a:rPr sz="3200" spc="-5" dirty="0">
                <a:latin typeface="Arial"/>
                <a:cs typeface="Arial"/>
              </a:rPr>
              <a:t>delta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b^2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-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...	</a:t>
            </a:r>
            <a:r>
              <a:rPr sz="3200" dirty="0">
                <a:latin typeface="Arial"/>
                <a:cs typeface="Arial"/>
              </a:rPr>
              <a:t>% </a:t>
            </a:r>
            <a:r>
              <a:rPr sz="3200" spc="-5" dirty="0">
                <a:latin typeface="Arial"/>
                <a:cs typeface="Arial"/>
              </a:rPr>
              <a:t>Delta is the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discriminant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....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56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Plenty of comments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pc="-5" dirty="0"/>
              <a:t>...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/>
              <a:t>n = </a:t>
            </a:r>
            <a:r>
              <a:rPr spc="-5" dirty="0"/>
              <a:t>input(‘Enter n:</a:t>
            </a:r>
            <a:r>
              <a:rPr spc="-45" dirty="0"/>
              <a:t> </a:t>
            </a:r>
            <a:r>
              <a:rPr spc="-5" dirty="0"/>
              <a:t>‘);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/>
              <a:t>% </a:t>
            </a:r>
            <a:r>
              <a:rPr spc="-5" dirty="0"/>
              <a:t>The following steps calculate the</a:t>
            </a:r>
            <a:r>
              <a:rPr spc="-20" dirty="0"/>
              <a:t> </a:t>
            </a:r>
            <a:r>
              <a:rPr spc="-5" dirty="0"/>
              <a:t>factorial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pc="-5" dirty="0"/>
              <a:t>...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/>
              <a:t>% </a:t>
            </a:r>
            <a:r>
              <a:rPr spc="-5" dirty="0"/>
              <a:t>Next is ...</a:t>
            </a:r>
            <a:r>
              <a:rPr spc="-35" dirty="0"/>
              <a:t> </a:t>
            </a:r>
            <a:r>
              <a:rPr spc="-5" dirty="0"/>
              <a:t>calculated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pc="-5" dirty="0"/>
              <a:t>...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1962150" algn="l"/>
              </a:tabLst>
            </a:pPr>
            <a:r>
              <a:rPr spc="-5" dirty="0"/>
              <a:t>if (n</a:t>
            </a:r>
            <a:r>
              <a:rPr spc="-10" dirty="0"/>
              <a:t> </a:t>
            </a:r>
            <a:r>
              <a:rPr dirty="0"/>
              <a:t>&gt;</a:t>
            </a:r>
            <a:r>
              <a:rPr spc="-5" dirty="0"/>
              <a:t> 10)	</a:t>
            </a:r>
            <a:r>
              <a:rPr dirty="0"/>
              <a:t>% n </a:t>
            </a:r>
            <a:r>
              <a:rPr spc="-5" dirty="0"/>
              <a:t>is </a:t>
            </a:r>
            <a:r>
              <a:rPr spc="-10" dirty="0"/>
              <a:t>greater </a:t>
            </a:r>
            <a:r>
              <a:rPr spc="-5" dirty="0"/>
              <a:t>than the</a:t>
            </a:r>
            <a:r>
              <a:rPr spc="-55" dirty="0"/>
              <a:t> </a:t>
            </a:r>
            <a:r>
              <a:rPr spc="-5" dirty="0"/>
              <a:t>maximum</a:t>
            </a:r>
          </a:p>
          <a:p>
            <a:pPr marL="1953895">
              <a:lnSpc>
                <a:spcPct val="100000"/>
              </a:lnSpc>
              <a:spcBef>
                <a:spcPts val="755"/>
              </a:spcBef>
              <a:tabLst>
                <a:tab pos="2765425" algn="l"/>
              </a:tabLst>
            </a:pPr>
            <a:r>
              <a:rPr dirty="0"/>
              <a:t>%	</a:t>
            </a:r>
            <a:r>
              <a:rPr spc="-10" dirty="0"/>
              <a:t>number </a:t>
            </a:r>
            <a:r>
              <a:rPr spc="-5" dirty="0"/>
              <a:t>of </a:t>
            </a:r>
            <a:r>
              <a:rPr spc="-10" dirty="0"/>
              <a:t>available</a:t>
            </a:r>
            <a:r>
              <a:rPr spc="-30" dirty="0"/>
              <a:t> </a:t>
            </a:r>
            <a:r>
              <a:rPr spc="-5" dirty="0"/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44769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Pay attention to the precedences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036" y="1980561"/>
            <a:ext cx="57689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53995" algn="l"/>
                <a:tab pos="3362960" algn="l"/>
              </a:tabLst>
            </a:pPr>
            <a:r>
              <a:rPr sz="3200" spc="-5" dirty="0">
                <a:latin typeface="Arial"/>
                <a:cs typeface="Arial"/>
              </a:rPr>
              <a:t>Highest	</a:t>
            </a:r>
            <a:r>
              <a:rPr sz="3200" dirty="0">
                <a:latin typeface="Arial"/>
                <a:cs typeface="Arial"/>
              </a:rPr>
              <a:t>( )	</a:t>
            </a:r>
            <a:r>
              <a:rPr sz="3200" spc="-5" dirty="0">
                <a:latin typeface="Arial"/>
                <a:cs typeface="Arial"/>
              </a:rPr>
              <a:t>Parantheses,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3733195"/>
            <a:ext cx="13119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Lowest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5840" y="2470356"/>
            <a:ext cx="4798060" cy="17767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855"/>
              </a:spcBef>
              <a:tabLst>
                <a:tab pos="655320" algn="l"/>
              </a:tabLst>
            </a:pPr>
            <a:r>
              <a:rPr sz="3200" dirty="0">
                <a:latin typeface="Arial"/>
                <a:cs typeface="Arial"/>
              </a:rPr>
              <a:t>^	</a:t>
            </a:r>
            <a:r>
              <a:rPr sz="3200" spc="-5" dirty="0">
                <a:latin typeface="Arial"/>
                <a:cs typeface="Arial"/>
              </a:rPr>
              <a:t>Exponents</a:t>
            </a:r>
            <a:endParaRPr sz="32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755"/>
              </a:spcBef>
              <a:tabLst>
                <a:tab pos="735330" algn="l"/>
              </a:tabLst>
            </a:pPr>
            <a:r>
              <a:rPr sz="3200" spc="-5" dirty="0">
                <a:latin typeface="Arial"/>
                <a:cs typeface="Arial"/>
              </a:rPr>
              <a:t>*, </a:t>
            </a:r>
            <a:r>
              <a:rPr sz="3200" dirty="0">
                <a:latin typeface="Arial"/>
                <a:cs typeface="Arial"/>
              </a:rPr>
              <a:t>/	</a:t>
            </a:r>
            <a:r>
              <a:rPr sz="3200" spc="-5" dirty="0">
                <a:latin typeface="Arial"/>
                <a:cs typeface="Arial"/>
              </a:rPr>
              <a:t>Multiplication,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Division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+, - </a:t>
            </a:r>
            <a:r>
              <a:rPr sz="3200" spc="-5" dirty="0">
                <a:latin typeface="Arial"/>
                <a:cs typeface="Arial"/>
              </a:rPr>
              <a:t>Addidition,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Subtraction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4036" y="4902119"/>
            <a:ext cx="79838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Use </a:t>
            </a:r>
            <a:r>
              <a:rPr sz="3200" spc="-10" dirty="0">
                <a:latin typeface="Arial"/>
                <a:cs typeface="Arial"/>
              </a:rPr>
              <a:t>parantheses wherever </a:t>
            </a:r>
            <a:r>
              <a:rPr sz="3200" spc="-5" dirty="0">
                <a:latin typeface="Arial"/>
                <a:cs typeface="Arial"/>
              </a:rPr>
              <a:t>confusion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exists.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19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De	Morgan Rules	for 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852409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855"/>
              </a:spcBef>
              <a:buChar char="•"/>
              <a:tabLst>
                <a:tab pos="621665" algn="l"/>
                <a:tab pos="622300" algn="l"/>
                <a:tab pos="4320540" algn="l"/>
              </a:tabLst>
            </a:pPr>
            <a:r>
              <a:rPr sz="3200" spc="-5" dirty="0">
                <a:latin typeface="Arial"/>
                <a:cs typeface="Arial"/>
              </a:rPr>
              <a:t>~(A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B) </a:t>
            </a:r>
            <a:r>
              <a:rPr sz="3200" dirty="0">
                <a:latin typeface="Arial"/>
                <a:cs typeface="Arial"/>
              </a:rPr>
              <a:t>= ~A |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~B	</a:t>
            </a:r>
            <a:r>
              <a:rPr sz="3200" spc="-5" dirty="0">
                <a:latin typeface="Arial"/>
                <a:cs typeface="Arial"/>
              </a:rPr>
              <a:t>and</a:t>
            </a:r>
            <a:endParaRPr sz="3200">
              <a:latin typeface="Arial"/>
              <a:cs typeface="Arial"/>
            </a:endParaRPr>
          </a:p>
          <a:p>
            <a:pPr marL="621665" indent="-608965">
              <a:lnSpc>
                <a:spcPct val="100000"/>
              </a:lnSpc>
              <a:spcBef>
                <a:spcPts val="755"/>
              </a:spcBef>
              <a:buChar char="•"/>
              <a:tabLst>
                <a:tab pos="621665" algn="l"/>
                <a:tab pos="622300" algn="l"/>
                <a:tab pos="1492250" algn="l"/>
              </a:tabLst>
            </a:pPr>
            <a:r>
              <a:rPr sz="3200" spc="-5" dirty="0">
                <a:latin typeface="Arial"/>
                <a:cs typeface="Arial"/>
              </a:rPr>
              <a:t>~(A	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B) </a:t>
            </a:r>
            <a:r>
              <a:rPr sz="3200" dirty="0">
                <a:latin typeface="Arial"/>
                <a:cs typeface="Arial"/>
              </a:rPr>
              <a:t>= ~A &amp;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~B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Examples: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  <a:tabLst>
                <a:tab pos="3375025" algn="l"/>
              </a:tabLst>
            </a:pPr>
            <a:r>
              <a:rPr sz="3200" spc="-5" dirty="0">
                <a:latin typeface="Arial"/>
                <a:cs typeface="Arial"/>
              </a:rPr>
              <a:t>~((x&gt;5)</a:t>
            </a:r>
            <a:r>
              <a:rPr sz="3200" dirty="0">
                <a:latin typeface="Arial"/>
                <a:cs typeface="Arial"/>
              </a:rPr>
              <a:t> &amp; </a:t>
            </a:r>
            <a:r>
              <a:rPr sz="3200" spc="-5" dirty="0">
                <a:latin typeface="Arial"/>
                <a:cs typeface="Arial"/>
              </a:rPr>
              <a:t>(a==7))	same as (x&lt;=5) </a:t>
            </a:r>
            <a:r>
              <a:rPr sz="3200" dirty="0">
                <a:latin typeface="Arial"/>
                <a:cs typeface="Arial"/>
              </a:rPr>
              <a:t>|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(a~=7)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(x </a:t>
            </a:r>
            <a:r>
              <a:rPr sz="3200" dirty="0">
                <a:latin typeface="Arial"/>
                <a:cs typeface="Arial"/>
              </a:rPr>
              <a:t>&lt; </a:t>
            </a:r>
            <a:r>
              <a:rPr sz="3200" spc="-10" dirty="0">
                <a:latin typeface="Arial"/>
                <a:cs typeface="Arial"/>
              </a:rPr>
              <a:t>7) 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(a~=7) same as ~((x&gt;=7) </a:t>
            </a:r>
            <a:r>
              <a:rPr sz="3200" dirty="0">
                <a:latin typeface="Arial"/>
                <a:cs typeface="Arial"/>
              </a:rPr>
              <a:t>&amp;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(a==7))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94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2242185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» prog3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time: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</a:t>
            </a:r>
            <a:endParaRPr sz="2800">
              <a:latin typeface="Arial"/>
              <a:cs typeface="Arial"/>
            </a:endParaRPr>
          </a:p>
          <a:p>
            <a:pPr marR="1022985" algn="ctr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60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 prog3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time: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30</a:t>
            </a:r>
            <a:endParaRPr sz="2800">
              <a:latin typeface="Arial"/>
              <a:cs typeface="Arial"/>
            </a:endParaRPr>
          </a:p>
          <a:p>
            <a:pPr marR="1022985" algn="ctr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30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908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Example4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489325" cy="4419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 = </a:t>
            </a:r>
            <a:r>
              <a:rPr sz="1800" spc="-10" dirty="0">
                <a:latin typeface="Arial"/>
                <a:cs typeface="Arial"/>
              </a:rPr>
              <a:t>input('Enter </a:t>
            </a:r>
            <a:r>
              <a:rPr sz="1800" spc="-5" dirty="0">
                <a:latin typeface="Arial"/>
                <a:cs typeface="Arial"/>
              </a:rPr>
              <a:t>A: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');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B = </a:t>
            </a:r>
            <a:r>
              <a:rPr sz="1800" spc="-10" dirty="0">
                <a:latin typeface="Arial"/>
                <a:cs typeface="Arial"/>
              </a:rPr>
              <a:t>input('Enter </a:t>
            </a:r>
            <a:r>
              <a:rPr sz="1800" spc="-5" dirty="0">
                <a:latin typeface="Arial"/>
                <a:cs typeface="Arial"/>
              </a:rPr>
              <a:t>B: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');</a:t>
            </a:r>
            <a:endParaRPr sz="1800">
              <a:latin typeface="Arial"/>
              <a:cs typeface="Arial"/>
            </a:endParaRPr>
          </a:p>
          <a:p>
            <a:pPr marL="12700" marR="1343660">
              <a:lnSpc>
                <a:spcPts val="2170"/>
              </a:lnSpc>
              <a:spcBef>
                <a:spcPts val="60"/>
              </a:spcBef>
            </a:pPr>
            <a:r>
              <a:rPr sz="1800" dirty="0">
                <a:latin typeface="Arial"/>
                <a:cs typeface="Arial"/>
              </a:rPr>
              <a:t>C = </a:t>
            </a:r>
            <a:r>
              <a:rPr sz="1800" spc="-5" dirty="0">
                <a:latin typeface="Arial"/>
                <a:cs typeface="Arial"/>
              </a:rPr>
              <a:t>input('Enter C: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');  </a:t>
            </a:r>
            <a:r>
              <a:rPr sz="1800" spc="-5" dirty="0">
                <a:latin typeface="Arial"/>
                <a:cs typeface="Arial"/>
              </a:rPr>
              <a:t>if </a:t>
            </a:r>
            <a:r>
              <a:rPr sz="1800" dirty="0">
                <a:latin typeface="Arial"/>
                <a:cs typeface="Arial"/>
              </a:rPr>
              <a:t>A ==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  <a:p>
            <a:pPr marL="268605">
              <a:lnSpc>
                <a:spcPts val="2090"/>
              </a:lnSpc>
            </a:pPr>
            <a:r>
              <a:rPr sz="1800" dirty="0">
                <a:latin typeface="Arial"/>
                <a:cs typeface="Arial"/>
              </a:rPr>
              <a:t>if B ==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268605" marR="5080" indent="18986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disp('Triangle is equilateral...')  else</a:t>
            </a:r>
            <a:endParaRPr sz="1800">
              <a:latin typeface="Arial"/>
              <a:cs typeface="Arial"/>
            </a:endParaRPr>
          </a:p>
          <a:p>
            <a:pPr marL="268605" marR="118745" indent="189865">
              <a:lnSpc>
                <a:spcPts val="2170"/>
              </a:lnSpc>
              <a:spcBef>
                <a:spcPts val="65"/>
              </a:spcBef>
            </a:pPr>
            <a:r>
              <a:rPr sz="1800" spc="-5" dirty="0">
                <a:latin typeface="Arial"/>
                <a:cs typeface="Arial"/>
              </a:rPr>
              <a:t>disp('Triangle is isosceles...')  </a:t>
            </a:r>
            <a:r>
              <a:rPr sz="1800" spc="-10" dirty="0">
                <a:latin typeface="Arial"/>
                <a:cs typeface="Arial"/>
              </a:rPr>
              <a:t>end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elseif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5" dirty="0">
                <a:latin typeface="Arial"/>
                <a:cs typeface="Arial"/>
              </a:rPr>
              <a:t>==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12700" marR="309245" indent="255904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disp('Triangle is isosceles...')  elseif </a:t>
            </a:r>
            <a:r>
              <a:rPr sz="1800" dirty="0">
                <a:latin typeface="Arial"/>
                <a:cs typeface="Arial"/>
              </a:rPr>
              <a:t>B ==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12700" marR="309245" indent="255904">
              <a:lnSpc>
                <a:spcPts val="2170"/>
              </a:lnSpc>
              <a:spcBef>
                <a:spcPts val="65"/>
              </a:spcBef>
            </a:pPr>
            <a:r>
              <a:rPr sz="1800" spc="-5" dirty="0">
                <a:latin typeface="Arial"/>
                <a:cs typeface="Arial"/>
              </a:rPr>
              <a:t>disp('Triangle is isosceles...')  else</a:t>
            </a:r>
            <a:endParaRPr sz="1800">
              <a:latin typeface="Arial"/>
              <a:cs typeface="Arial"/>
            </a:endParaRPr>
          </a:p>
          <a:p>
            <a:pPr marL="12700" marR="461009" indent="255904">
              <a:lnSpc>
                <a:spcPts val="2160"/>
              </a:lnSpc>
            </a:pPr>
            <a:r>
              <a:rPr sz="1800" spc="-5" dirty="0">
                <a:latin typeface="Arial"/>
                <a:cs typeface="Arial"/>
              </a:rPr>
              <a:t>disp('Triangle is scalene...')  </a:t>
            </a:r>
            <a:r>
              <a:rPr sz="1800" spc="-10" dirty="0">
                <a:latin typeface="Arial"/>
                <a:cs typeface="Arial"/>
              </a:rPr>
              <a:t>end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173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1431"/>
            <a:ext cx="3028950" cy="4442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51635">
              <a:lnSpc>
                <a:spcPct val="1096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» </a:t>
            </a:r>
            <a:r>
              <a:rPr sz="2400" spc="-5" dirty="0">
                <a:latin typeface="Arial"/>
                <a:cs typeface="Arial"/>
              </a:rPr>
              <a:t>prog4  Enter A: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Arial"/>
                <a:cs typeface="Arial"/>
              </a:rPr>
              <a:t>Enter B: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Arial"/>
                <a:cs typeface="Arial"/>
              </a:rPr>
              <a:t>Enter C: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Arial"/>
                <a:cs typeface="Arial"/>
              </a:rPr>
              <a:t>Triangle is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isosceles...</a:t>
            </a:r>
            <a:endParaRPr sz="2400">
              <a:latin typeface="Arial"/>
              <a:cs typeface="Arial"/>
            </a:endParaRPr>
          </a:p>
          <a:p>
            <a:pPr marL="12700" marR="1651635">
              <a:lnSpc>
                <a:spcPct val="109600"/>
              </a:lnSpc>
              <a:spcBef>
                <a:spcPts val="10"/>
              </a:spcBef>
            </a:pPr>
            <a:r>
              <a:rPr sz="2400" dirty="0">
                <a:latin typeface="Arial"/>
                <a:cs typeface="Arial"/>
              </a:rPr>
              <a:t>» </a:t>
            </a:r>
            <a:r>
              <a:rPr sz="2400" spc="-5" dirty="0">
                <a:latin typeface="Arial"/>
                <a:cs typeface="Arial"/>
              </a:rPr>
              <a:t>prog4  Enter A: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6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Enter B: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Arial"/>
                <a:cs typeface="Arial"/>
              </a:rPr>
              <a:t>Enter C: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Triangle is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scalene...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77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2296</Words>
  <Application>Microsoft Office PowerPoint</Application>
  <PresentationFormat>Custom</PresentationFormat>
  <Paragraphs>553</Paragraphs>
  <Slides>68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Tema1</vt:lpstr>
      <vt:lpstr>ENE102-9</vt:lpstr>
      <vt:lpstr>Example1 from FLOWCHARTS</vt:lpstr>
      <vt:lpstr>OUTPUT</vt:lpstr>
      <vt:lpstr>Example2 from FLOWCHARTS</vt:lpstr>
      <vt:lpstr>OUTPUT</vt:lpstr>
      <vt:lpstr>Example3 from FLOWCHARTS</vt:lpstr>
      <vt:lpstr>OUTPUT</vt:lpstr>
      <vt:lpstr>Example4 from FLOWCHARTS</vt:lpstr>
      <vt:lpstr>OUTPUT</vt:lpstr>
      <vt:lpstr>Example5 from FLOWCHARTS</vt:lpstr>
      <vt:lpstr>OUTPUT</vt:lpstr>
      <vt:lpstr>if Example</vt:lpstr>
      <vt:lpstr>OUTPUT</vt:lpstr>
      <vt:lpstr>if example</vt:lpstr>
      <vt:lpstr>OUTPUT</vt:lpstr>
      <vt:lpstr>if conditions</vt:lpstr>
      <vt:lpstr>OUTPUT</vt:lpstr>
      <vt:lpstr>if conditions</vt:lpstr>
      <vt:lpstr>OUTPUT</vt:lpstr>
      <vt:lpstr>while loop – count controlled</vt:lpstr>
      <vt:lpstr>OUTPUT</vt:lpstr>
      <vt:lpstr>while loop - sentinel controlled</vt:lpstr>
      <vt:lpstr>OUTPUT</vt:lpstr>
      <vt:lpstr>while loop – nested statements</vt:lpstr>
      <vt:lpstr>OUTPUT</vt:lpstr>
      <vt:lpstr>Example6 from FLOWCHARTS</vt:lpstr>
      <vt:lpstr>OUTPUT</vt:lpstr>
      <vt:lpstr>Example7 from FLOWCHARTS</vt:lpstr>
      <vt:lpstr>OUTPUT</vt:lpstr>
      <vt:lpstr>for loop example</vt:lpstr>
      <vt:lpstr>OUTPUT</vt:lpstr>
      <vt:lpstr>for loop example</vt:lpstr>
      <vt:lpstr>OUTPUT</vt:lpstr>
      <vt:lpstr>for loop example</vt:lpstr>
      <vt:lpstr>OUTPUT</vt:lpstr>
      <vt:lpstr>for loop example</vt:lpstr>
      <vt:lpstr>OUTPUT</vt:lpstr>
      <vt:lpstr>for loop example</vt:lpstr>
      <vt:lpstr>OUTPUT</vt:lpstr>
      <vt:lpstr>for loop and break</vt:lpstr>
      <vt:lpstr>OUTPUT</vt:lpstr>
      <vt:lpstr>for loop example</vt:lpstr>
      <vt:lpstr>OUTPUT</vt:lpstr>
      <vt:lpstr>while loop example</vt:lpstr>
      <vt:lpstr>OUTPUT</vt:lpstr>
      <vt:lpstr>nested for loops</vt:lpstr>
      <vt:lpstr>OUTPUT</vt:lpstr>
      <vt:lpstr>nested for loops</vt:lpstr>
      <vt:lpstr>OUTPUT</vt:lpstr>
      <vt:lpstr>nested for loops</vt:lpstr>
      <vt:lpstr>OUTPUT</vt:lpstr>
      <vt:lpstr>nested for loops</vt:lpstr>
      <vt:lpstr>OUTPUT</vt:lpstr>
      <vt:lpstr>nested for loops</vt:lpstr>
      <vt:lpstr>OUTPUT</vt:lpstr>
      <vt:lpstr>nested while loops</vt:lpstr>
      <vt:lpstr>OUTPUT</vt:lpstr>
      <vt:lpstr>nested for loops</vt:lpstr>
      <vt:lpstr>OUTPUT</vt:lpstr>
      <vt:lpstr>loop example</vt:lpstr>
      <vt:lpstr>OUTPUT</vt:lpstr>
      <vt:lpstr>STYLE – GOOD INDENTATION</vt:lpstr>
      <vt:lpstr>STYLE – BAD INDENTATION</vt:lpstr>
      <vt:lpstr>STYLE - Meaningful Names</vt:lpstr>
      <vt:lpstr>STYLE – Variable Comments</vt:lpstr>
      <vt:lpstr>Plenty of comments</vt:lpstr>
      <vt:lpstr>Pay attention to the precedences</vt:lpstr>
      <vt:lpstr>De Morgan Rules for conditions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20</cp:revision>
  <dcterms:created xsi:type="dcterms:W3CDTF">2019-12-02T20:17:31Z</dcterms:created>
  <dcterms:modified xsi:type="dcterms:W3CDTF">2019-12-04T09:04:26Z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