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notesMasterIdLst>
    <p:notesMasterId r:id="rId70"/>
  </p:notesMasterIdLst>
  <p:handoutMasterIdLst>
    <p:handoutMasterId r:id="rId71"/>
  </p:handoutMasterIdLst>
  <p:sldIdLst>
    <p:sldId id="256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292" r:id="rId33"/>
    <p:sldId id="293" r:id="rId34"/>
    <p:sldId id="294" r:id="rId35"/>
    <p:sldId id="295" r:id="rId36"/>
    <p:sldId id="296" r:id="rId37"/>
    <p:sldId id="297" r:id="rId38"/>
    <p:sldId id="298" r:id="rId39"/>
    <p:sldId id="299" r:id="rId40"/>
    <p:sldId id="300" r:id="rId41"/>
    <p:sldId id="301" r:id="rId42"/>
    <p:sldId id="302" r:id="rId43"/>
    <p:sldId id="303" r:id="rId44"/>
    <p:sldId id="304" r:id="rId45"/>
    <p:sldId id="305" r:id="rId46"/>
    <p:sldId id="306" r:id="rId47"/>
    <p:sldId id="307" r:id="rId48"/>
    <p:sldId id="308" r:id="rId49"/>
    <p:sldId id="309" r:id="rId50"/>
    <p:sldId id="310" r:id="rId51"/>
    <p:sldId id="311" r:id="rId52"/>
    <p:sldId id="312" r:id="rId53"/>
    <p:sldId id="313" r:id="rId54"/>
    <p:sldId id="314" r:id="rId55"/>
    <p:sldId id="315" r:id="rId56"/>
    <p:sldId id="316" r:id="rId57"/>
    <p:sldId id="317" r:id="rId58"/>
    <p:sldId id="318" r:id="rId59"/>
    <p:sldId id="319" r:id="rId60"/>
    <p:sldId id="320" r:id="rId61"/>
    <p:sldId id="321" r:id="rId62"/>
    <p:sldId id="323" r:id="rId63"/>
    <p:sldId id="324" r:id="rId64"/>
    <p:sldId id="325" r:id="rId65"/>
    <p:sldId id="326" r:id="rId66"/>
    <p:sldId id="327" r:id="rId67"/>
    <p:sldId id="328" r:id="rId68"/>
    <p:sldId id="329" r:id="rId69"/>
  </p:sldIdLst>
  <p:sldSz cx="10693400" cy="7556500"/>
  <p:notesSz cx="10693400" cy="75565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942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6057900" y="0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D60422-9A76-4997-B2CA-923C39D528DB}" type="datetimeFigureOut">
              <a:rPr lang="tr-TR" smtClean="0"/>
              <a:t>04.12.2019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7177088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6057900" y="7177088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F4AB59-16A1-4354-93B4-FF194363E5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759974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1BA280-536C-4655-AB07-94E9B94337F8}" type="datetimeFigureOut">
              <a:rPr lang="tr-TR" smtClean="0"/>
              <a:t>04.12.2019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566738"/>
            <a:ext cx="4010025" cy="2833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69975" y="3589338"/>
            <a:ext cx="8553450" cy="3400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177088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057900" y="7177088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7BDB4D-A21C-4D0E-95DB-6A5402457E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103343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52627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447200" y="0"/>
            <a:ext cx="11615310" cy="75565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5334119" y="-23702"/>
            <a:ext cx="4302522" cy="6910639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47" name="Rectangle 46"/>
          <p:cNvSpPr/>
          <p:nvPr/>
        </p:nvSpPr>
        <p:spPr>
          <a:xfrm>
            <a:off x="5436859" y="-23701"/>
            <a:ext cx="4099137" cy="254846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35408" y="2984339"/>
            <a:ext cx="3874785" cy="1875528"/>
          </a:xfrm>
        </p:spPr>
        <p:txBody>
          <a:bodyPr>
            <a:normAutofit/>
          </a:bodyPr>
          <a:lstStyle>
            <a:lvl1pPr>
              <a:defRPr sz="396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35408" y="4871376"/>
            <a:ext cx="3870631" cy="1389026"/>
          </a:xfrm>
        </p:spPr>
        <p:txBody>
          <a:bodyPr>
            <a:normAutofit/>
          </a:bodyPr>
          <a:lstStyle>
            <a:lvl1pPr marL="0" indent="0" algn="l">
              <a:buNone/>
              <a:defRPr sz="1983">
                <a:solidFill>
                  <a:srgbClr val="424242"/>
                </a:solidFill>
              </a:defRPr>
            </a:lvl1pPr>
            <a:lvl2pPr marL="503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7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13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51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8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27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65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03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89" name="Rectangle 88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</p:spTree>
    <p:extLst>
      <p:ext uri="{BB962C8B-B14F-4D97-AF65-F5344CB8AC3E}">
        <p14:creationId xmlns:p14="http://schemas.microsoft.com/office/powerpoint/2010/main" val="1507832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940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52716" y="1135069"/>
            <a:ext cx="1735985" cy="5267231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31771" y="1135069"/>
            <a:ext cx="6342721" cy="5267231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615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216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1915" y="3196284"/>
            <a:ext cx="7762150" cy="1500805"/>
          </a:xfrm>
        </p:spPr>
        <p:txBody>
          <a:bodyPr anchor="b"/>
          <a:lstStyle>
            <a:lvl1pPr algn="l">
              <a:defRPr sz="4408" b="0" cap="none" baseline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916" y="4701823"/>
            <a:ext cx="7762149" cy="1675270"/>
          </a:xfrm>
        </p:spPr>
        <p:txBody>
          <a:bodyPr anchor="t"/>
          <a:lstStyle>
            <a:lvl1pPr marL="0" indent="0">
              <a:buNone/>
              <a:defRPr sz="2204">
                <a:solidFill>
                  <a:schemeClr val="tx1">
                    <a:tint val="75000"/>
                  </a:schemeClr>
                </a:solidFill>
              </a:defRPr>
            </a:lvl1pPr>
            <a:lvl2pPr marL="503789" indent="0">
              <a:buNone/>
              <a:defRPr sz="1983">
                <a:solidFill>
                  <a:schemeClr val="tx1">
                    <a:tint val="75000"/>
                  </a:schemeClr>
                </a:solidFill>
              </a:defRPr>
            </a:lvl2pPr>
            <a:lvl3pPr marL="1007577" indent="0">
              <a:buNone/>
              <a:defRPr sz="1763">
                <a:solidFill>
                  <a:schemeClr val="tx1">
                    <a:tint val="75000"/>
                  </a:schemeClr>
                </a:solidFill>
              </a:defRPr>
            </a:lvl3pPr>
            <a:lvl4pPr marL="151136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15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8943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273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652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030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</p:spTree>
    <p:extLst>
      <p:ext uri="{BB962C8B-B14F-4D97-AF65-F5344CB8AC3E}">
        <p14:creationId xmlns:p14="http://schemas.microsoft.com/office/powerpoint/2010/main" val="1909545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19047" y="2549060"/>
            <a:ext cx="3999332" cy="384877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432247" y="2549058"/>
            <a:ext cx="3999332" cy="384877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881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51385" y="2551899"/>
            <a:ext cx="3575165" cy="704923"/>
          </a:xfrm>
        </p:spPr>
        <p:txBody>
          <a:bodyPr anchor="b"/>
          <a:lstStyle>
            <a:lvl1pPr marL="0" indent="0">
              <a:buNone/>
              <a:defRPr sz="2645" b="1">
                <a:solidFill>
                  <a:schemeClr val="accent1"/>
                </a:solidFill>
              </a:defRPr>
            </a:lvl1pPr>
            <a:lvl2pPr marL="503789" indent="0">
              <a:buNone/>
              <a:defRPr sz="2204" b="1"/>
            </a:lvl2pPr>
            <a:lvl3pPr marL="1007577" indent="0">
              <a:buNone/>
              <a:defRPr sz="1983" b="1"/>
            </a:lvl3pPr>
            <a:lvl4pPr marL="1511366" indent="0">
              <a:buNone/>
              <a:defRPr sz="1763" b="1"/>
            </a:lvl4pPr>
            <a:lvl5pPr marL="2015155" indent="0">
              <a:buNone/>
              <a:defRPr sz="1763" b="1"/>
            </a:lvl5pPr>
            <a:lvl6pPr marL="2518943" indent="0">
              <a:buNone/>
              <a:defRPr sz="1763" b="1"/>
            </a:lvl6pPr>
            <a:lvl7pPr marL="3022732" indent="0">
              <a:buNone/>
              <a:defRPr sz="1763" b="1"/>
            </a:lvl7pPr>
            <a:lvl8pPr marL="3526521" indent="0">
              <a:buNone/>
              <a:defRPr sz="1763" b="1"/>
            </a:lvl8pPr>
            <a:lvl9pPr marL="4030309" indent="0">
              <a:buNone/>
              <a:defRPr sz="1763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8235" y="3277673"/>
            <a:ext cx="3999332" cy="3124628"/>
          </a:xfrm>
        </p:spPr>
        <p:txBody>
          <a:bodyPr/>
          <a:lstStyle>
            <a:lvl1pPr>
              <a:defRPr sz="2645"/>
            </a:lvl1pPr>
            <a:lvl2pPr>
              <a:defRPr sz="2204"/>
            </a:lvl2pPr>
            <a:lvl3pPr>
              <a:defRPr sz="1983"/>
            </a:lvl3pPr>
            <a:lvl4pPr>
              <a:defRPr sz="1763"/>
            </a:lvl4pPr>
            <a:lvl5pPr>
              <a:defRPr sz="1763"/>
            </a:lvl5pPr>
            <a:lvl6pPr>
              <a:defRPr sz="1763"/>
            </a:lvl6pPr>
            <a:lvl7pPr>
              <a:defRPr sz="1763"/>
            </a:lvl7pPr>
            <a:lvl8pPr>
              <a:defRPr sz="1763"/>
            </a:lvl8pPr>
            <a:lvl9pPr>
              <a:defRPr sz="1763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61066" y="2551900"/>
            <a:ext cx="3573491" cy="704923"/>
          </a:xfrm>
        </p:spPr>
        <p:txBody>
          <a:bodyPr anchor="b"/>
          <a:lstStyle>
            <a:lvl1pPr marL="0" indent="0">
              <a:buNone/>
              <a:defRPr sz="2645" b="1">
                <a:solidFill>
                  <a:schemeClr val="accent1"/>
                </a:solidFill>
              </a:defRPr>
            </a:lvl1pPr>
            <a:lvl2pPr marL="503789" indent="0">
              <a:buNone/>
              <a:defRPr sz="2204" b="1"/>
            </a:lvl2pPr>
            <a:lvl3pPr marL="1007577" indent="0">
              <a:buNone/>
              <a:defRPr sz="1983" b="1"/>
            </a:lvl3pPr>
            <a:lvl4pPr marL="1511366" indent="0">
              <a:buNone/>
              <a:defRPr sz="1763" b="1"/>
            </a:lvl4pPr>
            <a:lvl5pPr marL="2015155" indent="0">
              <a:buNone/>
              <a:defRPr sz="1763" b="1"/>
            </a:lvl5pPr>
            <a:lvl6pPr marL="2518943" indent="0">
              <a:buNone/>
              <a:defRPr sz="1763" b="1"/>
            </a:lvl6pPr>
            <a:lvl7pPr marL="3022732" indent="0">
              <a:buNone/>
              <a:defRPr sz="1763" b="1"/>
            </a:lvl7pPr>
            <a:lvl8pPr marL="3526521" indent="0">
              <a:buNone/>
              <a:defRPr sz="1763" b="1"/>
            </a:lvl8pPr>
            <a:lvl9pPr marL="4030309" indent="0">
              <a:buNone/>
              <a:defRPr sz="1763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32247" y="3277673"/>
            <a:ext cx="3999332" cy="3124628"/>
          </a:xfrm>
        </p:spPr>
        <p:txBody>
          <a:bodyPr/>
          <a:lstStyle>
            <a:lvl1pPr>
              <a:defRPr sz="2645"/>
            </a:lvl1pPr>
            <a:lvl2pPr>
              <a:defRPr sz="2204"/>
            </a:lvl2pPr>
            <a:lvl3pPr>
              <a:defRPr sz="1983"/>
            </a:lvl3pPr>
            <a:lvl4pPr>
              <a:defRPr sz="1763"/>
            </a:lvl4pPr>
            <a:lvl5pPr>
              <a:defRPr sz="1763"/>
            </a:lvl5pPr>
            <a:lvl6pPr>
              <a:defRPr sz="1763"/>
            </a:lvl6pPr>
            <a:lvl7pPr>
              <a:defRPr sz="1763"/>
            </a:lvl7pPr>
            <a:lvl8pPr>
              <a:defRPr sz="1763"/>
            </a:lvl8pPr>
            <a:lvl9pPr>
              <a:defRPr sz="1763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6063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032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4640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447200" y="0"/>
            <a:ext cx="11615310" cy="75565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5334119" y="-23702"/>
            <a:ext cx="4302522" cy="6910639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57" name="Rectangle 56"/>
          <p:cNvSpPr/>
          <p:nvPr/>
        </p:nvSpPr>
        <p:spPr>
          <a:xfrm>
            <a:off x="5436859" y="-23701"/>
            <a:ext cx="4099137" cy="687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58" name="Rectangle 57"/>
          <p:cNvSpPr/>
          <p:nvPr/>
        </p:nvSpPr>
        <p:spPr>
          <a:xfrm>
            <a:off x="1059015" y="663186"/>
            <a:ext cx="4165862" cy="6223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0059" y="943766"/>
            <a:ext cx="3614098" cy="5675346"/>
          </a:xfrm>
        </p:spPr>
        <p:txBody>
          <a:bodyPr/>
          <a:lstStyle>
            <a:lvl1pPr>
              <a:defRPr sz="2645"/>
            </a:lvl1pPr>
            <a:lvl2pPr>
              <a:defRPr sz="2424"/>
            </a:lvl2pPr>
            <a:lvl3pPr>
              <a:defRPr sz="2204"/>
            </a:lvl3pPr>
            <a:lvl4pPr>
              <a:defRPr sz="1983"/>
            </a:lvl4pPr>
            <a:lvl5pPr>
              <a:defRPr sz="1763"/>
            </a:lvl5pPr>
            <a:lvl6pPr>
              <a:defRPr sz="2204"/>
            </a:lvl6pPr>
            <a:lvl7pPr>
              <a:defRPr sz="2204"/>
            </a:lvl7pPr>
            <a:lvl8pPr>
              <a:defRPr sz="2204"/>
            </a:lvl8pPr>
            <a:lvl9pPr>
              <a:defRPr sz="2204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42972" y="2928099"/>
            <a:ext cx="3864513" cy="1612178"/>
          </a:xfrm>
        </p:spPr>
        <p:txBody>
          <a:bodyPr anchor="b">
            <a:normAutofit/>
          </a:bodyPr>
          <a:lstStyle>
            <a:lvl1pPr algn="l">
              <a:defRPr sz="3085" b="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39181" y="4558355"/>
            <a:ext cx="3857745" cy="1672505"/>
          </a:xfrm>
        </p:spPr>
        <p:txBody>
          <a:bodyPr>
            <a:normAutofit/>
          </a:bodyPr>
          <a:lstStyle>
            <a:lvl1pPr marL="0" indent="0">
              <a:buNone/>
              <a:defRPr sz="1763">
                <a:solidFill>
                  <a:srgbClr val="424242"/>
                </a:solidFill>
              </a:defRPr>
            </a:lvl1pPr>
            <a:lvl2pPr marL="503789" indent="0">
              <a:buNone/>
              <a:defRPr sz="1322"/>
            </a:lvl2pPr>
            <a:lvl3pPr marL="1007577" indent="0">
              <a:buNone/>
              <a:defRPr sz="1102"/>
            </a:lvl3pPr>
            <a:lvl4pPr marL="1511366" indent="0">
              <a:buNone/>
              <a:defRPr sz="992"/>
            </a:lvl4pPr>
            <a:lvl5pPr marL="2015155" indent="0">
              <a:buNone/>
              <a:defRPr sz="992"/>
            </a:lvl5pPr>
            <a:lvl6pPr marL="2518943" indent="0">
              <a:buNone/>
              <a:defRPr sz="992"/>
            </a:lvl6pPr>
            <a:lvl7pPr marL="3022732" indent="0">
              <a:buNone/>
              <a:defRPr sz="992"/>
            </a:lvl7pPr>
            <a:lvl8pPr marL="3526521" indent="0">
              <a:buNone/>
              <a:defRPr sz="992"/>
            </a:lvl8pPr>
            <a:lvl9pPr marL="4030309" indent="0">
              <a:buNone/>
              <a:defRPr sz="99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</p:spTree>
    <p:extLst>
      <p:ext uri="{BB962C8B-B14F-4D97-AF65-F5344CB8AC3E}">
        <p14:creationId xmlns:p14="http://schemas.microsoft.com/office/powerpoint/2010/main" val="1636967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447200" y="0"/>
            <a:ext cx="11615310" cy="75565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5334119" y="-23702"/>
            <a:ext cx="4302522" cy="6910639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101" name="Rectangle 100"/>
          <p:cNvSpPr/>
          <p:nvPr/>
        </p:nvSpPr>
        <p:spPr>
          <a:xfrm>
            <a:off x="5436859" y="-23701"/>
            <a:ext cx="4099137" cy="687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102" name="Rectangle 101"/>
          <p:cNvSpPr/>
          <p:nvPr/>
        </p:nvSpPr>
        <p:spPr>
          <a:xfrm>
            <a:off x="1059015" y="663186"/>
            <a:ext cx="4165862" cy="6223750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105" name="Rectangle 104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6646" y="2931922"/>
            <a:ext cx="3860317" cy="1612053"/>
          </a:xfrm>
        </p:spPr>
        <p:txBody>
          <a:bodyPr anchor="b">
            <a:normAutofit/>
          </a:bodyPr>
          <a:lstStyle>
            <a:lvl1pPr algn="l">
              <a:defRPr sz="3085" b="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75536" y="764459"/>
            <a:ext cx="3928892" cy="6025049"/>
          </a:xfrm>
        </p:spPr>
        <p:txBody>
          <a:bodyPr/>
          <a:lstStyle>
            <a:lvl1pPr marL="0" indent="0">
              <a:buNone/>
              <a:defRPr sz="3526">
                <a:solidFill>
                  <a:schemeClr val="accent1"/>
                </a:solidFill>
              </a:defRPr>
            </a:lvl1pPr>
            <a:lvl2pPr marL="503789" indent="0">
              <a:buNone/>
              <a:defRPr sz="3085"/>
            </a:lvl2pPr>
            <a:lvl3pPr marL="1007577" indent="0">
              <a:buNone/>
              <a:defRPr sz="2645"/>
            </a:lvl3pPr>
            <a:lvl4pPr marL="1511366" indent="0">
              <a:buNone/>
              <a:defRPr sz="2204"/>
            </a:lvl4pPr>
            <a:lvl5pPr marL="2015155" indent="0">
              <a:buNone/>
              <a:defRPr sz="2204"/>
            </a:lvl5pPr>
            <a:lvl6pPr marL="2518943" indent="0">
              <a:buNone/>
              <a:defRPr sz="2204"/>
            </a:lvl6pPr>
            <a:lvl7pPr marL="3022732" indent="0">
              <a:buNone/>
              <a:defRPr sz="2204"/>
            </a:lvl7pPr>
            <a:lvl8pPr marL="3526521" indent="0">
              <a:buNone/>
              <a:defRPr sz="2204"/>
            </a:lvl8pPr>
            <a:lvl9pPr marL="4030309" indent="0">
              <a:buNone/>
              <a:defRPr sz="2204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36887" y="4554051"/>
            <a:ext cx="3859837" cy="1674331"/>
          </a:xfrm>
        </p:spPr>
        <p:txBody>
          <a:bodyPr>
            <a:normAutofit/>
          </a:bodyPr>
          <a:lstStyle>
            <a:lvl1pPr marL="0" indent="0">
              <a:buNone/>
              <a:defRPr sz="1763">
                <a:solidFill>
                  <a:srgbClr val="424242"/>
                </a:solidFill>
              </a:defRPr>
            </a:lvl1pPr>
            <a:lvl2pPr marL="503789" indent="0">
              <a:buNone/>
              <a:defRPr sz="1322"/>
            </a:lvl2pPr>
            <a:lvl3pPr marL="1007577" indent="0">
              <a:buNone/>
              <a:defRPr sz="1102"/>
            </a:lvl3pPr>
            <a:lvl4pPr marL="1511366" indent="0">
              <a:buNone/>
              <a:defRPr sz="992"/>
            </a:lvl4pPr>
            <a:lvl5pPr marL="2015155" indent="0">
              <a:buNone/>
              <a:defRPr sz="992"/>
            </a:lvl5pPr>
            <a:lvl6pPr marL="2518943" indent="0">
              <a:buNone/>
              <a:defRPr sz="992"/>
            </a:lvl6pPr>
            <a:lvl7pPr marL="3022732" indent="0">
              <a:buNone/>
              <a:defRPr sz="992"/>
            </a:lvl7pPr>
            <a:lvl8pPr marL="3526521" indent="0">
              <a:buNone/>
              <a:defRPr sz="992"/>
            </a:lvl8pPr>
            <a:lvl9pPr marL="4030309" indent="0">
              <a:buNone/>
              <a:defRPr sz="99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</p:spTree>
    <p:extLst>
      <p:ext uri="{BB962C8B-B14F-4D97-AF65-F5344CB8AC3E}">
        <p14:creationId xmlns:p14="http://schemas.microsoft.com/office/powerpoint/2010/main" val="3676126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56446" y="0"/>
            <a:ext cx="11615310" cy="75565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534670" y="367454"/>
            <a:ext cx="9624060" cy="681566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70" name="Rectangle 69"/>
          <p:cNvSpPr/>
          <p:nvPr/>
        </p:nvSpPr>
        <p:spPr>
          <a:xfrm>
            <a:off x="5334119" y="-23702"/>
            <a:ext cx="4302522" cy="77046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20304" y="1132333"/>
            <a:ext cx="8215048" cy="125941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0306" y="2560321"/>
            <a:ext cx="7925696" cy="38663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13612" y="247357"/>
            <a:ext cx="2495127" cy="4023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2">
                <a:solidFill>
                  <a:srgbClr val="FEFEFE"/>
                </a:solidFill>
              </a:defRPr>
            </a:lvl1pPr>
          </a:lstStyle>
          <a:p>
            <a:pPr marL="12700">
              <a:lnSpc>
                <a:spcPts val="1630"/>
              </a:lnSpc>
            </a:pPr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427916" y="6448214"/>
            <a:ext cx="4095572" cy="4023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2">
                <a:solidFill>
                  <a:schemeClr val="accent1"/>
                </a:solidFill>
              </a:defRPr>
            </a:lvl1pPr>
          </a:lstStyle>
          <a:p>
            <a:pPr marL="12700">
              <a:lnSpc>
                <a:spcPts val="163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31147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hf sldNum="0" hdr="0" ftr="0" dt="0"/>
  <p:txStyles>
    <p:titleStyle>
      <a:lvl1pPr algn="l" defTabSz="1007577" rtl="0" eaLnBrk="1" latinLnBrk="0" hangingPunct="1">
        <a:spcBef>
          <a:spcPct val="0"/>
        </a:spcBef>
        <a:buNone/>
        <a:defRPr sz="4408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77842" indent="-302273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645" kern="1200">
          <a:solidFill>
            <a:schemeClr val="tx2"/>
          </a:solidFill>
          <a:latin typeface="+mn-lt"/>
          <a:ea typeface="+mn-ea"/>
          <a:cs typeface="+mn-cs"/>
        </a:defRPr>
      </a:lvl1pPr>
      <a:lvl2pPr marL="705304" indent="-302273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24" kern="1200">
          <a:solidFill>
            <a:schemeClr val="tx2"/>
          </a:solidFill>
          <a:latin typeface="+mn-lt"/>
          <a:ea typeface="+mn-ea"/>
          <a:cs typeface="+mn-cs"/>
        </a:defRPr>
      </a:lvl2pPr>
      <a:lvl3pPr marL="1007577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4" kern="1200">
          <a:solidFill>
            <a:schemeClr val="tx2"/>
          </a:solidFill>
          <a:latin typeface="+mn-lt"/>
          <a:ea typeface="+mn-ea"/>
          <a:cs typeface="+mn-cs"/>
        </a:defRPr>
      </a:lvl3pPr>
      <a:lvl4pPr marL="1239320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983" kern="1200">
          <a:solidFill>
            <a:schemeClr val="tx2"/>
          </a:solidFill>
          <a:latin typeface="+mn-lt"/>
          <a:ea typeface="+mn-ea"/>
          <a:cs typeface="+mn-cs"/>
        </a:defRPr>
      </a:lvl4pPr>
      <a:lvl5pPr marL="1460987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763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72578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6pPr>
      <a:lvl7pPr marL="1894245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7pPr>
      <a:lvl8pPr marL="2115912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8pPr>
      <a:lvl9pPr marL="2337579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1pPr>
      <a:lvl2pPr marL="503789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2pPr>
      <a:lvl3pPr marL="1007577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3pPr>
      <a:lvl4pPr marL="1511366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4pPr>
      <a:lvl5pPr marL="2015155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5pPr>
      <a:lvl6pPr marL="2518943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6pPr>
      <a:lvl7pPr marL="3022732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7pPr>
      <a:lvl8pPr marL="3526521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8pPr>
      <a:lvl9pPr marL="4030309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t Başlık 5">
            <a:extLst>
              <a:ext uri="{FF2B5EF4-FFF2-40B4-BE49-F238E27FC236}">
                <a16:creationId xmlns="" xmlns:a16="http://schemas.microsoft.com/office/drawing/2014/main" id="{0F9DF002-0D1B-4588-B009-31A653B69B9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marL="151130" algn="ctr">
              <a:lnSpc>
                <a:spcPct val="100000"/>
              </a:lnSpc>
              <a:spcBef>
                <a:spcPts val="1125"/>
              </a:spcBef>
            </a:pPr>
            <a:r>
              <a:rPr lang="tr-TR" sz="1600" spc="-5" dirty="0">
                <a:solidFill>
                  <a:schemeClr val="tx1"/>
                </a:solidFill>
              </a:rPr>
              <a:t>SIMPLE PROGRAM</a:t>
            </a:r>
            <a:r>
              <a:rPr lang="tr-TR" sz="1600" spc="-45" dirty="0">
                <a:solidFill>
                  <a:schemeClr val="tx1"/>
                </a:solidFill>
              </a:rPr>
              <a:t> </a:t>
            </a:r>
            <a:r>
              <a:rPr lang="tr-TR" sz="1600" spc="-5" dirty="0" smtClean="0">
                <a:solidFill>
                  <a:schemeClr val="tx1"/>
                </a:solidFill>
              </a:rPr>
              <a:t>SCRIPTS </a:t>
            </a:r>
          </a:p>
          <a:p>
            <a:pPr marL="151130" algn="ctr">
              <a:lnSpc>
                <a:spcPct val="100000"/>
              </a:lnSpc>
              <a:spcBef>
                <a:spcPts val="1125"/>
              </a:spcBef>
            </a:pPr>
            <a:r>
              <a:rPr lang="tr-TR" sz="1600" dirty="0" smtClean="0">
                <a:solidFill>
                  <a:schemeClr val="tx1"/>
                </a:solidFill>
              </a:rPr>
              <a:t>IF, </a:t>
            </a:r>
            <a:r>
              <a:rPr lang="tr-TR" sz="1600" spc="-5" dirty="0">
                <a:solidFill>
                  <a:schemeClr val="tx1"/>
                </a:solidFill>
              </a:rPr>
              <a:t>LOOP, NESTED</a:t>
            </a:r>
            <a:r>
              <a:rPr lang="tr-TR" sz="1600" spc="-95" dirty="0">
                <a:solidFill>
                  <a:schemeClr val="tx1"/>
                </a:solidFill>
              </a:rPr>
              <a:t> </a:t>
            </a:r>
            <a:r>
              <a:rPr lang="tr-TR" sz="1600" spc="-5" dirty="0">
                <a:solidFill>
                  <a:schemeClr val="tx1"/>
                </a:solidFill>
              </a:rPr>
              <a:t>LOOP </a:t>
            </a:r>
            <a:r>
              <a:rPr lang="tr-TR" sz="1600" spc="-5" dirty="0" smtClean="0">
                <a:solidFill>
                  <a:schemeClr val="tx1"/>
                </a:solidFill>
              </a:rPr>
              <a:t>EXAMPLES</a:t>
            </a:r>
            <a:r>
              <a:rPr lang="tr-TR" sz="1600" spc="-5" dirty="0">
                <a:solidFill>
                  <a:schemeClr val="tx1"/>
                </a:solidFill>
              </a:rPr>
              <a:t>,</a:t>
            </a:r>
            <a:endParaRPr lang="tr-TR" sz="1600" dirty="0">
              <a:solidFill>
                <a:schemeClr val="tx1"/>
              </a:solidFill>
            </a:endParaRPr>
          </a:p>
          <a:p>
            <a:pPr marL="307975" algn="ctr">
              <a:lnSpc>
                <a:spcPct val="100000"/>
              </a:lnSpc>
              <a:spcBef>
                <a:spcPts val="1080"/>
              </a:spcBef>
            </a:pPr>
            <a:r>
              <a:rPr lang="tr-TR" sz="1600" spc="-5" dirty="0">
                <a:solidFill>
                  <a:schemeClr val="tx1"/>
                </a:solidFill>
              </a:rPr>
              <a:t>STYLE</a:t>
            </a:r>
            <a:endParaRPr lang="tr-TR" sz="1600" dirty="0">
              <a:solidFill>
                <a:schemeClr val="tx1"/>
              </a:solidFill>
            </a:endParaRPr>
          </a:p>
          <a:p>
            <a:pPr marL="153035" algn="ctr">
              <a:lnSpc>
                <a:spcPct val="100000"/>
              </a:lnSpc>
              <a:spcBef>
                <a:spcPts val="1255"/>
              </a:spcBef>
            </a:pPr>
            <a:endParaRPr lang="tr-TR" sz="16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8" name="Başlık 7">
            <a:extLst>
              <a:ext uri="{FF2B5EF4-FFF2-40B4-BE49-F238E27FC236}">
                <a16:creationId xmlns="" xmlns:a16="http://schemas.microsoft.com/office/drawing/2014/main" id="{DEBCD867-5DCE-49B7-94B1-B853CAE0A2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/>
              <a:t>ENE102-9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Example5 from FLOWCHARTS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16087"/>
            <a:ext cx="3815079" cy="418084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1572260">
              <a:lnSpc>
                <a:spcPct val="100600"/>
              </a:lnSpc>
              <a:spcBef>
                <a:spcPts val="85"/>
              </a:spcBef>
            </a:pPr>
            <a:r>
              <a:rPr sz="1600" spc="-10" dirty="0">
                <a:latin typeface="Arial"/>
                <a:cs typeface="Arial"/>
              </a:rPr>
              <a:t>disp('Ax^2 </a:t>
            </a:r>
            <a:r>
              <a:rPr sz="1600" spc="-5" dirty="0">
                <a:latin typeface="Arial"/>
                <a:cs typeface="Arial"/>
              </a:rPr>
              <a:t>+ </a:t>
            </a:r>
            <a:r>
              <a:rPr sz="1600" spc="5" dirty="0">
                <a:latin typeface="Arial"/>
                <a:cs typeface="Arial"/>
              </a:rPr>
              <a:t>Bx </a:t>
            </a:r>
            <a:r>
              <a:rPr sz="1600" spc="-5" dirty="0">
                <a:latin typeface="Arial"/>
                <a:cs typeface="Arial"/>
              </a:rPr>
              <a:t>+ C = 0')  A = input('Enter A:</a:t>
            </a:r>
            <a:r>
              <a:rPr sz="1600" spc="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');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B = input('Enter B: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');</a:t>
            </a:r>
            <a:endParaRPr sz="1600">
              <a:latin typeface="Arial"/>
              <a:cs typeface="Arial"/>
            </a:endParaRPr>
          </a:p>
          <a:p>
            <a:pPr marL="12700" marR="1760220">
              <a:lnSpc>
                <a:spcPct val="100000"/>
              </a:lnSpc>
              <a:spcBef>
                <a:spcPts val="10"/>
              </a:spcBef>
            </a:pPr>
            <a:r>
              <a:rPr sz="1600" spc="-5" dirty="0">
                <a:latin typeface="Arial"/>
                <a:cs typeface="Arial"/>
              </a:rPr>
              <a:t>C = input('Enter C: ');  delta = B^2 - 4 * A * C;  if delta &lt;</a:t>
            </a:r>
            <a:r>
              <a:rPr sz="160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0</a:t>
            </a:r>
            <a:endParaRPr sz="1600">
              <a:latin typeface="Arial"/>
              <a:cs typeface="Arial"/>
            </a:endParaRPr>
          </a:p>
          <a:p>
            <a:pPr marL="12700" marR="1115060" indent="226695">
              <a:lnSpc>
                <a:spcPct val="100000"/>
              </a:lnSpc>
              <a:spcBef>
                <a:spcPts val="10"/>
              </a:spcBef>
            </a:pPr>
            <a:r>
              <a:rPr sz="1600" spc="-5" dirty="0">
                <a:latin typeface="Arial"/>
                <a:cs typeface="Arial"/>
              </a:rPr>
              <a:t>disp('Roots </a:t>
            </a:r>
            <a:r>
              <a:rPr sz="1600" dirty="0">
                <a:latin typeface="Arial"/>
                <a:cs typeface="Arial"/>
              </a:rPr>
              <a:t>are </a:t>
            </a:r>
            <a:r>
              <a:rPr sz="1600" spc="-5" dirty="0">
                <a:latin typeface="Arial"/>
                <a:cs typeface="Arial"/>
              </a:rPr>
              <a:t>complex...')  elseif delta &gt;</a:t>
            </a:r>
            <a:r>
              <a:rPr sz="160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0</a:t>
            </a:r>
            <a:endParaRPr sz="1600">
              <a:latin typeface="Arial"/>
              <a:cs typeface="Arial"/>
            </a:endParaRPr>
          </a:p>
          <a:p>
            <a:pPr marL="12700" marR="1534795" indent="226695">
              <a:lnSpc>
                <a:spcPct val="100000"/>
              </a:lnSpc>
              <a:spcBef>
                <a:spcPts val="15"/>
              </a:spcBef>
            </a:pPr>
            <a:r>
              <a:rPr sz="1600" spc="-5" dirty="0">
                <a:latin typeface="Arial"/>
                <a:cs typeface="Arial"/>
              </a:rPr>
              <a:t>disp('Roots </a:t>
            </a:r>
            <a:r>
              <a:rPr sz="1600" dirty="0">
                <a:latin typeface="Arial"/>
                <a:cs typeface="Arial"/>
              </a:rPr>
              <a:t>are </a:t>
            </a:r>
            <a:r>
              <a:rPr sz="1600" spc="-5" dirty="0">
                <a:latin typeface="Arial"/>
                <a:cs typeface="Arial"/>
              </a:rPr>
              <a:t>real...')  else</a:t>
            </a:r>
            <a:endParaRPr sz="1600">
              <a:latin typeface="Arial"/>
              <a:cs typeface="Arial"/>
            </a:endParaRPr>
          </a:p>
          <a:p>
            <a:pPr marL="12700" marR="1377315" indent="226695">
              <a:lnSpc>
                <a:spcPts val="1930"/>
              </a:lnSpc>
              <a:spcBef>
                <a:spcPts val="55"/>
              </a:spcBef>
            </a:pPr>
            <a:r>
              <a:rPr sz="1600" spc="-5" dirty="0">
                <a:latin typeface="Arial"/>
                <a:cs typeface="Arial"/>
              </a:rPr>
              <a:t>disp('Roots </a:t>
            </a:r>
            <a:r>
              <a:rPr sz="1600" dirty="0">
                <a:latin typeface="Arial"/>
                <a:cs typeface="Arial"/>
              </a:rPr>
              <a:t>are </a:t>
            </a:r>
            <a:r>
              <a:rPr sz="1600" spc="-5" dirty="0">
                <a:latin typeface="Arial"/>
                <a:cs typeface="Arial"/>
              </a:rPr>
              <a:t>equal...')  end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spc="-5" dirty="0">
                <a:latin typeface="Arial"/>
                <a:cs typeface="Arial"/>
              </a:rPr>
              <a:t>X1 = (-B + </a:t>
            </a:r>
            <a:r>
              <a:rPr sz="1600" dirty="0">
                <a:latin typeface="Arial"/>
                <a:cs typeface="Arial"/>
              </a:rPr>
              <a:t>sqrt(delta)) </a:t>
            </a:r>
            <a:r>
              <a:rPr sz="1600" spc="-5" dirty="0">
                <a:latin typeface="Arial"/>
                <a:cs typeface="Arial"/>
              </a:rPr>
              <a:t>/ (2 *</a:t>
            </a:r>
            <a:r>
              <a:rPr sz="1600" spc="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A);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X2 = (-B - </a:t>
            </a:r>
            <a:r>
              <a:rPr sz="1600" dirty="0">
                <a:latin typeface="Arial"/>
                <a:cs typeface="Arial"/>
              </a:rPr>
              <a:t>sqrt(delta)) </a:t>
            </a:r>
            <a:r>
              <a:rPr sz="1600" spc="-5" dirty="0">
                <a:latin typeface="Arial"/>
                <a:cs typeface="Arial"/>
              </a:rPr>
              <a:t>/ (2 *</a:t>
            </a:r>
            <a:r>
              <a:rPr sz="1600" spc="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A);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fprintf('X1 = %6.2f\nX2 = </a:t>
            </a:r>
            <a:r>
              <a:rPr sz="1600" dirty="0">
                <a:latin typeface="Arial"/>
                <a:cs typeface="Arial"/>
              </a:rPr>
              <a:t>%6.2f\n', </a:t>
            </a:r>
            <a:r>
              <a:rPr sz="1600" spc="-5" dirty="0">
                <a:latin typeface="Arial"/>
                <a:cs typeface="Arial"/>
              </a:rPr>
              <a:t>X1,</a:t>
            </a:r>
            <a:r>
              <a:rPr sz="1600" spc="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X2)</a:t>
            </a:r>
            <a:endParaRPr sz="16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35385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87098"/>
            <a:ext cx="2888615" cy="4256405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45"/>
              </a:spcBef>
            </a:pPr>
            <a:r>
              <a:rPr sz="2800" spc="-5" dirty="0">
                <a:latin typeface="Arial"/>
                <a:cs typeface="Arial"/>
              </a:rPr>
              <a:t>»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prog5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sz="2800" spc="-10" dirty="0">
                <a:latin typeface="Arial"/>
                <a:cs typeface="Arial"/>
              </a:rPr>
              <a:t>Ax^2 </a:t>
            </a:r>
            <a:r>
              <a:rPr sz="2800" spc="-5" dirty="0">
                <a:latin typeface="Arial"/>
                <a:cs typeface="Arial"/>
              </a:rPr>
              <a:t>+ Bx + C =</a:t>
            </a:r>
            <a:r>
              <a:rPr sz="2800" spc="-4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0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2800" spc="-5" dirty="0">
                <a:latin typeface="Arial"/>
                <a:cs typeface="Arial"/>
              </a:rPr>
              <a:t>Enter A:</a:t>
            </a:r>
            <a:r>
              <a:rPr sz="2800" spc="-8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1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2800" spc="-5" dirty="0">
                <a:latin typeface="Arial"/>
                <a:cs typeface="Arial"/>
              </a:rPr>
              <a:t>Enter B:</a:t>
            </a:r>
            <a:r>
              <a:rPr sz="2800" spc="-8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2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sz="2800" spc="-5" dirty="0">
                <a:latin typeface="Arial"/>
                <a:cs typeface="Arial"/>
              </a:rPr>
              <a:t>Enter C:</a:t>
            </a:r>
            <a:r>
              <a:rPr sz="2800" spc="-7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1</a:t>
            </a:r>
            <a:endParaRPr sz="2800">
              <a:latin typeface="Arial"/>
              <a:cs typeface="Arial"/>
            </a:endParaRPr>
          </a:p>
          <a:p>
            <a:pPr marL="12700" marR="55880">
              <a:lnSpc>
                <a:spcPct val="110000"/>
              </a:lnSpc>
              <a:tabLst>
                <a:tab pos="952500" algn="l"/>
              </a:tabLst>
            </a:pPr>
            <a:r>
              <a:rPr sz="2800" spc="-5" dirty="0">
                <a:latin typeface="Arial"/>
                <a:cs typeface="Arial"/>
              </a:rPr>
              <a:t>Roots are equal...  X1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=	-1.00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50"/>
              </a:spcBef>
              <a:tabLst>
                <a:tab pos="952500" algn="l"/>
              </a:tabLst>
            </a:pPr>
            <a:r>
              <a:rPr sz="2800" spc="-5" dirty="0">
                <a:latin typeface="Arial"/>
                <a:cs typeface="Arial"/>
              </a:rPr>
              <a:t>X2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=	-1.00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2800" spc="-5" dirty="0">
                <a:latin typeface="Arial"/>
                <a:cs typeface="Arial"/>
              </a:rPr>
              <a:t>»</a:t>
            </a:r>
            <a:endParaRPr sz="2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35668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if Example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590675"/>
            <a:ext cx="6365240" cy="515937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2545715">
              <a:lnSpc>
                <a:spcPct val="100600"/>
              </a:lnSpc>
              <a:spcBef>
                <a:spcPts val="85"/>
              </a:spcBef>
            </a:pPr>
            <a:r>
              <a:rPr sz="1600" spc="-5" dirty="0">
                <a:latin typeface="Arial"/>
                <a:cs typeface="Arial"/>
              </a:rPr>
              <a:t>number1 = input('Enter first </a:t>
            </a:r>
            <a:r>
              <a:rPr sz="1600" dirty="0">
                <a:latin typeface="Arial"/>
                <a:cs typeface="Arial"/>
              </a:rPr>
              <a:t>number: </a:t>
            </a:r>
            <a:r>
              <a:rPr sz="1600" spc="-5" dirty="0">
                <a:latin typeface="Arial"/>
                <a:cs typeface="Arial"/>
              </a:rPr>
              <a:t>');  number2 = input('Enter second </a:t>
            </a:r>
            <a:r>
              <a:rPr sz="1600" dirty="0">
                <a:latin typeface="Arial"/>
                <a:cs typeface="Arial"/>
              </a:rPr>
              <a:t>number:</a:t>
            </a:r>
            <a:r>
              <a:rPr sz="1600" spc="2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');</a:t>
            </a:r>
            <a:endParaRPr sz="1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if number1 ==</a:t>
            </a:r>
            <a:r>
              <a:rPr sz="1600" spc="1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number2</a:t>
            </a:r>
            <a:endParaRPr sz="1600" dirty="0">
              <a:latin typeface="Arial"/>
              <a:cs typeface="Arial"/>
            </a:endParaRPr>
          </a:p>
          <a:p>
            <a:pPr marL="12700" marR="2453640" indent="226695">
              <a:lnSpc>
                <a:spcPct val="100000"/>
              </a:lnSpc>
              <a:spcBef>
                <a:spcPts val="15"/>
              </a:spcBef>
            </a:pPr>
            <a:r>
              <a:rPr sz="1600" spc="-5" dirty="0">
                <a:latin typeface="Arial"/>
                <a:cs typeface="Arial"/>
              </a:rPr>
              <a:t>fprintf('%d </a:t>
            </a:r>
            <a:r>
              <a:rPr sz="1600" spc="5" dirty="0">
                <a:latin typeface="Arial"/>
                <a:cs typeface="Arial"/>
              </a:rPr>
              <a:t>== </a:t>
            </a:r>
            <a:r>
              <a:rPr sz="1600" spc="-5" dirty="0">
                <a:latin typeface="Arial"/>
                <a:cs typeface="Arial"/>
              </a:rPr>
              <a:t>%d\n', </a:t>
            </a:r>
            <a:r>
              <a:rPr sz="1600" dirty="0">
                <a:latin typeface="Arial"/>
                <a:cs typeface="Arial"/>
              </a:rPr>
              <a:t>number1, </a:t>
            </a:r>
            <a:r>
              <a:rPr sz="1600" spc="-5" dirty="0">
                <a:latin typeface="Arial"/>
                <a:cs typeface="Arial"/>
              </a:rPr>
              <a:t>number2)  end</a:t>
            </a:r>
            <a:endParaRPr sz="1600" dirty="0">
              <a:latin typeface="Arial"/>
              <a:cs typeface="Arial"/>
            </a:endParaRPr>
          </a:p>
          <a:p>
            <a:pPr marL="239395" marR="5080" indent="-227329">
              <a:lnSpc>
                <a:spcPct val="100000"/>
              </a:lnSpc>
              <a:spcBef>
                <a:spcPts val="10"/>
              </a:spcBef>
              <a:tabLst>
                <a:tab pos="2350770" algn="l"/>
              </a:tabLst>
            </a:pPr>
            <a:r>
              <a:rPr sz="1600" spc="-5" dirty="0">
                <a:latin typeface="Arial"/>
                <a:cs typeface="Arial"/>
              </a:rPr>
              <a:t>if number1</a:t>
            </a:r>
            <a:r>
              <a:rPr sz="1600" spc="60" dirty="0">
                <a:latin typeface="Arial"/>
                <a:cs typeface="Arial"/>
              </a:rPr>
              <a:t> </a:t>
            </a:r>
            <a:r>
              <a:rPr sz="1600" spc="-15" dirty="0">
                <a:latin typeface="Arial"/>
                <a:cs typeface="Arial"/>
              </a:rPr>
              <a:t>!=</a:t>
            </a:r>
            <a:r>
              <a:rPr sz="1600" spc="2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number2	% if number1 ~= number2 can also be used  fprintf('%d </a:t>
            </a:r>
            <a:r>
              <a:rPr sz="1600" spc="-15" dirty="0">
                <a:latin typeface="Arial"/>
                <a:cs typeface="Arial"/>
              </a:rPr>
              <a:t>!= </a:t>
            </a:r>
            <a:r>
              <a:rPr sz="1600" spc="-5" dirty="0">
                <a:latin typeface="Arial"/>
                <a:cs typeface="Arial"/>
              </a:rPr>
              <a:t>%d\n', </a:t>
            </a:r>
            <a:r>
              <a:rPr sz="1600" dirty="0">
                <a:latin typeface="Arial"/>
                <a:cs typeface="Arial"/>
              </a:rPr>
              <a:t>number1,</a:t>
            </a:r>
            <a:r>
              <a:rPr sz="1600" spc="7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number2)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600" spc="-5" dirty="0">
                <a:latin typeface="Arial"/>
                <a:cs typeface="Arial"/>
              </a:rPr>
              <a:t>end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if number1 &lt;</a:t>
            </a:r>
            <a:r>
              <a:rPr sz="1600" spc="1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number2</a:t>
            </a:r>
            <a:endParaRPr sz="1600" dirty="0">
              <a:latin typeface="Arial"/>
              <a:cs typeface="Arial"/>
            </a:endParaRPr>
          </a:p>
          <a:p>
            <a:pPr marL="12700" marR="2571750" indent="226695">
              <a:lnSpc>
                <a:spcPts val="1930"/>
              </a:lnSpc>
              <a:spcBef>
                <a:spcPts val="55"/>
              </a:spcBef>
            </a:pPr>
            <a:r>
              <a:rPr sz="1600" spc="-5" dirty="0">
                <a:latin typeface="Arial"/>
                <a:cs typeface="Arial"/>
              </a:rPr>
              <a:t>fprintf('%d &lt; %d\n', </a:t>
            </a:r>
            <a:r>
              <a:rPr sz="1600" dirty="0">
                <a:latin typeface="Arial"/>
                <a:cs typeface="Arial"/>
              </a:rPr>
              <a:t>number1, number2)  </a:t>
            </a:r>
            <a:r>
              <a:rPr sz="1600" spc="-5" dirty="0">
                <a:latin typeface="Arial"/>
                <a:cs typeface="Arial"/>
              </a:rPr>
              <a:t>end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ts val="1855"/>
              </a:lnSpc>
            </a:pPr>
            <a:r>
              <a:rPr sz="1600" spc="-5" dirty="0">
                <a:latin typeface="Arial"/>
                <a:cs typeface="Arial"/>
              </a:rPr>
              <a:t>if number1 &gt;</a:t>
            </a:r>
            <a:r>
              <a:rPr sz="1600" spc="1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number2</a:t>
            </a:r>
            <a:endParaRPr sz="1600" dirty="0">
              <a:latin typeface="Arial"/>
              <a:cs typeface="Arial"/>
            </a:endParaRPr>
          </a:p>
          <a:p>
            <a:pPr marL="12700" marR="2571750" indent="226695">
              <a:lnSpc>
                <a:spcPct val="100000"/>
              </a:lnSpc>
              <a:spcBef>
                <a:spcPts val="15"/>
              </a:spcBef>
            </a:pPr>
            <a:r>
              <a:rPr sz="1600" spc="-5" dirty="0">
                <a:latin typeface="Arial"/>
                <a:cs typeface="Arial"/>
              </a:rPr>
              <a:t>fprintf('%d &gt; %d\n', </a:t>
            </a:r>
            <a:r>
              <a:rPr sz="1600" dirty="0">
                <a:latin typeface="Arial"/>
                <a:cs typeface="Arial"/>
              </a:rPr>
              <a:t>number1, number2)  </a:t>
            </a:r>
            <a:r>
              <a:rPr sz="1600" spc="-5" dirty="0">
                <a:latin typeface="Arial"/>
                <a:cs typeface="Arial"/>
              </a:rPr>
              <a:t>end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if number1 &lt;=</a:t>
            </a:r>
            <a:r>
              <a:rPr sz="1600" spc="1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number2</a:t>
            </a:r>
            <a:endParaRPr sz="1600" dirty="0">
              <a:latin typeface="Arial"/>
              <a:cs typeface="Arial"/>
            </a:endParaRPr>
          </a:p>
          <a:p>
            <a:pPr marL="12700" marR="2453640" indent="226695">
              <a:lnSpc>
                <a:spcPct val="100000"/>
              </a:lnSpc>
              <a:spcBef>
                <a:spcPts val="10"/>
              </a:spcBef>
            </a:pPr>
            <a:r>
              <a:rPr sz="1600" spc="-5" dirty="0">
                <a:latin typeface="Arial"/>
                <a:cs typeface="Arial"/>
              </a:rPr>
              <a:t>fprintf('%d </a:t>
            </a:r>
            <a:r>
              <a:rPr sz="1600" spc="5" dirty="0">
                <a:latin typeface="Arial"/>
                <a:cs typeface="Arial"/>
              </a:rPr>
              <a:t>&lt;= </a:t>
            </a:r>
            <a:r>
              <a:rPr sz="1600" spc="-5" dirty="0">
                <a:latin typeface="Arial"/>
                <a:cs typeface="Arial"/>
              </a:rPr>
              <a:t>%d\n', </a:t>
            </a:r>
            <a:r>
              <a:rPr sz="1600" dirty="0">
                <a:latin typeface="Arial"/>
                <a:cs typeface="Arial"/>
              </a:rPr>
              <a:t>number1, </a:t>
            </a:r>
            <a:r>
              <a:rPr sz="1600" spc="-5" dirty="0">
                <a:latin typeface="Arial"/>
                <a:cs typeface="Arial"/>
              </a:rPr>
              <a:t>number2)  end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600" spc="-5" dirty="0">
                <a:latin typeface="Arial"/>
                <a:cs typeface="Arial"/>
              </a:rPr>
              <a:t>if number1 &gt;=</a:t>
            </a:r>
            <a:r>
              <a:rPr sz="1600" spc="1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number2</a:t>
            </a:r>
            <a:endParaRPr sz="1600" dirty="0">
              <a:latin typeface="Arial"/>
              <a:cs typeface="Arial"/>
            </a:endParaRPr>
          </a:p>
          <a:p>
            <a:pPr marL="12700" marR="2453640" indent="226695">
              <a:lnSpc>
                <a:spcPts val="1930"/>
              </a:lnSpc>
              <a:spcBef>
                <a:spcPts val="55"/>
              </a:spcBef>
            </a:pPr>
            <a:r>
              <a:rPr sz="1600" spc="-5" dirty="0">
                <a:latin typeface="Arial"/>
                <a:cs typeface="Arial"/>
              </a:rPr>
              <a:t>fprintf('%d </a:t>
            </a:r>
            <a:r>
              <a:rPr sz="1600" spc="5" dirty="0">
                <a:latin typeface="Arial"/>
                <a:cs typeface="Arial"/>
              </a:rPr>
              <a:t>&gt;= </a:t>
            </a:r>
            <a:r>
              <a:rPr sz="1600" spc="-5" dirty="0">
                <a:latin typeface="Arial"/>
                <a:cs typeface="Arial"/>
              </a:rPr>
              <a:t>%d\n', </a:t>
            </a:r>
            <a:r>
              <a:rPr sz="1600" dirty="0">
                <a:latin typeface="Arial"/>
                <a:cs typeface="Arial"/>
              </a:rPr>
              <a:t>number1, </a:t>
            </a:r>
            <a:r>
              <a:rPr sz="1600" spc="-5" dirty="0">
                <a:latin typeface="Arial"/>
                <a:cs typeface="Arial"/>
              </a:rPr>
              <a:t>number2)  end</a:t>
            </a:r>
            <a:endParaRPr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23466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70019"/>
            <a:ext cx="4357370" cy="4114800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5"/>
              </a:spcBef>
            </a:pPr>
            <a:r>
              <a:rPr sz="3200" dirty="0">
                <a:latin typeface="Arial"/>
                <a:cs typeface="Arial"/>
              </a:rPr>
              <a:t>»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prog6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spc="-5" dirty="0">
                <a:latin typeface="Arial"/>
                <a:cs typeface="Arial"/>
              </a:rPr>
              <a:t>Enter first number:</a:t>
            </a:r>
            <a:r>
              <a:rPr sz="3200" spc="-3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6</a:t>
            </a:r>
            <a:endParaRPr sz="3200">
              <a:latin typeface="Arial"/>
              <a:cs typeface="Arial"/>
            </a:endParaRPr>
          </a:p>
          <a:p>
            <a:pPr marL="12700" marR="5080">
              <a:lnSpc>
                <a:spcPct val="119700"/>
              </a:lnSpc>
              <a:spcBef>
                <a:spcPts val="10"/>
              </a:spcBef>
            </a:pPr>
            <a:r>
              <a:rPr sz="3200" spc="-5" dirty="0">
                <a:latin typeface="Arial"/>
                <a:cs typeface="Arial"/>
              </a:rPr>
              <a:t>Enter second </a:t>
            </a:r>
            <a:r>
              <a:rPr sz="3200" spc="-10" dirty="0">
                <a:latin typeface="Arial"/>
                <a:cs typeface="Arial"/>
              </a:rPr>
              <a:t>number: </a:t>
            </a:r>
            <a:r>
              <a:rPr sz="3200" dirty="0">
                <a:latin typeface="Arial"/>
                <a:cs typeface="Arial"/>
              </a:rPr>
              <a:t>4  6 </a:t>
            </a:r>
            <a:r>
              <a:rPr sz="3200" spc="-5" dirty="0">
                <a:latin typeface="Arial"/>
                <a:cs typeface="Arial"/>
              </a:rPr>
              <a:t>!=</a:t>
            </a:r>
            <a:r>
              <a:rPr sz="3200" spc="-2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4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60"/>
              </a:spcBef>
            </a:pPr>
            <a:r>
              <a:rPr sz="3200" dirty="0">
                <a:latin typeface="Arial"/>
                <a:cs typeface="Arial"/>
              </a:rPr>
              <a:t>6 &gt;</a:t>
            </a:r>
            <a:r>
              <a:rPr sz="3200" spc="-2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4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65"/>
              </a:spcBef>
            </a:pPr>
            <a:r>
              <a:rPr sz="3200" dirty="0">
                <a:latin typeface="Arial"/>
                <a:cs typeface="Arial"/>
              </a:rPr>
              <a:t>6 </a:t>
            </a:r>
            <a:r>
              <a:rPr sz="3200" spc="-5" dirty="0">
                <a:latin typeface="Arial"/>
                <a:cs typeface="Arial"/>
              </a:rPr>
              <a:t>&gt;=</a:t>
            </a:r>
            <a:r>
              <a:rPr sz="3200" spc="-2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4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dirty="0">
                <a:latin typeface="Arial"/>
                <a:cs typeface="Arial"/>
              </a:rPr>
              <a:t>»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71790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if example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87098"/>
            <a:ext cx="3437254" cy="4256405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45"/>
              </a:spcBef>
            </a:pPr>
            <a:r>
              <a:rPr sz="2800" spc="-5" dirty="0">
                <a:latin typeface="Arial"/>
                <a:cs typeface="Arial"/>
              </a:rPr>
              <a:t>i = input('Enter i: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');</a:t>
            </a:r>
            <a:endParaRPr sz="2800">
              <a:latin typeface="Arial"/>
              <a:cs typeface="Arial"/>
            </a:endParaRPr>
          </a:p>
          <a:p>
            <a:pPr marL="12700" marR="440055">
              <a:lnSpc>
                <a:spcPct val="110000"/>
              </a:lnSpc>
              <a:spcBef>
                <a:spcPts val="15"/>
              </a:spcBef>
            </a:pPr>
            <a:r>
              <a:rPr sz="2800" spc="-5" dirty="0">
                <a:latin typeface="Arial"/>
                <a:cs typeface="Arial"/>
              </a:rPr>
              <a:t>j = input(‘Enter j: ‘);  if i &gt; 5</a:t>
            </a:r>
            <a:endParaRPr sz="2800">
              <a:latin typeface="Arial"/>
              <a:cs typeface="Arial"/>
            </a:endParaRPr>
          </a:p>
          <a:p>
            <a:pPr marL="407034">
              <a:lnSpc>
                <a:spcPct val="100000"/>
              </a:lnSpc>
              <a:spcBef>
                <a:spcPts val="335"/>
              </a:spcBef>
            </a:pPr>
            <a:r>
              <a:rPr sz="2800" spc="-5" dirty="0">
                <a:latin typeface="Arial"/>
                <a:cs typeface="Arial"/>
              </a:rPr>
              <a:t>k =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i</a:t>
            </a:r>
            <a:endParaRPr sz="2800">
              <a:latin typeface="Arial"/>
              <a:cs typeface="Arial"/>
            </a:endParaRPr>
          </a:p>
          <a:p>
            <a:pPr marL="407034" marR="5080" indent="-394970">
              <a:lnSpc>
                <a:spcPct val="110000"/>
              </a:lnSpc>
              <a:spcBef>
                <a:spcPts val="10"/>
              </a:spcBef>
            </a:pPr>
            <a:r>
              <a:rPr sz="2800" spc="-5" dirty="0">
                <a:latin typeface="Arial"/>
                <a:cs typeface="Arial"/>
              </a:rPr>
              <a:t>elseif (i &gt; 1) &amp; (j==20)  k = 5 * i +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j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z="2800" spc="-5" dirty="0">
                <a:latin typeface="Arial"/>
                <a:cs typeface="Arial"/>
              </a:rPr>
              <a:t>else</a:t>
            </a:r>
            <a:endParaRPr sz="2800">
              <a:latin typeface="Arial"/>
              <a:cs typeface="Arial"/>
            </a:endParaRPr>
          </a:p>
          <a:p>
            <a:pPr marL="12700" marR="2240280" indent="394335">
              <a:lnSpc>
                <a:spcPct val="110000"/>
              </a:lnSpc>
              <a:spcBef>
                <a:spcPts val="10"/>
              </a:spcBef>
            </a:pPr>
            <a:r>
              <a:rPr sz="2800" spc="-5" dirty="0">
                <a:latin typeface="Arial"/>
                <a:cs typeface="Arial"/>
              </a:rPr>
              <a:t>k =</a:t>
            </a:r>
            <a:r>
              <a:rPr sz="2800" spc="-8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1  end</a:t>
            </a:r>
            <a:endParaRPr sz="2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37669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70019"/>
            <a:ext cx="1876425" cy="4114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229870">
              <a:lnSpc>
                <a:spcPct val="119700"/>
              </a:lnSpc>
              <a:spcBef>
                <a:spcPts val="95"/>
              </a:spcBef>
            </a:pPr>
            <a:r>
              <a:rPr sz="3200" dirty="0">
                <a:latin typeface="Arial"/>
                <a:cs typeface="Arial"/>
              </a:rPr>
              <a:t>» </a:t>
            </a:r>
            <a:r>
              <a:rPr sz="3200" spc="-10" dirty="0">
                <a:latin typeface="Arial"/>
                <a:cs typeface="Arial"/>
              </a:rPr>
              <a:t>prog7  </a:t>
            </a:r>
            <a:r>
              <a:rPr sz="3200" spc="-5" dirty="0">
                <a:latin typeface="Arial"/>
                <a:cs typeface="Arial"/>
              </a:rPr>
              <a:t>Enter i:</a:t>
            </a:r>
            <a:r>
              <a:rPr sz="3200" spc="-8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4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spc="-5" dirty="0">
                <a:latin typeface="Arial"/>
                <a:cs typeface="Arial"/>
              </a:rPr>
              <a:t>Enter j:</a:t>
            </a:r>
            <a:r>
              <a:rPr sz="3200" spc="-7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20</a:t>
            </a:r>
            <a:endParaRPr sz="3200">
              <a:latin typeface="Arial"/>
              <a:cs typeface="Arial"/>
            </a:endParaRPr>
          </a:p>
          <a:p>
            <a:pPr marL="463550" marR="953135" indent="-451484">
              <a:lnSpc>
                <a:spcPts val="9200"/>
              </a:lnSpc>
              <a:spcBef>
                <a:spcPts val="1190"/>
              </a:spcBef>
            </a:pPr>
            <a:r>
              <a:rPr sz="3200" dirty="0">
                <a:latin typeface="Arial"/>
                <a:cs typeface="Arial"/>
              </a:rPr>
              <a:t>k =  </a:t>
            </a:r>
            <a:r>
              <a:rPr sz="3200" spc="-10" dirty="0">
                <a:latin typeface="Arial"/>
                <a:cs typeface="Arial"/>
              </a:rPr>
              <a:t>40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3493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lang="tr-TR" sz="4000" spc="-5" dirty="0" smtClean="0"/>
              <a:t>if</a:t>
            </a:r>
            <a:r>
              <a:rPr lang="tr-TR" sz="4000" spc="-5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 </a:t>
            </a:r>
            <a:r>
              <a:rPr sz="4000" spc="-5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conditions</a:t>
            </a:r>
            <a:endParaRPr sz="4000" spc="-5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04036" y="1879183"/>
            <a:ext cx="5473700" cy="4305300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3200" dirty="0">
                <a:latin typeface="Arial"/>
                <a:cs typeface="Arial"/>
              </a:rPr>
              <a:t>a = </a:t>
            </a:r>
            <a:r>
              <a:rPr sz="3200" spc="-5" dirty="0">
                <a:latin typeface="Arial"/>
                <a:cs typeface="Arial"/>
              </a:rPr>
              <a:t>input('Enter a:</a:t>
            </a:r>
            <a:r>
              <a:rPr sz="3200" spc="-9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');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3200" dirty="0">
                <a:latin typeface="Arial"/>
                <a:cs typeface="Arial"/>
              </a:rPr>
              <a:t>b = </a:t>
            </a:r>
            <a:r>
              <a:rPr sz="3200" spc="-5" dirty="0">
                <a:latin typeface="Arial"/>
                <a:cs typeface="Arial"/>
              </a:rPr>
              <a:t>input('Enter b:</a:t>
            </a:r>
            <a:r>
              <a:rPr sz="3200" spc="-9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');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200" spc="-5" dirty="0">
                <a:latin typeface="Arial"/>
                <a:cs typeface="Arial"/>
              </a:rPr>
              <a:t>if </a:t>
            </a:r>
            <a:r>
              <a:rPr sz="3200" dirty="0">
                <a:latin typeface="Arial"/>
                <a:cs typeface="Arial"/>
              </a:rPr>
              <a:t>( </a:t>
            </a:r>
            <a:r>
              <a:rPr sz="3200" spc="-5" dirty="0">
                <a:latin typeface="Arial"/>
                <a:cs typeface="Arial"/>
              </a:rPr>
              <a:t>a~=b </a:t>
            </a:r>
            <a:r>
              <a:rPr sz="3200" dirty="0">
                <a:latin typeface="Arial"/>
                <a:cs typeface="Arial"/>
              </a:rPr>
              <a:t>) &amp; ( a &gt; 5</a:t>
            </a:r>
            <a:r>
              <a:rPr sz="3200" spc="-10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)</a:t>
            </a:r>
            <a:endParaRPr sz="3200">
              <a:latin typeface="Arial"/>
              <a:cs typeface="Arial"/>
            </a:endParaRPr>
          </a:p>
          <a:p>
            <a:pPr marL="12700" marR="5080" indent="450850">
              <a:lnSpc>
                <a:spcPct val="109700"/>
              </a:lnSpc>
            </a:pPr>
            <a:r>
              <a:rPr sz="3200" spc="-5" dirty="0">
                <a:latin typeface="Arial"/>
                <a:cs typeface="Arial"/>
              </a:rPr>
              <a:t>fprintf('a </a:t>
            </a:r>
            <a:r>
              <a:rPr sz="3200" dirty="0">
                <a:latin typeface="Arial"/>
                <a:cs typeface="Arial"/>
              </a:rPr>
              <a:t>+ b = </a:t>
            </a:r>
            <a:r>
              <a:rPr sz="3200" spc="-5" dirty="0">
                <a:latin typeface="Arial"/>
                <a:cs typeface="Arial"/>
              </a:rPr>
              <a:t>%d\n', </a:t>
            </a:r>
            <a:r>
              <a:rPr sz="3200" dirty="0">
                <a:latin typeface="Arial"/>
                <a:cs typeface="Arial"/>
              </a:rPr>
              <a:t>a +</a:t>
            </a:r>
            <a:r>
              <a:rPr sz="3200" spc="-7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b);  elseif (b </a:t>
            </a:r>
            <a:r>
              <a:rPr sz="3200" dirty="0">
                <a:latin typeface="Arial"/>
                <a:cs typeface="Arial"/>
              </a:rPr>
              <a:t>&gt; </a:t>
            </a:r>
            <a:r>
              <a:rPr sz="3200" spc="-5" dirty="0">
                <a:latin typeface="Arial"/>
                <a:cs typeface="Arial"/>
              </a:rPr>
              <a:t>a) </a:t>
            </a:r>
            <a:r>
              <a:rPr sz="3200" dirty="0">
                <a:latin typeface="Arial"/>
                <a:cs typeface="Arial"/>
              </a:rPr>
              <a:t>| </a:t>
            </a:r>
            <a:r>
              <a:rPr sz="3200" spc="-5" dirty="0">
                <a:latin typeface="Arial"/>
                <a:cs typeface="Arial"/>
              </a:rPr>
              <a:t>(b </a:t>
            </a:r>
            <a:r>
              <a:rPr sz="3200" dirty="0">
                <a:latin typeface="Arial"/>
                <a:cs typeface="Arial"/>
              </a:rPr>
              <a:t>&lt;</a:t>
            </a:r>
            <a:r>
              <a:rPr sz="3200" spc="-5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3)</a:t>
            </a:r>
            <a:endParaRPr sz="3200">
              <a:latin typeface="Arial"/>
              <a:cs typeface="Arial"/>
            </a:endParaRPr>
          </a:p>
          <a:p>
            <a:pPr marL="12700" marR="210185" indent="450850">
              <a:lnSpc>
                <a:spcPct val="109700"/>
              </a:lnSpc>
            </a:pPr>
            <a:r>
              <a:rPr sz="3200" spc="-5" dirty="0">
                <a:latin typeface="Arial"/>
                <a:cs typeface="Arial"/>
              </a:rPr>
              <a:t>fprintf('a </a:t>
            </a:r>
            <a:r>
              <a:rPr sz="3200" dirty="0">
                <a:latin typeface="Arial"/>
                <a:cs typeface="Arial"/>
              </a:rPr>
              <a:t>- b = </a:t>
            </a:r>
            <a:r>
              <a:rPr sz="3200" spc="-5" dirty="0">
                <a:latin typeface="Arial"/>
                <a:cs typeface="Arial"/>
              </a:rPr>
              <a:t>%d\n', </a:t>
            </a:r>
            <a:r>
              <a:rPr sz="3200" dirty="0">
                <a:latin typeface="Arial"/>
                <a:cs typeface="Arial"/>
              </a:rPr>
              <a:t>a -</a:t>
            </a:r>
            <a:r>
              <a:rPr sz="3200" spc="-8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b);  end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7164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87098"/>
            <a:ext cx="1569085" cy="42564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0400"/>
              </a:lnSpc>
              <a:spcBef>
                <a:spcPts val="100"/>
              </a:spcBef>
            </a:pPr>
            <a:r>
              <a:rPr sz="2800" spc="-5" dirty="0">
                <a:latin typeface="Arial"/>
                <a:cs typeface="Arial"/>
              </a:rPr>
              <a:t>» prog8  Enter a:</a:t>
            </a:r>
            <a:r>
              <a:rPr sz="2800" spc="-6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4</a:t>
            </a:r>
            <a:endParaRPr sz="2800">
              <a:latin typeface="Arial"/>
              <a:cs typeface="Arial"/>
            </a:endParaRPr>
          </a:p>
          <a:p>
            <a:pPr marL="12700" marR="5080">
              <a:lnSpc>
                <a:spcPct val="110000"/>
              </a:lnSpc>
            </a:pPr>
            <a:r>
              <a:rPr sz="2800" spc="-5" dirty="0">
                <a:latin typeface="Arial"/>
                <a:cs typeface="Arial"/>
              </a:rPr>
              <a:t>Enter b:</a:t>
            </a:r>
            <a:r>
              <a:rPr sz="2800" spc="-6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5  a - b =</a:t>
            </a:r>
            <a:r>
              <a:rPr sz="2800" spc="-3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-1</a:t>
            </a:r>
            <a:endParaRPr sz="2800">
              <a:latin typeface="Arial"/>
              <a:cs typeface="Arial"/>
            </a:endParaRPr>
          </a:p>
          <a:p>
            <a:pPr marL="12700" marR="5080">
              <a:lnSpc>
                <a:spcPct val="110000"/>
              </a:lnSpc>
              <a:spcBef>
                <a:spcPts val="10"/>
              </a:spcBef>
            </a:pPr>
            <a:r>
              <a:rPr sz="2800" spc="-5" dirty="0">
                <a:latin typeface="Arial"/>
                <a:cs typeface="Arial"/>
              </a:rPr>
              <a:t>» prog8  Enter a:</a:t>
            </a:r>
            <a:r>
              <a:rPr sz="2800" spc="-6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6</a:t>
            </a:r>
            <a:endParaRPr sz="2800">
              <a:latin typeface="Arial"/>
              <a:cs typeface="Arial"/>
            </a:endParaRPr>
          </a:p>
          <a:p>
            <a:pPr marL="12700" marR="5080">
              <a:lnSpc>
                <a:spcPts val="3710"/>
              </a:lnSpc>
              <a:spcBef>
                <a:spcPts val="170"/>
              </a:spcBef>
            </a:pPr>
            <a:r>
              <a:rPr sz="2800" spc="-5" dirty="0">
                <a:latin typeface="Arial"/>
                <a:cs typeface="Arial"/>
              </a:rPr>
              <a:t>Enter b:</a:t>
            </a:r>
            <a:r>
              <a:rPr sz="2800" spc="-6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3  a + b =</a:t>
            </a:r>
            <a:r>
              <a:rPr sz="2800" spc="-5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9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sz="2800" spc="-5" dirty="0">
                <a:latin typeface="Arial"/>
                <a:cs typeface="Arial"/>
              </a:rPr>
              <a:t>»</a:t>
            </a:r>
            <a:endParaRPr sz="2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63949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30250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lang="tr-TR" sz="4000" spc="-5" dirty="0"/>
              <a:t>i</a:t>
            </a:r>
            <a:r>
              <a:rPr sz="4000" spc="-5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 </a:t>
            </a: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conditions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79183"/>
            <a:ext cx="5704840" cy="4305300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3200" dirty="0">
                <a:latin typeface="Arial"/>
                <a:cs typeface="Arial"/>
              </a:rPr>
              <a:t>a = </a:t>
            </a:r>
            <a:r>
              <a:rPr sz="3200" spc="-5" dirty="0">
                <a:latin typeface="Arial"/>
                <a:cs typeface="Arial"/>
              </a:rPr>
              <a:t>input('Enter a:</a:t>
            </a:r>
            <a:r>
              <a:rPr sz="3200" spc="-9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');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3200" dirty="0">
                <a:latin typeface="Arial"/>
                <a:cs typeface="Arial"/>
              </a:rPr>
              <a:t>b = </a:t>
            </a:r>
            <a:r>
              <a:rPr sz="3200" spc="-5" dirty="0">
                <a:latin typeface="Arial"/>
                <a:cs typeface="Arial"/>
              </a:rPr>
              <a:t>input('Enter b:</a:t>
            </a:r>
            <a:r>
              <a:rPr sz="3200" spc="-9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');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650">
              <a:latin typeface="Times New Roman"/>
              <a:cs typeface="Times New Roman"/>
            </a:endParaRPr>
          </a:p>
          <a:p>
            <a:pPr marL="463550" marR="236220" indent="-451484">
              <a:lnSpc>
                <a:spcPct val="109700"/>
              </a:lnSpc>
            </a:pPr>
            <a:r>
              <a:rPr sz="3200" spc="-5" dirty="0">
                <a:latin typeface="Arial"/>
                <a:cs typeface="Arial"/>
              </a:rPr>
              <a:t>if </a:t>
            </a:r>
            <a:r>
              <a:rPr sz="3200" dirty="0">
                <a:latin typeface="Arial"/>
                <a:cs typeface="Arial"/>
              </a:rPr>
              <a:t>( </a:t>
            </a:r>
            <a:r>
              <a:rPr sz="3200" spc="-5" dirty="0">
                <a:latin typeface="Arial"/>
                <a:cs typeface="Arial"/>
              </a:rPr>
              <a:t>a~=b </a:t>
            </a:r>
            <a:r>
              <a:rPr sz="3200" dirty="0">
                <a:latin typeface="Arial"/>
                <a:cs typeface="Arial"/>
              </a:rPr>
              <a:t>) &amp; ( a &gt; 5 ) | </a:t>
            </a:r>
            <a:r>
              <a:rPr sz="3200" spc="-5" dirty="0">
                <a:latin typeface="Arial"/>
                <a:cs typeface="Arial"/>
              </a:rPr>
              <a:t>(b </a:t>
            </a:r>
            <a:r>
              <a:rPr sz="3200" dirty="0">
                <a:latin typeface="Arial"/>
                <a:cs typeface="Arial"/>
              </a:rPr>
              <a:t>&gt; </a:t>
            </a:r>
            <a:r>
              <a:rPr sz="3200" spc="-5" dirty="0">
                <a:latin typeface="Arial"/>
                <a:cs typeface="Arial"/>
              </a:rPr>
              <a:t>3)  fprintf('a </a:t>
            </a:r>
            <a:r>
              <a:rPr sz="3200" dirty="0">
                <a:latin typeface="Arial"/>
                <a:cs typeface="Arial"/>
              </a:rPr>
              <a:t>+ b = </a:t>
            </a:r>
            <a:r>
              <a:rPr sz="3200" spc="-5" dirty="0">
                <a:latin typeface="Arial"/>
                <a:cs typeface="Arial"/>
              </a:rPr>
              <a:t>%d\n', </a:t>
            </a:r>
            <a:r>
              <a:rPr sz="3200" dirty="0">
                <a:latin typeface="Arial"/>
                <a:cs typeface="Arial"/>
              </a:rPr>
              <a:t>a +</a:t>
            </a:r>
            <a:r>
              <a:rPr sz="3200" spc="-7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b);</a:t>
            </a:r>
            <a:endParaRPr sz="3200">
              <a:latin typeface="Arial"/>
              <a:cs typeface="Arial"/>
            </a:endParaRPr>
          </a:p>
          <a:p>
            <a:pPr marL="463550" marR="5080" indent="-451484">
              <a:lnSpc>
                <a:spcPct val="109700"/>
              </a:lnSpc>
            </a:pPr>
            <a:r>
              <a:rPr sz="3200" spc="-5" dirty="0">
                <a:latin typeface="Arial"/>
                <a:cs typeface="Arial"/>
              </a:rPr>
              <a:t>elseif (b </a:t>
            </a:r>
            <a:r>
              <a:rPr sz="3200" dirty="0">
                <a:latin typeface="Arial"/>
                <a:cs typeface="Arial"/>
              </a:rPr>
              <a:t>&gt; </a:t>
            </a:r>
            <a:r>
              <a:rPr sz="3200" spc="-5" dirty="0">
                <a:latin typeface="Arial"/>
                <a:cs typeface="Arial"/>
              </a:rPr>
              <a:t>a) </a:t>
            </a:r>
            <a:r>
              <a:rPr sz="3200" dirty="0">
                <a:latin typeface="Arial"/>
                <a:cs typeface="Arial"/>
              </a:rPr>
              <a:t>| </a:t>
            </a:r>
            <a:r>
              <a:rPr sz="3200" spc="-5" dirty="0">
                <a:latin typeface="Arial"/>
                <a:cs typeface="Arial"/>
              </a:rPr>
              <a:t>(b </a:t>
            </a:r>
            <a:r>
              <a:rPr sz="3200" dirty="0">
                <a:latin typeface="Arial"/>
                <a:cs typeface="Arial"/>
              </a:rPr>
              <a:t>&lt; </a:t>
            </a:r>
            <a:r>
              <a:rPr sz="3200" spc="-5" dirty="0">
                <a:latin typeface="Arial"/>
                <a:cs typeface="Arial"/>
              </a:rPr>
              <a:t>3) </a:t>
            </a:r>
            <a:r>
              <a:rPr sz="3200" dirty="0">
                <a:latin typeface="Arial"/>
                <a:cs typeface="Arial"/>
              </a:rPr>
              <a:t>&amp; </a:t>
            </a:r>
            <a:r>
              <a:rPr sz="3200" spc="-5" dirty="0">
                <a:latin typeface="Arial"/>
                <a:cs typeface="Arial"/>
              </a:rPr>
              <a:t>(a ==</a:t>
            </a:r>
            <a:r>
              <a:rPr sz="3200" spc="-6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2)  fprintf('a </a:t>
            </a:r>
            <a:r>
              <a:rPr sz="3200" dirty="0">
                <a:latin typeface="Arial"/>
                <a:cs typeface="Arial"/>
              </a:rPr>
              <a:t>- b = </a:t>
            </a:r>
            <a:r>
              <a:rPr sz="3200" spc="-5" dirty="0">
                <a:latin typeface="Arial"/>
                <a:cs typeface="Arial"/>
              </a:rPr>
              <a:t>%d\n', </a:t>
            </a:r>
            <a:r>
              <a:rPr sz="3200" dirty="0">
                <a:latin typeface="Arial"/>
                <a:cs typeface="Arial"/>
              </a:rPr>
              <a:t>a -</a:t>
            </a:r>
            <a:r>
              <a:rPr sz="3200" spc="-6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b);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3200" spc="-10" dirty="0">
                <a:latin typeface="Arial"/>
                <a:cs typeface="Arial"/>
              </a:rPr>
              <a:t>end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99157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87098"/>
            <a:ext cx="1569085" cy="42564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0400"/>
              </a:lnSpc>
              <a:spcBef>
                <a:spcPts val="100"/>
              </a:spcBef>
            </a:pPr>
            <a:r>
              <a:rPr sz="2800" spc="-5" dirty="0">
                <a:latin typeface="Arial"/>
                <a:cs typeface="Arial"/>
              </a:rPr>
              <a:t>» prog9  Enter a:</a:t>
            </a:r>
            <a:r>
              <a:rPr sz="2800" spc="-6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4</a:t>
            </a:r>
            <a:endParaRPr sz="2800">
              <a:latin typeface="Arial"/>
              <a:cs typeface="Arial"/>
            </a:endParaRPr>
          </a:p>
          <a:p>
            <a:pPr marL="12700" marR="5080">
              <a:lnSpc>
                <a:spcPct val="110000"/>
              </a:lnSpc>
            </a:pPr>
            <a:r>
              <a:rPr sz="2800" spc="-5" dirty="0">
                <a:latin typeface="Arial"/>
                <a:cs typeface="Arial"/>
              </a:rPr>
              <a:t>Enter b:</a:t>
            </a:r>
            <a:r>
              <a:rPr sz="2800" spc="-6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4  a + b =</a:t>
            </a:r>
            <a:r>
              <a:rPr sz="2800" spc="-5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8</a:t>
            </a:r>
            <a:endParaRPr sz="2800">
              <a:latin typeface="Arial"/>
              <a:cs typeface="Arial"/>
            </a:endParaRPr>
          </a:p>
          <a:p>
            <a:pPr marL="12700" marR="5080">
              <a:lnSpc>
                <a:spcPct val="110000"/>
              </a:lnSpc>
              <a:spcBef>
                <a:spcPts val="10"/>
              </a:spcBef>
            </a:pPr>
            <a:r>
              <a:rPr sz="2800" spc="-5" dirty="0">
                <a:latin typeface="Arial"/>
                <a:cs typeface="Arial"/>
              </a:rPr>
              <a:t>» prog9  Enter a:</a:t>
            </a:r>
            <a:r>
              <a:rPr sz="2800" spc="-6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2</a:t>
            </a:r>
            <a:endParaRPr sz="2800">
              <a:latin typeface="Arial"/>
              <a:cs typeface="Arial"/>
            </a:endParaRPr>
          </a:p>
          <a:p>
            <a:pPr marL="12700" marR="5080">
              <a:lnSpc>
                <a:spcPts val="3710"/>
              </a:lnSpc>
              <a:spcBef>
                <a:spcPts val="170"/>
              </a:spcBef>
            </a:pPr>
            <a:r>
              <a:rPr sz="2800" spc="-5" dirty="0">
                <a:latin typeface="Arial"/>
                <a:cs typeface="Arial"/>
              </a:rPr>
              <a:t>Enter b:</a:t>
            </a:r>
            <a:r>
              <a:rPr sz="2800" spc="-6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2  a - b =</a:t>
            </a:r>
            <a:r>
              <a:rPr sz="2800" spc="-3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0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sz="2800" spc="-5" dirty="0">
                <a:latin typeface="Arial"/>
                <a:cs typeface="Arial"/>
              </a:rPr>
              <a:t>»</a:t>
            </a:r>
            <a:endParaRPr sz="2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77183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30250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Example1 from FLOWCHARTS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2452205"/>
            <a:ext cx="6006465" cy="294894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3200" dirty="0">
                <a:latin typeface="Arial"/>
                <a:cs typeface="Arial"/>
              </a:rPr>
              <a:t>A = </a:t>
            </a:r>
            <a:r>
              <a:rPr sz="3200" spc="-5" dirty="0">
                <a:latin typeface="Arial"/>
                <a:cs typeface="Arial"/>
              </a:rPr>
              <a:t>input('Enter A:</a:t>
            </a:r>
            <a:r>
              <a:rPr sz="3200" spc="-3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');</a:t>
            </a:r>
            <a:endParaRPr sz="3200">
              <a:latin typeface="Arial"/>
              <a:cs typeface="Arial"/>
            </a:endParaRPr>
          </a:p>
          <a:p>
            <a:pPr marL="12700" marR="2252980">
              <a:lnSpc>
                <a:spcPct val="119700"/>
              </a:lnSpc>
              <a:spcBef>
                <a:spcPts val="10"/>
              </a:spcBef>
            </a:pPr>
            <a:r>
              <a:rPr sz="3200" dirty="0">
                <a:latin typeface="Arial"/>
                <a:cs typeface="Arial"/>
              </a:rPr>
              <a:t>B = </a:t>
            </a:r>
            <a:r>
              <a:rPr sz="3200" spc="-5" dirty="0">
                <a:latin typeface="Arial"/>
                <a:cs typeface="Arial"/>
              </a:rPr>
              <a:t>input('Enter B:</a:t>
            </a:r>
            <a:r>
              <a:rPr sz="3200" spc="-8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');  </a:t>
            </a:r>
            <a:r>
              <a:rPr sz="3200" dirty="0">
                <a:latin typeface="Arial"/>
                <a:cs typeface="Arial"/>
              </a:rPr>
              <a:t>C = A +</a:t>
            </a:r>
            <a:r>
              <a:rPr sz="3200" spc="-4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B;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60"/>
              </a:spcBef>
            </a:pPr>
            <a:r>
              <a:rPr sz="3200" spc="-5" dirty="0">
                <a:latin typeface="Arial"/>
                <a:cs typeface="Arial"/>
              </a:rPr>
              <a:t>disp(C)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65"/>
              </a:spcBef>
            </a:pPr>
            <a:r>
              <a:rPr sz="3200" spc="-5" dirty="0">
                <a:latin typeface="Arial"/>
                <a:cs typeface="Arial"/>
              </a:rPr>
              <a:t>fprintf('%d </a:t>
            </a:r>
            <a:r>
              <a:rPr sz="3200" dirty="0">
                <a:latin typeface="Arial"/>
                <a:cs typeface="Arial"/>
              </a:rPr>
              <a:t>+ %d = </a:t>
            </a:r>
            <a:r>
              <a:rPr sz="3200" spc="-5" dirty="0">
                <a:latin typeface="Arial"/>
                <a:cs typeface="Arial"/>
              </a:rPr>
              <a:t>%d\n', A, B,</a:t>
            </a:r>
            <a:r>
              <a:rPr sz="3200" spc="-5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C)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42750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30250"/>
            <a:ext cx="8229600" cy="1154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while	loop	– count	controlled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901431"/>
            <a:ext cx="5749925" cy="444246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2400" spc="-5" dirty="0">
                <a:latin typeface="Arial"/>
                <a:cs typeface="Arial"/>
              </a:rPr>
              <a:t>total </a:t>
            </a:r>
            <a:r>
              <a:rPr sz="2400" dirty="0">
                <a:latin typeface="Arial"/>
                <a:cs typeface="Arial"/>
              </a:rPr>
              <a:t>= </a:t>
            </a:r>
            <a:r>
              <a:rPr sz="2400" spc="-5" dirty="0">
                <a:latin typeface="Arial"/>
                <a:cs typeface="Arial"/>
              </a:rPr>
              <a:t>0;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2400" spc="-5" dirty="0">
                <a:latin typeface="Arial"/>
                <a:cs typeface="Arial"/>
              </a:rPr>
              <a:t>gradeCounter </a:t>
            </a:r>
            <a:r>
              <a:rPr sz="2400" dirty="0">
                <a:latin typeface="Arial"/>
                <a:cs typeface="Arial"/>
              </a:rPr>
              <a:t>=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1;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sz="2400" spc="-5" dirty="0">
                <a:latin typeface="Arial"/>
                <a:cs typeface="Arial"/>
              </a:rPr>
              <a:t>while </a:t>
            </a:r>
            <a:r>
              <a:rPr sz="2400" dirty="0">
                <a:latin typeface="Arial"/>
                <a:cs typeface="Arial"/>
              </a:rPr>
              <a:t>gradeCounter </a:t>
            </a:r>
            <a:r>
              <a:rPr sz="2400" spc="-5" dirty="0">
                <a:latin typeface="Arial"/>
                <a:cs typeface="Arial"/>
              </a:rPr>
              <a:t>&lt;=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5</a:t>
            </a:r>
            <a:endParaRPr sz="2400">
              <a:latin typeface="Arial"/>
              <a:cs typeface="Arial"/>
            </a:endParaRPr>
          </a:p>
          <a:p>
            <a:pPr marL="349250" marR="1437640" indent="1270">
              <a:lnSpc>
                <a:spcPts val="3170"/>
              </a:lnSpc>
              <a:spcBef>
                <a:spcPts val="140"/>
              </a:spcBef>
            </a:pPr>
            <a:r>
              <a:rPr sz="2400" spc="-5" dirty="0">
                <a:latin typeface="Arial"/>
                <a:cs typeface="Arial"/>
              </a:rPr>
              <a:t>grade </a:t>
            </a:r>
            <a:r>
              <a:rPr sz="2400" dirty="0">
                <a:latin typeface="Arial"/>
                <a:cs typeface="Arial"/>
              </a:rPr>
              <a:t>= </a:t>
            </a:r>
            <a:r>
              <a:rPr sz="2400" spc="-5" dirty="0">
                <a:latin typeface="Arial"/>
                <a:cs typeface="Arial"/>
              </a:rPr>
              <a:t>input('Enter grade: ');  total </a:t>
            </a:r>
            <a:r>
              <a:rPr sz="2400" dirty="0">
                <a:latin typeface="Arial"/>
                <a:cs typeface="Arial"/>
              </a:rPr>
              <a:t>= </a:t>
            </a:r>
            <a:r>
              <a:rPr sz="2400" spc="-5" dirty="0">
                <a:latin typeface="Arial"/>
                <a:cs typeface="Arial"/>
              </a:rPr>
              <a:t>total </a:t>
            </a:r>
            <a:r>
              <a:rPr sz="2400" dirty="0">
                <a:latin typeface="Arial"/>
                <a:cs typeface="Arial"/>
              </a:rPr>
              <a:t>+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grade;</a:t>
            </a:r>
            <a:endParaRPr sz="2400">
              <a:latin typeface="Arial"/>
              <a:cs typeface="Arial"/>
            </a:endParaRPr>
          </a:p>
          <a:p>
            <a:pPr marL="12700" marR="711835" indent="337820">
              <a:lnSpc>
                <a:spcPts val="3160"/>
              </a:lnSpc>
              <a:spcBef>
                <a:spcPts val="5"/>
              </a:spcBef>
            </a:pPr>
            <a:r>
              <a:rPr sz="2400" spc="-5" dirty="0">
                <a:latin typeface="Arial"/>
                <a:cs typeface="Arial"/>
              </a:rPr>
              <a:t>gradeCounter </a:t>
            </a:r>
            <a:r>
              <a:rPr sz="2400" dirty="0">
                <a:latin typeface="Arial"/>
                <a:cs typeface="Arial"/>
              </a:rPr>
              <a:t>= </a:t>
            </a:r>
            <a:r>
              <a:rPr sz="2400" spc="-5" dirty="0">
                <a:latin typeface="Arial"/>
                <a:cs typeface="Arial"/>
              </a:rPr>
              <a:t>gradeCounter </a:t>
            </a:r>
            <a:r>
              <a:rPr sz="2400" dirty="0">
                <a:latin typeface="Arial"/>
                <a:cs typeface="Arial"/>
              </a:rPr>
              <a:t>+ </a:t>
            </a:r>
            <a:r>
              <a:rPr sz="2400" spc="-5" dirty="0">
                <a:latin typeface="Arial"/>
                <a:cs typeface="Arial"/>
              </a:rPr>
              <a:t>1;  end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spc="-5" dirty="0">
                <a:latin typeface="Arial"/>
                <a:cs typeface="Arial"/>
              </a:rPr>
              <a:t>average </a:t>
            </a:r>
            <a:r>
              <a:rPr sz="2400" dirty="0">
                <a:latin typeface="Arial"/>
                <a:cs typeface="Arial"/>
              </a:rPr>
              <a:t>= </a:t>
            </a:r>
            <a:r>
              <a:rPr sz="2400" spc="-5" dirty="0">
                <a:latin typeface="Arial"/>
                <a:cs typeface="Arial"/>
              </a:rPr>
              <a:t>total </a:t>
            </a:r>
            <a:r>
              <a:rPr sz="2400" dirty="0">
                <a:latin typeface="Arial"/>
                <a:cs typeface="Arial"/>
              </a:rPr>
              <a:t>/ </a:t>
            </a:r>
            <a:r>
              <a:rPr sz="2400" spc="-5" dirty="0">
                <a:latin typeface="Arial"/>
                <a:cs typeface="Arial"/>
              </a:rPr>
              <a:t>5;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latin typeface="Arial"/>
                <a:cs typeface="Arial"/>
              </a:rPr>
              <a:t>fprintf('Class </a:t>
            </a:r>
            <a:r>
              <a:rPr sz="2400" spc="-5" dirty="0">
                <a:latin typeface="Arial"/>
                <a:cs typeface="Arial"/>
              </a:rPr>
              <a:t>average is %5.2f\n',</a:t>
            </a:r>
            <a:r>
              <a:rPr sz="2400" spc="-6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average)</a:t>
            </a:r>
            <a:endParaRPr sz="24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63381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79183"/>
            <a:ext cx="4152265" cy="4305300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3200" dirty="0">
                <a:latin typeface="Arial"/>
                <a:cs typeface="Arial"/>
              </a:rPr>
              <a:t>»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prog10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3200" spc="-5" dirty="0">
                <a:latin typeface="Arial"/>
                <a:cs typeface="Arial"/>
              </a:rPr>
              <a:t>Enter </a:t>
            </a:r>
            <a:r>
              <a:rPr sz="3200" spc="-10" dirty="0">
                <a:latin typeface="Arial"/>
                <a:cs typeface="Arial"/>
              </a:rPr>
              <a:t>grade:</a:t>
            </a:r>
            <a:r>
              <a:rPr sz="3200" spc="-7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50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3200" spc="-5" dirty="0">
                <a:latin typeface="Arial"/>
                <a:cs typeface="Arial"/>
              </a:rPr>
              <a:t>Enter </a:t>
            </a:r>
            <a:r>
              <a:rPr sz="3200" spc="-10" dirty="0">
                <a:latin typeface="Arial"/>
                <a:cs typeface="Arial"/>
              </a:rPr>
              <a:t>grade:</a:t>
            </a:r>
            <a:r>
              <a:rPr sz="3200" spc="-7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30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3200" spc="-5" dirty="0">
                <a:latin typeface="Arial"/>
                <a:cs typeface="Arial"/>
              </a:rPr>
              <a:t>Enter </a:t>
            </a:r>
            <a:r>
              <a:rPr sz="3200" spc="-10" dirty="0">
                <a:latin typeface="Arial"/>
                <a:cs typeface="Arial"/>
              </a:rPr>
              <a:t>grade:</a:t>
            </a:r>
            <a:r>
              <a:rPr sz="3200" spc="-7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70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3200" spc="-5" dirty="0">
                <a:latin typeface="Arial"/>
                <a:cs typeface="Arial"/>
              </a:rPr>
              <a:t>Enter </a:t>
            </a:r>
            <a:r>
              <a:rPr sz="3200" spc="-10" dirty="0">
                <a:latin typeface="Arial"/>
                <a:cs typeface="Arial"/>
              </a:rPr>
              <a:t>grade:</a:t>
            </a:r>
            <a:r>
              <a:rPr sz="3200" spc="-7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40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3200" spc="-5" dirty="0">
                <a:latin typeface="Arial"/>
                <a:cs typeface="Arial"/>
              </a:rPr>
              <a:t>Enter </a:t>
            </a:r>
            <a:r>
              <a:rPr sz="3200" spc="-10" dirty="0">
                <a:latin typeface="Arial"/>
                <a:cs typeface="Arial"/>
              </a:rPr>
              <a:t>grade:</a:t>
            </a:r>
            <a:r>
              <a:rPr sz="3200" spc="-7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90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3200" spc="-5" dirty="0">
                <a:latin typeface="Arial"/>
                <a:cs typeface="Arial"/>
              </a:rPr>
              <a:t>Class average is</a:t>
            </a:r>
            <a:r>
              <a:rPr sz="3200" spc="-7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56.00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3200" dirty="0">
                <a:latin typeface="Arial"/>
                <a:cs typeface="Arial"/>
              </a:rPr>
              <a:t>»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58369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30250"/>
            <a:ext cx="8229600" cy="1154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while	loop	- sentinel	controlled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909051"/>
            <a:ext cx="7071995" cy="4406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75"/>
              </a:lnSpc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total </a:t>
            </a:r>
            <a:r>
              <a:rPr sz="2400" dirty="0">
                <a:latin typeface="Arial"/>
                <a:cs typeface="Arial"/>
              </a:rPr>
              <a:t>= </a:t>
            </a:r>
            <a:r>
              <a:rPr sz="2400" spc="-5" dirty="0">
                <a:latin typeface="Arial"/>
                <a:cs typeface="Arial"/>
              </a:rPr>
              <a:t>0;</a:t>
            </a:r>
            <a:endParaRPr sz="2400" dirty="0">
              <a:latin typeface="Arial"/>
              <a:cs typeface="Arial"/>
            </a:endParaRPr>
          </a:p>
          <a:p>
            <a:pPr marL="12700">
              <a:lnSpc>
                <a:spcPts val="2875"/>
              </a:lnSpc>
            </a:pPr>
            <a:r>
              <a:rPr sz="2400" spc="-5" dirty="0">
                <a:latin typeface="Arial"/>
                <a:cs typeface="Arial"/>
              </a:rPr>
              <a:t>gradeCounter </a:t>
            </a:r>
            <a:r>
              <a:rPr sz="2400" dirty="0">
                <a:latin typeface="Arial"/>
                <a:cs typeface="Arial"/>
              </a:rPr>
              <a:t>=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0;</a:t>
            </a:r>
            <a:endParaRPr sz="2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400" spc="-5" dirty="0">
                <a:latin typeface="Arial"/>
                <a:cs typeface="Arial"/>
              </a:rPr>
              <a:t>grade </a:t>
            </a:r>
            <a:r>
              <a:rPr sz="2400" dirty="0">
                <a:latin typeface="Arial"/>
                <a:cs typeface="Arial"/>
              </a:rPr>
              <a:t>= </a:t>
            </a:r>
            <a:r>
              <a:rPr sz="2400" spc="-5" dirty="0">
                <a:latin typeface="Arial"/>
                <a:cs typeface="Arial"/>
              </a:rPr>
              <a:t>input('Enter grade: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');</a:t>
            </a:r>
          </a:p>
          <a:p>
            <a:pPr marL="433070" marR="5080" indent="-421005">
              <a:lnSpc>
                <a:spcPts val="2870"/>
              </a:lnSpc>
              <a:spcBef>
                <a:spcPts val="105"/>
              </a:spcBef>
              <a:tabLst>
                <a:tab pos="3668395" algn="l"/>
              </a:tabLst>
            </a:pPr>
            <a:r>
              <a:rPr sz="2400" spc="-5" dirty="0">
                <a:latin typeface="Arial"/>
                <a:cs typeface="Arial"/>
              </a:rPr>
              <a:t>while grade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~=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-1	% -1 </a:t>
            </a:r>
            <a:r>
              <a:rPr sz="2400" spc="-5" dirty="0">
                <a:latin typeface="Arial"/>
                <a:cs typeface="Arial"/>
              </a:rPr>
              <a:t>is </a:t>
            </a:r>
            <a:r>
              <a:rPr sz="2400" dirty="0">
                <a:latin typeface="Arial"/>
                <a:cs typeface="Arial"/>
              </a:rPr>
              <a:t>the sentinel</a:t>
            </a:r>
            <a:r>
              <a:rPr sz="2400" spc="-9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value  </a:t>
            </a:r>
            <a:r>
              <a:rPr sz="2400" spc="-5" dirty="0">
                <a:latin typeface="Arial"/>
                <a:cs typeface="Arial"/>
              </a:rPr>
              <a:t>total </a:t>
            </a:r>
            <a:r>
              <a:rPr sz="2400" dirty="0">
                <a:latin typeface="Arial"/>
                <a:cs typeface="Arial"/>
              </a:rPr>
              <a:t>= </a:t>
            </a:r>
            <a:r>
              <a:rPr sz="2400" spc="-5" dirty="0">
                <a:latin typeface="Arial"/>
                <a:cs typeface="Arial"/>
              </a:rPr>
              <a:t>total </a:t>
            </a:r>
            <a:r>
              <a:rPr sz="2400" dirty="0">
                <a:latin typeface="Arial"/>
                <a:cs typeface="Arial"/>
              </a:rPr>
              <a:t>+ </a:t>
            </a:r>
            <a:r>
              <a:rPr sz="2400" spc="-5" dirty="0">
                <a:latin typeface="Arial"/>
                <a:cs typeface="Arial"/>
              </a:rPr>
              <a:t>grade;</a:t>
            </a:r>
            <a:endParaRPr sz="2400" dirty="0">
              <a:latin typeface="Arial"/>
              <a:cs typeface="Arial"/>
            </a:endParaRPr>
          </a:p>
          <a:p>
            <a:pPr marL="434340" marR="1953895">
              <a:lnSpc>
                <a:spcPts val="2870"/>
              </a:lnSpc>
              <a:spcBef>
                <a:spcPts val="5"/>
              </a:spcBef>
            </a:pPr>
            <a:r>
              <a:rPr sz="2400" spc="-5" dirty="0">
                <a:latin typeface="Arial"/>
                <a:cs typeface="Arial"/>
              </a:rPr>
              <a:t>gradeCounter </a:t>
            </a:r>
            <a:r>
              <a:rPr sz="2400" dirty="0">
                <a:latin typeface="Arial"/>
                <a:cs typeface="Arial"/>
              </a:rPr>
              <a:t>= </a:t>
            </a:r>
            <a:r>
              <a:rPr sz="2400" spc="-5" dirty="0">
                <a:latin typeface="Arial"/>
                <a:cs typeface="Arial"/>
              </a:rPr>
              <a:t>gradeCounter </a:t>
            </a:r>
            <a:r>
              <a:rPr sz="2400" dirty="0">
                <a:latin typeface="Arial"/>
                <a:cs typeface="Arial"/>
              </a:rPr>
              <a:t>+ </a:t>
            </a:r>
            <a:r>
              <a:rPr sz="2400" spc="-5" dirty="0">
                <a:latin typeface="Arial"/>
                <a:cs typeface="Arial"/>
              </a:rPr>
              <a:t>1;  grade </a:t>
            </a:r>
            <a:r>
              <a:rPr sz="2400" dirty="0">
                <a:latin typeface="Arial"/>
                <a:cs typeface="Arial"/>
              </a:rPr>
              <a:t>= </a:t>
            </a:r>
            <a:r>
              <a:rPr sz="2400" spc="-5" dirty="0">
                <a:latin typeface="Arial"/>
                <a:cs typeface="Arial"/>
              </a:rPr>
              <a:t>input('Enter grade: </a:t>
            </a:r>
            <a:r>
              <a:rPr sz="2400" dirty="0">
                <a:latin typeface="Arial"/>
                <a:cs typeface="Arial"/>
              </a:rPr>
              <a:t>');</a:t>
            </a:r>
          </a:p>
          <a:p>
            <a:pPr marL="12700">
              <a:lnSpc>
                <a:spcPts val="2785"/>
              </a:lnSpc>
            </a:pPr>
            <a:r>
              <a:rPr sz="2400" spc="-5" dirty="0">
                <a:latin typeface="Arial"/>
                <a:cs typeface="Arial"/>
              </a:rPr>
              <a:t>end</a:t>
            </a:r>
            <a:endParaRPr sz="2400" dirty="0">
              <a:latin typeface="Arial"/>
              <a:cs typeface="Arial"/>
            </a:endParaRPr>
          </a:p>
          <a:p>
            <a:pPr marL="12700" marR="1327150">
              <a:lnSpc>
                <a:spcPct val="199600"/>
              </a:lnSpc>
            </a:pPr>
            <a:r>
              <a:rPr sz="2400" spc="-5" dirty="0">
                <a:latin typeface="Arial"/>
                <a:cs typeface="Arial"/>
              </a:rPr>
              <a:t>average </a:t>
            </a:r>
            <a:r>
              <a:rPr sz="2400" dirty="0">
                <a:latin typeface="Arial"/>
                <a:cs typeface="Arial"/>
              </a:rPr>
              <a:t>= total / </a:t>
            </a:r>
            <a:r>
              <a:rPr sz="2400" spc="-5" dirty="0">
                <a:latin typeface="Arial"/>
                <a:cs typeface="Arial"/>
              </a:rPr>
              <a:t>gradeCounter;  </a:t>
            </a:r>
            <a:r>
              <a:rPr sz="2400" dirty="0">
                <a:latin typeface="Arial"/>
                <a:cs typeface="Arial"/>
              </a:rPr>
              <a:t>fprintf('Class </a:t>
            </a:r>
            <a:r>
              <a:rPr sz="2400" spc="-5" dirty="0">
                <a:latin typeface="Arial"/>
                <a:cs typeface="Arial"/>
              </a:rPr>
              <a:t>average is %5.2f\n',</a:t>
            </a:r>
            <a:r>
              <a:rPr sz="2400" spc="-6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average)</a:t>
            </a:r>
            <a:endParaRPr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55058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70019"/>
            <a:ext cx="4152900" cy="4114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335405">
              <a:lnSpc>
                <a:spcPct val="119700"/>
              </a:lnSpc>
              <a:spcBef>
                <a:spcPts val="95"/>
              </a:spcBef>
            </a:pPr>
            <a:r>
              <a:rPr sz="3200" dirty="0">
                <a:latin typeface="Arial"/>
                <a:cs typeface="Arial"/>
              </a:rPr>
              <a:t>» </a:t>
            </a:r>
            <a:r>
              <a:rPr sz="3200" spc="-10" dirty="0">
                <a:latin typeface="Arial"/>
                <a:cs typeface="Arial"/>
              </a:rPr>
              <a:t>prog10b  </a:t>
            </a:r>
            <a:r>
              <a:rPr sz="3200" spc="-5" dirty="0">
                <a:latin typeface="Arial"/>
                <a:cs typeface="Arial"/>
              </a:rPr>
              <a:t>Enter </a:t>
            </a:r>
            <a:r>
              <a:rPr sz="3200" spc="-10" dirty="0">
                <a:latin typeface="Arial"/>
                <a:cs typeface="Arial"/>
              </a:rPr>
              <a:t>grade:</a:t>
            </a:r>
            <a:r>
              <a:rPr sz="3200" spc="-7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40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spc="-5" dirty="0">
                <a:latin typeface="Arial"/>
                <a:cs typeface="Arial"/>
              </a:rPr>
              <a:t>Enter </a:t>
            </a:r>
            <a:r>
              <a:rPr sz="3200" spc="-10" dirty="0">
                <a:latin typeface="Arial"/>
                <a:cs typeface="Arial"/>
              </a:rPr>
              <a:t>grade:</a:t>
            </a:r>
            <a:r>
              <a:rPr sz="3200" spc="-7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30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spc="-5" dirty="0">
                <a:latin typeface="Arial"/>
                <a:cs typeface="Arial"/>
              </a:rPr>
              <a:t>Enter </a:t>
            </a:r>
            <a:r>
              <a:rPr sz="3200" spc="-10" dirty="0">
                <a:latin typeface="Arial"/>
                <a:cs typeface="Arial"/>
              </a:rPr>
              <a:t>grade:</a:t>
            </a:r>
            <a:r>
              <a:rPr sz="3200" spc="-7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50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60"/>
              </a:spcBef>
            </a:pPr>
            <a:r>
              <a:rPr sz="3200" spc="-5" dirty="0">
                <a:latin typeface="Arial"/>
                <a:cs typeface="Arial"/>
              </a:rPr>
              <a:t>Enter grade: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-1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65"/>
              </a:spcBef>
            </a:pPr>
            <a:r>
              <a:rPr sz="3200" spc="-5" dirty="0">
                <a:latin typeface="Arial"/>
                <a:cs typeface="Arial"/>
              </a:rPr>
              <a:t>Class average is</a:t>
            </a:r>
            <a:r>
              <a:rPr sz="3200" spc="-7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40.00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dirty="0">
                <a:latin typeface="Arial"/>
                <a:cs typeface="Arial"/>
              </a:rPr>
              <a:t>»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3748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30250"/>
            <a:ext cx="8229600" cy="1154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while loop – nested statements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931911"/>
            <a:ext cx="4655820" cy="4424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passes =</a:t>
            </a:r>
            <a:r>
              <a:rPr sz="1600" spc="-7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0;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600" spc="-5" dirty="0">
                <a:latin typeface="Arial"/>
                <a:cs typeface="Arial"/>
              </a:rPr>
              <a:t>failures =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0;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studentCounter =</a:t>
            </a:r>
            <a:r>
              <a:rPr sz="1600" spc="2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1;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while studentCounter &lt;=</a:t>
            </a:r>
            <a:r>
              <a:rPr sz="1600" spc="1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6</a:t>
            </a:r>
            <a:endParaRPr sz="1600">
              <a:latin typeface="Arial"/>
              <a:cs typeface="Arial"/>
            </a:endParaRPr>
          </a:p>
          <a:p>
            <a:pPr marL="295910" marR="69215" indent="1270">
              <a:lnSpc>
                <a:spcPts val="1930"/>
              </a:lnSpc>
              <a:spcBef>
                <a:spcPts val="55"/>
              </a:spcBef>
            </a:pPr>
            <a:r>
              <a:rPr sz="1600" spc="-5" dirty="0">
                <a:latin typeface="Arial"/>
                <a:cs typeface="Arial"/>
              </a:rPr>
              <a:t>result = input('Enter result (1 = pass, 2 = fail): ');  if result ==</a:t>
            </a:r>
            <a:r>
              <a:rPr sz="1600" spc="2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1</a:t>
            </a:r>
            <a:endParaRPr sz="1600">
              <a:latin typeface="Arial"/>
              <a:cs typeface="Arial"/>
            </a:endParaRPr>
          </a:p>
          <a:p>
            <a:pPr marL="524510">
              <a:lnSpc>
                <a:spcPts val="1855"/>
              </a:lnSpc>
            </a:pPr>
            <a:r>
              <a:rPr sz="1600" spc="-5" dirty="0">
                <a:latin typeface="Arial"/>
                <a:cs typeface="Arial"/>
              </a:rPr>
              <a:t>passes = passes +</a:t>
            </a:r>
            <a:r>
              <a:rPr sz="1600" spc="1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1;</a:t>
            </a:r>
            <a:endParaRPr sz="1600">
              <a:latin typeface="Arial"/>
              <a:cs typeface="Arial"/>
            </a:endParaRPr>
          </a:p>
          <a:p>
            <a:pPr marL="295910">
              <a:lnSpc>
                <a:spcPct val="100000"/>
              </a:lnSpc>
              <a:spcBef>
                <a:spcPts val="15"/>
              </a:spcBef>
            </a:pPr>
            <a:r>
              <a:rPr sz="1600" spc="-5" dirty="0">
                <a:latin typeface="Arial"/>
                <a:cs typeface="Arial"/>
              </a:rPr>
              <a:t>else</a:t>
            </a:r>
            <a:endParaRPr sz="1600">
              <a:latin typeface="Arial"/>
              <a:cs typeface="Arial"/>
            </a:endParaRPr>
          </a:p>
          <a:p>
            <a:pPr marL="295910" marR="2176780" indent="229870">
              <a:lnSpc>
                <a:spcPts val="1930"/>
              </a:lnSpc>
              <a:spcBef>
                <a:spcPts val="55"/>
              </a:spcBef>
            </a:pPr>
            <a:r>
              <a:rPr sz="1600" spc="-5" dirty="0">
                <a:latin typeface="Arial"/>
                <a:cs typeface="Arial"/>
              </a:rPr>
              <a:t>failures = failures + 1;  end</a:t>
            </a:r>
            <a:endParaRPr sz="1600">
              <a:latin typeface="Arial"/>
              <a:cs typeface="Arial"/>
            </a:endParaRPr>
          </a:p>
          <a:p>
            <a:pPr marL="12700" marR="935990" indent="283210">
              <a:lnSpc>
                <a:spcPts val="1920"/>
              </a:lnSpc>
            </a:pPr>
            <a:r>
              <a:rPr sz="1600" spc="-5" dirty="0">
                <a:latin typeface="Arial"/>
                <a:cs typeface="Arial"/>
              </a:rPr>
              <a:t>studentCounter = studentCounter + </a:t>
            </a:r>
            <a:r>
              <a:rPr sz="1600" dirty="0">
                <a:latin typeface="Arial"/>
                <a:cs typeface="Arial"/>
              </a:rPr>
              <a:t>1;  </a:t>
            </a:r>
            <a:r>
              <a:rPr sz="1600" spc="-5" dirty="0">
                <a:latin typeface="Arial"/>
                <a:cs typeface="Arial"/>
              </a:rPr>
              <a:t>end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ts val="1870"/>
              </a:lnSpc>
            </a:pPr>
            <a:r>
              <a:rPr sz="1600" spc="-5" dirty="0">
                <a:latin typeface="Arial"/>
                <a:cs typeface="Arial"/>
              </a:rPr>
              <a:t>fprintf('Passed: %d\nFailed: </a:t>
            </a:r>
            <a:r>
              <a:rPr sz="1600" dirty="0">
                <a:latin typeface="Arial"/>
                <a:cs typeface="Arial"/>
              </a:rPr>
              <a:t>%d\n', </a:t>
            </a:r>
            <a:r>
              <a:rPr sz="1600" spc="-5" dirty="0">
                <a:latin typeface="Arial"/>
                <a:cs typeface="Arial"/>
              </a:rPr>
              <a:t>passes,</a:t>
            </a:r>
            <a:r>
              <a:rPr sz="1600" spc="6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failures)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if passes &gt;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8</a:t>
            </a:r>
            <a:endParaRPr sz="1600">
              <a:latin typeface="Arial"/>
              <a:cs typeface="Arial"/>
            </a:endParaRPr>
          </a:p>
          <a:p>
            <a:pPr marL="12700" marR="2272665" indent="28448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fprintf('Raise Tuition\n')  end</a:t>
            </a:r>
            <a:endParaRPr sz="16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27452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96859"/>
            <a:ext cx="5189220" cy="42951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»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prog11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Enter result (1 = pass, 2 = fail):</a:t>
            </a:r>
            <a:r>
              <a:rPr sz="2800" spc="4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1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2800" spc="-5" dirty="0">
                <a:latin typeface="Arial"/>
                <a:cs typeface="Arial"/>
              </a:rPr>
              <a:t>Enter result (1 = pass, 2 = fail):</a:t>
            </a:r>
            <a:r>
              <a:rPr sz="2800" spc="4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1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Enter result (1 = pass, 2 = fail):</a:t>
            </a:r>
            <a:r>
              <a:rPr sz="2800" spc="4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2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Enter result (1 = pass, 2 = fail):</a:t>
            </a:r>
            <a:r>
              <a:rPr sz="2800" spc="4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1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Enter result (1 = pass, 2 = fail):</a:t>
            </a:r>
            <a:r>
              <a:rPr sz="2800" spc="4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1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Enter result (1 = pass, 2 = fail):</a:t>
            </a:r>
            <a:r>
              <a:rPr sz="2800" spc="4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2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2800" spc="-5" dirty="0">
                <a:latin typeface="Arial"/>
                <a:cs typeface="Arial"/>
              </a:rPr>
              <a:t>Passed: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4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Failed: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2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»</a:t>
            </a:r>
            <a:endParaRPr sz="2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38014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Example6 from FLOWCHARTS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316227" y="1416050"/>
            <a:ext cx="3275965" cy="46704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S18 =</a:t>
            </a:r>
            <a:r>
              <a:rPr sz="1600" spc="-8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0;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600" spc="-5" dirty="0">
                <a:latin typeface="Arial"/>
                <a:cs typeface="Arial"/>
              </a:rPr>
              <a:t>S19 =</a:t>
            </a:r>
            <a:r>
              <a:rPr sz="1600" spc="-8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0;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S20 =</a:t>
            </a:r>
            <a:r>
              <a:rPr sz="1600" spc="-8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0;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X =</a:t>
            </a:r>
            <a:r>
              <a:rPr sz="160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0;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600" spc="-5" dirty="0">
                <a:latin typeface="Arial"/>
                <a:cs typeface="Arial"/>
              </a:rPr>
              <a:t>while X &lt;</a:t>
            </a:r>
            <a:r>
              <a:rPr sz="160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6</a:t>
            </a:r>
            <a:endParaRPr sz="1600" dirty="0">
              <a:latin typeface="Arial"/>
              <a:cs typeface="Arial"/>
            </a:endParaRPr>
          </a:p>
          <a:p>
            <a:pPr marL="295910" marR="5080">
              <a:lnSpc>
                <a:spcPts val="1930"/>
              </a:lnSpc>
              <a:spcBef>
                <a:spcPts val="55"/>
              </a:spcBef>
            </a:pPr>
            <a:r>
              <a:rPr sz="1600" spc="-5" dirty="0">
                <a:latin typeface="Arial"/>
                <a:cs typeface="Arial"/>
              </a:rPr>
              <a:t>A = input('Enter a student age: </a:t>
            </a:r>
            <a:r>
              <a:rPr sz="1600" dirty="0">
                <a:latin typeface="Arial"/>
                <a:cs typeface="Arial"/>
              </a:rPr>
              <a:t>');  </a:t>
            </a:r>
            <a:r>
              <a:rPr sz="1600" spc="-5" dirty="0">
                <a:latin typeface="Arial"/>
                <a:cs typeface="Arial"/>
              </a:rPr>
              <a:t>if A ==</a:t>
            </a:r>
            <a:r>
              <a:rPr sz="1600" spc="1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18</a:t>
            </a:r>
            <a:endParaRPr sz="1600" dirty="0">
              <a:latin typeface="Arial"/>
              <a:cs typeface="Arial"/>
            </a:endParaRPr>
          </a:p>
          <a:p>
            <a:pPr marL="524510">
              <a:lnSpc>
                <a:spcPts val="1855"/>
              </a:lnSpc>
            </a:pPr>
            <a:r>
              <a:rPr sz="1600" spc="-5" dirty="0">
                <a:latin typeface="Arial"/>
                <a:cs typeface="Arial"/>
              </a:rPr>
              <a:t>S18 = S18 +</a:t>
            </a:r>
            <a:r>
              <a:rPr sz="1600" spc="2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1;</a:t>
            </a:r>
            <a:endParaRPr sz="1600" dirty="0">
              <a:latin typeface="Arial"/>
              <a:cs typeface="Arial"/>
            </a:endParaRPr>
          </a:p>
          <a:p>
            <a:pPr marL="524510">
              <a:lnSpc>
                <a:spcPct val="100000"/>
              </a:lnSpc>
              <a:spcBef>
                <a:spcPts val="10"/>
              </a:spcBef>
            </a:pPr>
            <a:r>
              <a:rPr sz="1600" spc="-5" dirty="0">
                <a:latin typeface="Arial"/>
                <a:cs typeface="Arial"/>
              </a:rPr>
              <a:t>X = X +</a:t>
            </a:r>
            <a:r>
              <a:rPr sz="1600" spc="3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1;</a:t>
            </a:r>
            <a:endParaRPr sz="1600" dirty="0">
              <a:latin typeface="Arial"/>
              <a:cs typeface="Arial"/>
            </a:endParaRPr>
          </a:p>
          <a:p>
            <a:pPr marL="524510" marR="1384935" indent="-22860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elseif A == 19  S19 = S19 +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1;</a:t>
            </a:r>
            <a:endParaRPr sz="1600" dirty="0">
              <a:latin typeface="Arial"/>
              <a:cs typeface="Arial"/>
            </a:endParaRPr>
          </a:p>
          <a:p>
            <a:pPr marL="524510">
              <a:lnSpc>
                <a:spcPct val="100000"/>
              </a:lnSpc>
              <a:spcBef>
                <a:spcPts val="15"/>
              </a:spcBef>
            </a:pPr>
            <a:r>
              <a:rPr sz="1600" spc="-5" dirty="0">
                <a:latin typeface="Arial"/>
                <a:cs typeface="Arial"/>
              </a:rPr>
              <a:t>X = X +</a:t>
            </a:r>
            <a:r>
              <a:rPr sz="1600" spc="3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1;</a:t>
            </a:r>
            <a:endParaRPr sz="1600" dirty="0">
              <a:latin typeface="Arial"/>
              <a:cs typeface="Arial"/>
            </a:endParaRPr>
          </a:p>
          <a:p>
            <a:pPr marL="29591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elseif A == 20</a:t>
            </a:r>
            <a:endParaRPr sz="1600" dirty="0">
              <a:latin typeface="Arial"/>
              <a:cs typeface="Arial"/>
            </a:endParaRPr>
          </a:p>
          <a:p>
            <a:pPr marL="524510" marR="1384935">
              <a:lnSpc>
                <a:spcPct val="100000"/>
              </a:lnSpc>
              <a:spcBef>
                <a:spcPts val="10"/>
              </a:spcBef>
            </a:pPr>
            <a:r>
              <a:rPr sz="1600" spc="-5" dirty="0">
                <a:latin typeface="Arial"/>
                <a:cs typeface="Arial"/>
              </a:rPr>
              <a:t>S20 = S20 +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1;  X = X +</a:t>
            </a:r>
            <a:r>
              <a:rPr sz="1600" spc="1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1;</a:t>
            </a:r>
            <a:endParaRPr sz="1600" dirty="0">
              <a:latin typeface="Arial"/>
              <a:cs typeface="Arial"/>
            </a:endParaRPr>
          </a:p>
          <a:p>
            <a:pPr marL="29591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else</a:t>
            </a:r>
            <a:endParaRPr sz="1600" dirty="0">
              <a:latin typeface="Arial"/>
              <a:cs typeface="Arial"/>
            </a:endParaRPr>
          </a:p>
          <a:p>
            <a:pPr marL="295910" marR="967740" indent="228600">
              <a:lnSpc>
                <a:spcPct val="100000"/>
              </a:lnSpc>
              <a:spcBef>
                <a:spcPts val="10"/>
              </a:spcBef>
            </a:pPr>
            <a:r>
              <a:rPr sz="1600" spc="-5" dirty="0">
                <a:latin typeface="Arial"/>
                <a:cs typeface="Arial"/>
              </a:rPr>
              <a:t>disp('Age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error...\n')  </a:t>
            </a:r>
            <a:r>
              <a:rPr sz="1600" spc="-5" dirty="0">
                <a:latin typeface="Arial"/>
                <a:cs typeface="Arial"/>
              </a:rPr>
              <a:t>end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600" spc="-5" dirty="0">
                <a:latin typeface="Arial"/>
                <a:cs typeface="Arial"/>
              </a:rPr>
              <a:t>end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43675" y="6086475"/>
            <a:ext cx="487616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765" marR="954405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fprintf('Number </a:t>
            </a:r>
            <a:r>
              <a:rPr sz="1600" dirty="0">
                <a:latin typeface="Arial"/>
                <a:cs typeface="Arial"/>
              </a:rPr>
              <a:t>of </a:t>
            </a:r>
            <a:r>
              <a:rPr sz="1600" spc="-5" dirty="0">
                <a:latin typeface="Arial"/>
                <a:cs typeface="Arial"/>
              </a:rPr>
              <a:t>18 </a:t>
            </a:r>
            <a:r>
              <a:rPr sz="1600" dirty="0">
                <a:latin typeface="Arial"/>
                <a:cs typeface="Arial"/>
              </a:rPr>
              <a:t>year </a:t>
            </a:r>
            <a:r>
              <a:rPr sz="1600" spc="-5" dirty="0">
                <a:latin typeface="Arial"/>
                <a:cs typeface="Arial"/>
              </a:rPr>
              <a:t>olds: %d\n', </a:t>
            </a:r>
            <a:r>
              <a:rPr sz="1600" dirty="0">
                <a:latin typeface="Arial"/>
                <a:cs typeface="Arial"/>
              </a:rPr>
              <a:t>S18)  </a:t>
            </a:r>
            <a:r>
              <a:rPr sz="1600" spc="-5" dirty="0">
                <a:latin typeface="Arial"/>
                <a:cs typeface="Arial"/>
              </a:rPr>
              <a:t>fprintf('Number </a:t>
            </a:r>
            <a:r>
              <a:rPr sz="1600" dirty="0">
                <a:latin typeface="Arial"/>
                <a:cs typeface="Arial"/>
              </a:rPr>
              <a:t>of </a:t>
            </a:r>
            <a:r>
              <a:rPr sz="1600" spc="-5" dirty="0">
                <a:latin typeface="Arial"/>
                <a:cs typeface="Arial"/>
              </a:rPr>
              <a:t>19 </a:t>
            </a:r>
            <a:r>
              <a:rPr sz="1600" dirty="0">
                <a:latin typeface="Arial"/>
                <a:cs typeface="Arial"/>
              </a:rPr>
              <a:t>year </a:t>
            </a:r>
            <a:r>
              <a:rPr sz="1600" spc="-5" dirty="0">
                <a:latin typeface="Arial"/>
                <a:cs typeface="Arial"/>
              </a:rPr>
              <a:t>olds: %d\n',</a:t>
            </a:r>
            <a:r>
              <a:rPr sz="1600" spc="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S19)</a:t>
            </a:r>
          </a:p>
          <a:p>
            <a:pPr marL="24765" marR="954405">
              <a:lnSpc>
                <a:spcPct val="100000"/>
              </a:lnSpc>
              <a:spcBef>
                <a:spcPts val="95"/>
              </a:spcBef>
            </a:pPr>
            <a:r>
              <a:rPr lang="tr-TR" sz="1600" spc="-5" dirty="0">
                <a:solidFill>
                  <a:prstClr val="black"/>
                </a:solidFill>
                <a:latin typeface="Arial"/>
                <a:cs typeface="Arial"/>
              </a:rPr>
              <a:t>fprintf</a:t>
            </a:r>
            <a:r>
              <a:rPr sz="1600" spc="-165" dirty="0" smtClean="0">
                <a:latin typeface="Arial"/>
                <a:cs typeface="Arial"/>
              </a:rPr>
              <a:t>(</a:t>
            </a:r>
            <a:r>
              <a:rPr lang="en-US" sz="1600" spc="-5" dirty="0">
                <a:latin typeface="Arial"/>
                <a:cs typeface="Arial"/>
              </a:rPr>
              <a:t>'Number </a:t>
            </a:r>
            <a:r>
              <a:rPr lang="en-US" sz="1600" dirty="0">
                <a:latin typeface="Arial"/>
                <a:cs typeface="Arial"/>
              </a:rPr>
              <a:t>of </a:t>
            </a:r>
            <a:r>
              <a:rPr lang="tr-TR" sz="1600" spc="-5" dirty="0" smtClean="0">
                <a:latin typeface="Arial"/>
                <a:cs typeface="Arial"/>
              </a:rPr>
              <a:t>20 </a:t>
            </a:r>
            <a:r>
              <a:rPr lang="en-US" sz="1600" dirty="0" smtClean="0">
                <a:latin typeface="Arial"/>
                <a:cs typeface="Arial"/>
              </a:rPr>
              <a:t>year </a:t>
            </a:r>
            <a:r>
              <a:rPr lang="en-US" sz="1600" spc="-5" dirty="0">
                <a:latin typeface="Arial"/>
                <a:cs typeface="Arial"/>
              </a:rPr>
              <a:t>olds: %d\n',</a:t>
            </a:r>
            <a:r>
              <a:rPr lang="en-US" sz="1600" spc="50" dirty="0">
                <a:latin typeface="Arial"/>
                <a:cs typeface="Arial"/>
              </a:rPr>
              <a:t> </a:t>
            </a:r>
            <a:r>
              <a:rPr lang="tr-TR" sz="1600" dirty="0" smtClean="0">
                <a:latin typeface="Arial"/>
                <a:cs typeface="Arial"/>
              </a:rPr>
              <a:t>S20)</a:t>
            </a:r>
            <a:endParaRPr lang="tr-TR"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7406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30250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921243"/>
            <a:ext cx="2941955" cy="3988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Arial"/>
                <a:cs typeface="Arial"/>
              </a:rPr>
              <a:t>»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prog12</a:t>
            </a:r>
            <a:endParaRPr sz="2000">
              <a:latin typeface="Arial"/>
              <a:cs typeface="Arial"/>
            </a:endParaRPr>
          </a:p>
          <a:p>
            <a:pPr marL="12700" marR="283210" algn="just">
              <a:lnSpc>
                <a:spcPct val="100000"/>
              </a:lnSpc>
            </a:pPr>
            <a:r>
              <a:rPr sz="2000" spc="-5" dirty="0">
                <a:latin typeface="Arial"/>
                <a:cs typeface="Arial"/>
              </a:rPr>
              <a:t>Enter </a:t>
            </a:r>
            <a:r>
              <a:rPr sz="2000" dirty="0">
                <a:latin typeface="Arial"/>
                <a:cs typeface="Arial"/>
              </a:rPr>
              <a:t>a </a:t>
            </a:r>
            <a:r>
              <a:rPr sz="2000" spc="-5" dirty="0">
                <a:latin typeface="Arial"/>
                <a:cs typeface="Arial"/>
              </a:rPr>
              <a:t>student age:</a:t>
            </a:r>
            <a:r>
              <a:rPr sz="2000" spc="-9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18  Enter </a:t>
            </a:r>
            <a:r>
              <a:rPr sz="2000" dirty="0">
                <a:latin typeface="Arial"/>
                <a:cs typeface="Arial"/>
              </a:rPr>
              <a:t>a </a:t>
            </a:r>
            <a:r>
              <a:rPr sz="2000" spc="-5" dirty="0">
                <a:latin typeface="Arial"/>
                <a:cs typeface="Arial"/>
              </a:rPr>
              <a:t>student age:</a:t>
            </a:r>
            <a:r>
              <a:rPr sz="2000" spc="-9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30  Age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error...\n</a:t>
            </a:r>
            <a:endParaRPr sz="20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2000" spc="-5" dirty="0">
                <a:latin typeface="Arial"/>
                <a:cs typeface="Arial"/>
              </a:rPr>
              <a:t>Enter </a:t>
            </a:r>
            <a:r>
              <a:rPr sz="2000" dirty="0">
                <a:latin typeface="Arial"/>
                <a:cs typeface="Arial"/>
              </a:rPr>
              <a:t>a </a:t>
            </a:r>
            <a:r>
              <a:rPr sz="2000" spc="-5" dirty="0">
                <a:latin typeface="Arial"/>
                <a:cs typeface="Arial"/>
              </a:rPr>
              <a:t>student age: 20  Enter </a:t>
            </a:r>
            <a:r>
              <a:rPr sz="2000" dirty="0">
                <a:latin typeface="Arial"/>
                <a:cs typeface="Arial"/>
              </a:rPr>
              <a:t>a </a:t>
            </a:r>
            <a:r>
              <a:rPr sz="2000" spc="-5" dirty="0">
                <a:latin typeface="Arial"/>
                <a:cs typeface="Arial"/>
              </a:rPr>
              <a:t>student age: 20  Enter </a:t>
            </a:r>
            <a:r>
              <a:rPr sz="2000" dirty="0">
                <a:latin typeface="Arial"/>
                <a:cs typeface="Arial"/>
              </a:rPr>
              <a:t>a </a:t>
            </a:r>
            <a:r>
              <a:rPr sz="2000" spc="-5" dirty="0">
                <a:latin typeface="Arial"/>
                <a:cs typeface="Arial"/>
              </a:rPr>
              <a:t>student age: 19  Enter </a:t>
            </a:r>
            <a:r>
              <a:rPr sz="2000" dirty="0">
                <a:latin typeface="Arial"/>
                <a:cs typeface="Arial"/>
              </a:rPr>
              <a:t>a </a:t>
            </a:r>
            <a:r>
              <a:rPr sz="2000" spc="-5" dirty="0">
                <a:latin typeface="Arial"/>
                <a:cs typeface="Arial"/>
              </a:rPr>
              <a:t>student age: 18  Enter </a:t>
            </a:r>
            <a:r>
              <a:rPr sz="2000" dirty="0">
                <a:latin typeface="Arial"/>
                <a:cs typeface="Arial"/>
              </a:rPr>
              <a:t>a </a:t>
            </a:r>
            <a:r>
              <a:rPr sz="2000" spc="-5" dirty="0">
                <a:latin typeface="Arial"/>
                <a:cs typeface="Arial"/>
              </a:rPr>
              <a:t>student age: 18  Number of </a:t>
            </a:r>
            <a:r>
              <a:rPr sz="2000" spc="-10" dirty="0">
                <a:latin typeface="Arial"/>
                <a:cs typeface="Arial"/>
              </a:rPr>
              <a:t>18 </a:t>
            </a:r>
            <a:r>
              <a:rPr sz="2000" dirty="0">
                <a:latin typeface="Arial"/>
                <a:cs typeface="Arial"/>
              </a:rPr>
              <a:t>year </a:t>
            </a:r>
            <a:r>
              <a:rPr sz="2000" spc="-5" dirty="0">
                <a:latin typeface="Arial"/>
                <a:cs typeface="Arial"/>
              </a:rPr>
              <a:t>olds:</a:t>
            </a:r>
            <a:r>
              <a:rPr sz="2000" spc="-1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3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Arial"/>
                <a:cs typeface="Arial"/>
              </a:rPr>
              <a:t>Number of </a:t>
            </a:r>
            <a:r>
              <a:rPr sz="2000" spc="-10" dirty="0">
                <a:latin typeface="Arial"/>
                <a:cs typeface="Arial"/>
              </a:rPr>
              <a:t>19 </a:t>
            </a:r>
            <a:r>
              <a:rPr sz="2000" dirty="0">
                <a:latin typeface="Arial"/>
                <a:cs typeface="Arial"/>
              </a:rPr>
              <a:t>year </a:t>
            </a:r>
            <a:r>
              <a:rPr sz="2000" spc="-5" dirty="0">
                <a:latin typeface="Arial"/>
                <a:cs typeface="Arial"/>
              </a:rPr>
              <a:t>olds:</a:t>
            </a:r>
            <a:r>
              <a:rPr sz="2000" spc="-1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1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Arial"/>
                <a:cs typeface="Arial"/>
              </a:rPr>
              <a:t>Number of </a:t>
            </a:r>
            <a:r>
              <a:rPr sz="2000" spc="-10" dirty="0">
                <a:latin typeface="Arial"/>
                <a:cs typeface="Arial"/>
              </a:rPr>
              <a:t>20 </a:t>
            </a:r>
            <a:r>
              <a:rPr sz="2000" dirty="0">
                <a:latin typeface="Arial"/>
                <a:cs typeface="Arial"/>
              </a:rPr>
              <a:t>year </a:t>
            </a:r>
            <a:r>
              <a:rPr sz="2000" spc="-5" dirty="0">
                <a:latin typeface="Arial"/>
                <a:cs typeface="Arial"/>
              </a:rPr>
              <a:t>olds:</a:t>
            </a:r>
            <a:r>
              <a:rPr sz="2000" spc="-1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2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Arial"/>
                <a:cs typeface="Arial"/>
              </a:rPr>
              <a:t>»</a:t>
            </a:r>
            <a:endParaRPr sz="2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14355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Example7 from FLOWCHARTS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79183"/>
            <a:ext cx="7141209" cy="43053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3342640">
              <a:lnSpc>
                <a:spcPct val="109700"/>
              </a:lnSpc>
              <a:spcBef>
                <a:spcPts val="95"/>
              </a:spcBef>
            </a:pPr>
            <a:r>
              <a:rPr sz="3200" dirty="0">
                <a:latin typeface="Arial"/>
                <a:cs typeface="Arial"/>
              </a:rPr>
              <a:t>N = </a:t>
            </a:r>
            <a:r>
              <a:rPr sz="3200" spc="-5" dirty="0">
                <a:latin typeface="Arial"/>
                <a:cs typeface="Arial"/>
              </a:rPr>
              <a:t>input('Enter </a:t>
            </a:r>
            <a:r>
              <a:rPr sz="3200" dirty="0">
                <a:latin typeface="Arial"/>
                <a:cs typeface="Arial"/>
              </a:rPr>
              <a:t>N:</a:t>
            </a:r>
            <a:r>
              <a:rPr sz="3200" spc="-9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');  counter </a:t>
            </a:r>
            <a:r>
              <a:rPr sz="3200" dirty="0">
                <a:latin typeface="Arial"/>
                <a:cs typeface="Arial"/>
              </a:rPr>
              <a:t>=</a:t>
            </a:r>
            <a:r>
              <a:rPr sz="3200" spc="-3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1;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3200" spc="-5" dirty="0">
                <a:latin typeface="Arial"/>
                <a:cs typeface="Arial"/>
              </a:rPr>
              <a:t>factorial </a:t>
            </a:r>
            <a:r>
              <a:rPr sz="3200" dirty="0">
                <a:latin typeface="Arial"/>
                <a:cs typeface="Arial"/>
              </a:rPr>
              <a:t>=</a:t>
            </a:r>
            <a:r>
              <a:rPr sz="3200" spc="-2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1;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3200" spc="-5" dirty="0">
                <a:latin typeface="Arial"/>
                <a:cs typeface="Arial"/>
              </a:rPr>
              <a:t>while counter &lt;=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N</a:t>
            </a:r>
            <a:endParaRPr sz="3200">
              <a:latin typeface="Arial"/>
              <a:cs typeface="Arial"/>
            </a:endParaRPr>
          </a:p>
          <a:p>
            <a:pPr marL="576580" marR="1398905">
              <a:lnSpc>
                <a:spcPct val="109700"/>
              </a:lnSpc>
            </a:pPr>
            <a:r>
              <a:rPr sz="3200" spc="-5" dirty="0">
                <a:latin typeface="Arial"/>
                <a:cs typeface="Arial"/>
              </a:rPr>
              <a:t>factorial </a:t>
            </a:r>
            <a:r>
              <a:rPr sz="3200" dirty="0">
                <a:latin typeface="Arial"/>
                <a:cs typeface="Arial"/>
              </a:rPr>
              <a:t>= </a:t>
            </a:r>
            <a:r>
              <a:rPr sz="3200" spc="-5" dirty="0">
                <a:latin typeface="Arial"/>
                <a:cs typeface="Arial"/>
              </a:rPr>
              <a:t>factorial </a:t>
            </a:r>
            <a:r>
              <a:rPr sz="3200" dirty="0">
                <a:latin typeface="Arial"/>
                <a:cs typeface="Arial"/>
              </a:rPr>
              <a:t>* </a:t>
            </a:r>
            <a:r>
              <a:rPr sz="3200" spc="-5" dirty="0">
                <a:latin typeface="Arial"/>
                <a:cs typeface="Arial"/>
              </a:rPr>
              <a:t>counter;  counter </a:t>
            </a:r>
            <a:r>
              <a:rPr sz="3200" dirty="0">
                <a:latin typeface="Arial"/>
                <a:cs typeface="Arial"/>
              </a:rPr>
              <a:t>= </a:t>
            </a:r>
            <a:r>
              <a:rPr sz="3200" spc="-5" dirty="0">
                <a:latin typeface="Arial"/>
                <a:cs typeface="Arial"/>
              </a:rPr>
              <a:t>counter </a:t>
            </a:r>
            <a:r>
              <a:rPr sz="3200" dirty="0">
                <a:latin typeface="Arial"/>
                <a:cs typeface="Arial"/>
              </a:rPr>
              <a:t>+</a:t>
            </a:r>
            <a:r>
              <a:rPr sz="3200" spc="-2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1;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3200" spc="-10" dirty="0">
                <a:latin typeface="Arial"/>
                <a:cs typeface="Arial"/>
              </a:rPr>
              <a:t>end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3200" spc="-5" dirty="0">
                <a:latin typeface="Arial"/>
                <a:cs typeface="Arial"/>
              </a:rPr>
              <a:t>fprintf('%d factorial </a:t>
            </a:r>
            <a:r>
              <a:rPr sz="3200" dirty="0">
                <a:latin typeface="Arial"/>
                <a:cs typeface="Arial"/>
              </a:rPr>
              <a:t>= </a:t>
            </a:r>
            <a:r>
              <a:rPr sz="3200" spc="-5" dirty="0">
                <a:latin typeface="Arial"/>
                <a:cs typeface="Arial"/>
              </a:rPr>
              <a:t>%d\n', N,</a:t>
            </a:r>
            <a:r>
              <a:rPr sz="3200" spc="-3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factorial)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8658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96859"/>
            <a:ext cx="2372995" cy="42951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75057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» prog13  Enter N:</a:t>
            </a:r>
            <a:r>
              <a:rPr sz="2800" spc="-7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4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2800" spc="-5" dirty="0">
                <a:latin typeface="Arial"/>
                <a:cs typeface="Arial"/>
              </a:rPr>
              <a:t>4 factorial =</a:t>
            </a:r>
            <a:r>
              <a:rPr sz="2800" spc="-3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24</a:t>
            </a:r>
            <a:endParaRPr sz="2800">
              <a:latin typeface="Arial"/>
              <a:cs typeface="Arial"/>
            </a:endParaRPr>
          </a:p>
          <a:p>
            <a:pPr marL="12700" marR="75057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» prog13  Enter N:</a:t>
            </a:r>
            <a:r>
              <a:rPr sz="2800" spc="-7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1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1 factorial =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1</a:t>
            </a:r>
            <a:endParaRPr sz="2800">
              <a:latin typeface="Arial"/>
              <a:cs typeface="Arial"/>
            </a:endParaRPr>
          </a:p>
          <a:p>
            <a:pPr marL="12700" marR="750570">
              <a:lnSpc>
                <a:spcPts val="3370"/>
              </a:lnSpc>
              <a:spcBef>
                <a:spcPts val="105"/>
              </a:spcBef>
            </a:pPr>
            <a:r>
              <a:rPr sz="2800" spc="-5" dirty="0">
                <a:latin typeface="Arial"/>
                <a:cs typeface="Arial"/>
              </a:rPr>
              <a:t>» prog13  Enter N:</a:t>
            </a:r>
            <a:r>
              <a:rPr sz="2800" spc="-7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0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ts val="3250"/>
              </a:lnSpc>
            </a:pPr>
            <a:r>
              <a:rPr sz="2800" spc="-5" dirty="0">
                <a:latin typeface="Arial"/>
                <a:cs typeface="Arial"/>
              </a:rPr>
              <a:t>0 factorial =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1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»</a:t>
            </a:r>
            <a:endParaRPr sz="2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0412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0533" y="730250"/>
            <a:ext cx="8239125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70019"/>
            <a:ext cx="1854835" cy="4114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27305">
              <a:lnSpc>
                <a:spcPct val="119700"/>
              </a:lnSpc>
              <a:spcBef>
                <a:spcPts val="95"/>
              </a:spcBef>
            </a:pPr>
            <a:r>
              <a:rPr sz="3200" dirty="0">
                <a:latin typeface="Arial"/>
                <a:cs typeface="Arial"/>
              </a:rPr>
              <a:t>» </a:t>
            </a:r>
            <a:r>
              <a:rPr sz="3200" spc="-10" dirty="0">
                <a:latin typeface="Arial"/>
                <a:cs typeface="Arial"/>
              </a:rPr>
              <a:t>prog1  </a:t>
            </a:r>
            <a:r>
              <a:rPr sz="3200" spc="-5" dirty="0">
                <a:latin typeface="Arial"/>
                <a:cs typeface="Arial"/>
              </a:rPr>
              <a:t>Enter A:</a:t>
            </a:r>
            <a:r>
              <a:rPr sz="3200" spc="-8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4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spc="-5" dirty="0">
                <a:latin typeface="Arial"/>
                <a:cs typeface="Arial"/>
              </a:rPr>
              <a:t>Enter B:</a:t>
            </a:r>
            <a:r>
              <a:rPr sz="3200" spc="-8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6</a:t>
            </a:r>
            <a:endParaRPr sz="3200">
              <a:latin typeface="Arial"/>
              <a:cs typeface="Arial"/>
            </a:endParaRPr>
          </a:p>
          <a:p>
            <a:pPr marL="463550">
              <a:lnSpc>
                <a:spcPct val="100000"/>
              </a:lnSpc>
              <a:spcBef>
                <a:spcPts val="755"/>
              </a:spcBef>
            </a:pPr>
            <a:r>
              <a:rPr sz="3200" spc="-10" dirty="0">
                <a:latin typeface="Arial"/>
                <a:cs typeface="Arial"/>
              </a:rPr>
              <a:t>10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4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200" dirty="0">
                <a:latin typeface="Arial"/>
                <a:cs typeface="Arial"/>
              </a:rPr>
              <a:t>4 + 6 =</a:t>
            </a:r>
            <a:r>
              <a:rPr sz="3200" spc="-10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10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dirty="0">
                <a:latin typeface="Arial"/>
                <a:cs typeface="Arial"/>
              </a:rPr>
              <a:t>»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09645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for loop example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70019"/>
            <a:ext cx="8297545" cy="3531235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5"/>
              </a:spcBef>
            </a:pPr>
            <a:r>
              <a:rPr sz="3200" spc="-5" dirty="0">
                <a:latin typeface="Arial"/>
                <a:cs typeface="Arial"/>
              </a:rPr>
              <a:t>total </a:t>
            </a:r>
            <a:r>
              <a:rPr sz="3200" dirty="0">
                <a:latin typeface="Arial"/>
                <a:cs typeface="Arial"/>
              </a:rPr>
              <a:t>=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0;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spc="-5" dirty="0">
                <a:latin typeface="Arial"/>
                <a:cs typeface="Arial"/>
              </a:rPr>
              <a:t>for</a:t>
            </a:r>
            <a:r>
              <a:rPr sz="3200" spc="-10" dirty="0">
                <a:latin typeface="Arial"/>
                <a:cs typeface="Arial"/>
              </a:rPr>
              <a:t> number=1:100</a:t>
            </a:r>
            <a:endParaRPr sz="3200">
              <a:latin typeface="Arial"/>
              <a:cs typeface="Arial"/>
            </a:endParaRPr>
          </a:p>
          <a:p>
            <a:pPr marL="12700" marR="3875404" indent="450850">
              <a:lnSpc>
                <a:spcPct val="119700"/>
              </a:lnSpc>
              <a:spcBef>
                <a:spcPts val="10"/>
              </a:spcBef>
            </a:pPr>
            <a:r>
              <a:rPr sz="3200" spc="-5" dirty="0">
                <a:latin typeface="Arial"/>
                <a:cs typeface="Arial"/>
              </a:rPr>
              <a:t>total </a:t>
            </a:r>
            <a:r>
              <a:rPr sz="3200" dirty="0">
                <a:latin typeface="Arial"/>
                <a:cs typeface="Arial"/>
              </a:rPr>
              <a:t>= </a:t>
            </a:r>
            <a:r>
              <a:rPr sz="3200" spc="-5" dirty="0">
                <a:latin typeface="Arial"/>
                <a:cs typeface="Arial"/>
              </a:rPr>
              <a:t>total </a:t>
            </a:r>
            <a:r>
              <a:rPr sz="3200" dirty="0">
                <a:latin typeface="Arial"/>
                <a:cs typeface="Arial"/>
              </a:rPr>
              <a:t>+</a:t>
            </a:r>
            <a:r>
              <a:rPr sz="3200" spc="-5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number;  </a:t>
            </a:r>
            <a:r>
              <a:rPr sz="3200" spc="-10" dirty="0">
                <a:latin typeface="Arial"/>
                <a:cs typeface="Arial"/>
              </a:rPr>
              <a:t>end</a:t>
            </a:r>
            <a:endParaRPr sz="3200">
              <a:latin typeface="Arial"/>
              <a:cs typeface="Arial"/>
            </a:endParaRPr>
          </a:p>
          <a:p>
            <a:pPr marL="3670300" marR="5080" indent="-3658235">
              <a:lnSpc>
                <a:spcPts val="4610"/>
              </a:lnSpc>
              <a:spcBef>
                <a:spcPts val="270"/>
              </a:spcBef>
            </a:pPr>
            <a:r>
              <a:rPr sz="3200" spc="-5" dirty="0">
                <a:latin typeface="Arial"/>
                <a:cs typeface="Arial"/>
              </a:rPr>
              <a:t>fprintf('Sum of </a:t>
            </a:r>
            <a:r>
              <a:rPr sz="3200" spc="-10" dirty="0">
                <a:latin typeface="Arial"/>
                <a:cs typeface="Arial"/>
              </a:rPr>
              <a:t>numbers </a:t>
            </a:r>
            <a:r>
              <a:rPr sz="3200" spc="-5" dirty="0">
                <a:latin typeface="Arial"/>
                <a:cs typeface="Arial"/>
              </a:rPr>
              <a:t>from </a:t>
            </a:r>
            <a:r>
              <a:rPr sz="3200" dirty="0">
                <a:latin typeface="Arial"/>
                <a:cs typeface="Arial"/>
              </a:rPr>
              <a:t>1 </a:t>
            </a:r>
            <a:r>
              <a:rPr sz="3200" spc="-5" dirty="0">
                <a:latin typeface="Arial"/>
                <a:cs typeface="Arial"/>
              </a:rPr>
              <a:t>to 100:%d\n',...  total)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6516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30250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70019"/>
            <a:ext cx="6628765" cy="1778635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5"/>
              </a:spcBef>
            </a:pPr>
            <a:r>
              <a:rPr sz="3200" dirty="0">
                <a:latin typeface="Arial"/>
                <a:cs typeface="Arial"/>
              </a:rPr>
              <a:t>»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prog14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spc="-5" dirty="0">
                <a:latin typeface="Arial"/>
                <a:cs typeface="Arial"/>
              </a:rPr>
              <a:t>Sum of </a:t>
            </a:r>
            <a:r>
              <a:rPr sz="3200" spc="-10" dirty="0">
                <a:latin typeface="Arial"/>
                <a:cs typeface="Arial"/>
              </a:rPr>
              <a:t>numbers </a:t>
            </a:r>
            <a:r>
              <a:rPr sz="3200" spc="-5" dirty="0">
                <a:latin typeface="Arial"/>
                <a:cs typeface="Arial"/>
              </a:rPr>
              <a:t>from </a:t>
            </a:r>
            <a:r>
              <a:rPr sz="3200" dirty="0">
                <a:latin typeface="Arial"/>
                <a:cs typeface="Arial"/>
              </a:rPr>
              <a:t>1 </a:t>
            </a:r>
            <a:r>
              <a:rPr sz="3200" spc="-5" dirty="0">
                <a:latin typeface="Arial"/>
                <a:cs typeface="Arial"/>
              </a:rPr>
              <a:t>to </a:t>
            </a:r>
            <a:r>
              <a:rPr sz="3200" spc="-10" dirty="0">
                <a:latin typeface="Arial"/>
                <a:cs typeface="Arial"/>
              </a:rPr>
              <a:t>100:</a:t>
            </a:r>
            <a:r>
              <a:rPr sz="3200" spc="-8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5050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latin typeface="Arial"/>
                <a:cs typeface="Arial"/>
              </a:rPr>
              <a:t>»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36218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30250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for loop example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6667" y="1870019"/>
            <a:ext cx="8407400" cy="2840355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5"/>
              </a:spcBef>
            </a:pPr>
            <a:r>
              <a:rPr sz="3200" spc="-5" dirty="0">
                <a:latin typeface="Arial"/>
                <a:cs typeface="Arial"/>
              </a:rPr>
              <a:t>total </a:t>
            </a:r>
            <a:r>
              <a:rPr sz="3200" dirty="0">
                <a:latin typeface="Arial"/>
                <a:cs typeface="Arial"/>
              </a:rPr>
              <a:t>=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0;</a:t>
            </a:r>
            <a:endParaRPr sz="3200">
              <a:latin typeface="Arial"/>
              <a:cs typeface="Arial"/>
            </a:endParaRPr>
          </a:p>
          <a:p>
            <a:pPr marL="463550" marR="3985260" indent="-451484">
              <a:lnSpc>
                <a:spcPts val="4610"/>
              </a:lnSpc>
              <a:spcBef>
                <a:spcPts val="265"/>
              </a:spcBef>
            </a:pPr>
            <a:r>
              <a:rPr sz="3200" spc="-5" dirty="0">
                <a:latin typeface="Arial"/>
                <a:cs typeface="Arial"/>
              </a:rPr>
              <a:t>for </a:t>
            </a:r>
            <a:r>
              <a:rPr sz="3200" spc="-10" dirty="0">
                <a:latin typeface="Arial"/>
                <a:cs typeface="Arial"/>
              </a:rPr>
              <a:t>number=2:2:100  </a:t>
            </a:r>
            <a:r>
              <a:rPr sz="3200" spc="-5" dirty="0">
                <a:latin typeface="Arial"/>
                <a:cs typeface="Arial"/>
              </a:rPr>
              <a:t>total </a:t>
            </a:r>
            <a:r>
              <a:rPr sz="3200" dirty="0">
                <a:latin typeface="Arial"/>
                <a:cs typeface="Arial"/>
              </a:rPr>
              <a:t>= </a:t>
            </a:r>
            <a:r>
              <a:rPr sz="3200" spc="-5" dirty="0">
                <a:latin typeface="Arial"/>
                <a:cs typeface="Arial"/>
              </a:rPr>
              <a:t>total </a:t>
            </a:r>
            <a:r>
              <a:rPr sz="3200" dirty="0">
                <a:latin typeface="Arial"/>
                <a:cs typeface="Arial"/>
              </a:rPr>
              <a:t>+</a:t>
            </a:r>
            <a:r>
              <a:rPr sz="3200" spc="-5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number;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75"/>
              </a:spcBef>
            </a:pPr>
            <a:r>
              <a:rPr sz="3200" spc="-10" dirty="0">
                <a:latin typeface="Arial"/>
                <a:cs typeface="Arial"/>
              </a:rPr>
              <a:t>end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45"/>
              </a:spcBef>
            </a:pPr>
            <a:r>
              <a:rPr sz="2600" dirty="0">
                <a:latin typeface="Arial"/>
                <a:cs typeface="Arial"/>
              </a:rPr>
              <a:t>fprintf('\nSum of even </a:t>
            </a:r>
            <a:r>
              <a:rPr sz="2600" spc="-5" dirty="0">
                <a:latin typeface="Arial"/>
                <a:cs typeface="Arial"/>
              </a:rPr>
              <a:t>numbers </a:t>
            </a:r>
            <a:r>
              <a:rPr sz="2600" dirty="0">
                <a:latin typeface="Arial"/>
                <a:cs typeface="Arial"/>
              </a:rPr>
              <a:t>from 2 to100: </a:t>
            </a:r>
            <a:r>
              <a:rPr sz="2600" spc="-5" dirty="0">
                <a:latin typeface="Arial"/>
                <a:cs typeface="Arial"/>
              </a:rPr>
              <a:t>%d\n',</a:t>
            </a:r>
            <a:r>
              <a:rPr sz="2600" spc="1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total)</a:t>
            </a:r>
            <a:endParaRPr sz="26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02703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70019"/>
            <a:ext cx="7623175" cy="1778635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5"/>
              </a:spcBef>
            </a:pPr>
            <a:r>
              <a:rPr sz="3200" dirty="0">
                <a:latin typeface="Arial"/>
                <a:cs typeface="Arial"/>
              </a:rPr>
              <a:t>»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prog15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spc="-5" dirty="0">
                <a:latin typeface="Arial"/>
                <a:cs typeface="Arial"/>
              </a:rPr>
              <a:t>Sum of </a:t>
            </a:r>
            <a:r>
              <a:rPr sz="3200" spc="-10" dirty="0">
                <a:latin typeface="Arial"/>
                <a:cs typeface="Arial"/>
              </a:rPr>
              <a:t>even numbers </a:t>
            </a:r>
            <a:r>
              <a:rPr sz="3200" spc="-5" dirty="0">
                <a:latin typeface="Arial"/>
                <a:cs typeface="Arial"/>
              </a:rPr>
              <a:t>from </a:t>
            </a:r>
            <a:r>
              <a:rPr sz="3200" dirty="0">
                <a:latin typeface="Arial"/>
                <a:cs typeface="Arial"/>
              </a:rPr>
              <a:t>2 </a:t>
            </a:r>
            <a:r>
              <a:rPr sz="3200" spc="-5" dirty="0">
                <a:latin typeface="Arial"/>
                <a:cs typeface="Arial"/>
              </a:rPr>
              <a:t>to </a:t>
            </a:r>
            <a:r>
              <a:rPr sz="3200" spc="-10" dirty="0">
                <a:latin typeface="Arial"/>
                <a:cs typeface="Arial"/>
              </a:rPr>
              <a:t>100:</a:t>
            </a:r>
            <a:r>
              <a:rPr sz="3200" spc="-3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2550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latin typeface="Arial"/>
                <a:cs typeface="Arial"/>
              </a:rPr>
              <a:t>»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6877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for loop example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70019"/>
            <a:ext cx="7719695" cy="35312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746750">
              <a:lnSpc>
                <a:spcPct val="119700"/>
              </a:lnSpc>
              <a:spcBef>
                <a:spcPts val="95"/>
              </a:spcBef>
            </a:pPr>
            <a:r>
              <a:rPr sz="3200" spc="-5" dirty="0">
                <a:latin typeface="Arial"/>
                <a:cs typeface="Arial"/>
              </a:rPr>
              <a:t>total </a:t>
            </a:r>
            <a:r>
              <a:rPr sz="3200" dirty="0">
                <a:latin typeface="Arial"/>
                <a:cs typeface="Arial"/>
              </a:rPr>
              <a:t>= </a:t>
            </a:r>
            <a:r>
              <a:rPr sz="3200" spc="-5" dirty="0">
                <a:latin typeface="Arial"/>
                <a:cs typeface="Arial"/>
              </a:rPr>
              <a:t>0;  for</a:t>
            </a:r>
            <a:r>
              <a:rPr sz="3200" spc="-8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m=1:99</a:t>
            </a:r>
            <a:endParaRPr sz="3200">
              <a:latin typeface="Arial"/>
              <a:cs typeface="Arial"/>
            </a:endParaRPr>
          </a:p>
          <a:p>
            <a:pPr marL="463550" marR="3881120">
              <a:lnSpc>
                <a:spcPct val="119700"/>
              </a:lnSpc>
              <a:spcBef>
                <a:spcPts val="15"/>
              </a:spcBef>
            </a:pPr>
            <a:r>
              <a:rPr sz="3200" spc="-5" dirty="0">
                <a:latin typeface="Arial"/>
                <a:cs typeface="Arial"/>
              </a:rPr>
              <a:t>num </a:t>
            </a:r>
            <a:r>
              <a:rPr sz="3200" dirty="0">
                <a:latin typeface="Arial"/>
                <a:cs typeface="Arial"/>
              </a:rPr>
              <a:t>= 1 / </a:t>
            </a:r>
            <a:r>
              <a:rPr sz="3200" spc="-10" dirty="0">
                <a:latin typeface="Arial"/>
                <a:cs typeface="Arial"/>
              </a:rPr>
              <a:t>(m+1);  </a:t>
            </a:r>
            <a:r>
              <a:rPr sz="3200" spc="-5" dirty="0">
                <a:latin typeface="Arial"/>
                <a:cs typeface="Arial"/>
              </a:rPr>
              <a:t>total </a:t>
            </a:r>
            <a:r>
              <a:rPr sz="3200" dirty="0">
                <a:latin typeface="Arial"/>
                <a:cs typeface="Arial"/>
              </a:rPr>
              <a:t>= </a:t>
            </a:r>
            <a:r>
              <a:rPr sz="3200" spc="-5" dirty="0">
                <a:latin typeface="Arial"/>
                <a:cs typeface="Arial"/>
              </a:rPr>
              <a:t>total </a:t>
            </a:r>
            <a:r>
              <a:rPr sz="3200" dirty="0">
                <a:latin typeface="Arial"/>
                <a:cs typeface="Arial"/>
              </a:rPr>
              <a:t>+</a:t>
            </a:r>
            <a:r>
              <a:rPr sz="3200" spc="-7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num;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spc="-10" dirty="0">
                <a:latin typeface="Arial"/>
                <a:cs typeface="Arial"/>
              </a:rPr>
              <a:t>end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spc="-5" dirty="0">
                <a:latin typeface="Arial"/>
                <a:cs typeface="Arial"/>
              </a:rPr>
              <a:t>fprintf('\n1/2 </a:t>
            </a:r>
            <a:r>
              <a:rPr sz="3200" dirty="0">
                <a:latin typeface="Arial"/>
                <a:cs typeface="Arial"/>
              </a:rPr>
              <a:t>+ </a:t>
            </a:r>
            <a:r>
              <a:rPr sz="3200" spc="-5" dirty="0">
                <a:latin typeface="Arial"/>
                <a:cs typeface="Arial"/>
              </a:rPr>
              <a:t>1/3 </a:t>
            </a:r>
            <a:r>
              <a:rPr sz="3200" dirty="0">
                <a:latin typeface="Arial"/>
                <a:cs typeface="Arial"/>
              </a:rPr>
              <a:t>+ </a:t>
            </a:r>
            <a:r>
              <a:rPr sz="3200" spc="-5" dirty="0">
                <a:latin typeface="Arial"/>
                <a:cs typeface="Arial"/>
              </a:rPr>
              <a:t>... </a:t>
            </a:r>
            <a:r>
              <a:rPr sz="3200" dirty="0">
                <a:latin typeface="Arial"/>
                <a:cs typeface="Arial"/>
              </a:rPr>
              <a:t>+ </a:t>
            </a:r>
            <a:r>
              <a:rPr sz="3200" spc="-5" dirty="0">
                <a:latin typeface="Arial"/>
                <a:cs typeface="Arial"/>
              </a:rPr>
              <a:t>100 </a:t>
            </a:r>
            <a:r>
              <a:rPr sz="3200" dirty="0">
                <a:latin typeface="Arial"/>
                <a:cs typeface="Arial"/>
              </a:rPr>
              <a:t>= </a:t>
            </a:r>
            <a:r>
              <a:rPr sz="3200" spc="-5" dirty="0">
                <a:latin typeface="Arial"/>
                <a:cs typeface="Arial"/>
              </a:rPr>
              <a:t>%d\n',</a:t>
            </a:r>
            <a:r>
              <a:rPr sz="3200" spc="-3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total)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30936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70019"/>
            <a:ext cx="6852920" cy="1778635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5"/>
              </a:spcBef>
            </a:pPr>
            <a:r>
              <a:rPr sz="3200" spc="-10" dirty="0">
                <a:latin typeface="Arial"/>
                <a:cs typeface="Arial"/>
              </a:rPr>
              <a:t>»prog16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spc="-5" dirty="0">
                <a:latin typeface="Arial"/>
                <a:cs typeface="Arial"/>
              </a:rPr>
              <a:t>1/2 </a:t>
            </a:r>
            <a:r>
              <a:rPr sz="3200" dirty="0">
                <a:latin typeface="Arial"/>
                <a:cs typeface="Arial"/>
              </a:rPr>
              <a:t>+ </a:t>
            </a:r>
            <a:r>
              <a:rPr sz="3200" spc="-5" dirty="0">
                <a:latin typeface="Arial"/>
                <a:cs typeface="Arial"/>
              </a:rPr>
              <a:t>1/3 </a:t>
            </a:r>
            <a:r>
              <a:rPr sz="3200" dirty="0">
                <a:latin typeface="Arial"/>
                <a:cs typeface="Arial"/>
              </a:rPr>
              <a:t>+ </a:t>
            </a:r>
            <a:r>
              <a:rPr sz="3200" spc="-5" dirty="0">
                <a:latin typeface="Arial"/>
                <a:cs typeface="Arial"/>
              </a:rPr>
              <a:t>... </a:t>
            </a:r>
            <a:r>
              <a:rPr sz="3200" dirty="0">
                <a:latin typeface="Arial"/>
                <a:cs typeface="Arial"/>
              </a:rPr>
              <a:t>+ </a:t>
            </a:r>
            <a:r>
              <a:rPr sz="3200" spc="-5" dirty="0">
                <a:latin typeface="Arial"/>
                <a:cs typeface="Arial"/>
              </a:rPr>
              <a:t>100 </a:t>
            </a:r>
            <a:r>
              <a:rPr sz="3200" dirty="0">
                <a:latin typeface="Arial"/>
                <a:cs typeface="Arial"/>
              </a:rPr>
              <a:t>=</a:t>
            </a:r>
            <a:r>
              <a:rPr sz="3200" spc="-6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4.187378e+000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latin typeface="Arial"/>
                <a:cs typeface="Arial"/>
              </a:rPr>
              <a:t>»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6293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for loop example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70019"/>
            <a:ext cx="4839335" cy="3531235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5"/>
              </a:spcBef>
            </a:pPr>
            <a:r>
              <a:rPr sz="3200" spc="-5" dirty="0">
                <a:latin typeface="Arial"/>
                <a:cs typeface="Arial"/>
              </a:rPr>
              <a:t>total </a:t>
            </a:r>
            <a:r>
              <a:rPr sz="3200" dirty="0">
                <a:latin typeface="Arial"/>
                <a:cs typeface="Arial"/>
              </a:rPr>
              <a:t>=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0;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spc="-5" dirty="0">
                <a:latin typeface="Arial"/>
                <a:cs typeface="Arial"/>
              </a:rPr>
              <a:t>for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n=100:-2:0</a:t>
            </a:r>
            <a:endParaRPr sz="3200">
              <a:latin typeface="Arial"/>
              <a:cs typeface="Arial"/>
            </a:endParaRPr>
          </a:p>
          <a:p>
            <a:pPr marL="463550" marR="1586865">
              <a:lnSpc>
                <a:spcPct val="119700"/>
              </a:lnSpc>
              <a:spcBef>
                <a:spcPts val="10"/>
              </a:spcBef>
            </a:pPr>
            <a:r>
              <a:rPr sz="3200" dirty="0">
                <a:latin typeface="Arial"/>
                <a:cs typeface="Arial"/>
              </a:rPr>
              <a:t>k = 1 / </a:t>
            </a:r>
            <a:r>
              <a:rPr sz="3200" spc="-5" dirty="0">
                <a:latin typeface="Arial"/>
                <a:cs typeface="Arial"/>
              </a:rPr>
              <a:t>(exp(n));  total </a:t>
            </a:r>
            <a:r>
              <a:rPr sz="3200" dirty="0">
                <a:latin typeface="Arial"/>
                <a:cs typeface="Arial"/>
              </a:rPr>
              <a:t>= </a:t>
            </a:r>
            <a:r>
              <a:rPr sz="3200" spc="-5" dirty="0">
                <a:latin typeface="Arial"/>
                <a:cs typeface="Arial"/>
              </a:rPr>
              <a:t>total </a:t>
            </a:r>
            <a:r>
              <a:rPr sz="3200" dirty="0">
                <a:latin typeface="Arial"/>
                <a:cs typeface="Arial"/>
              </a:rPr>
              <a:t>+</a:t>
            </a:r>
            <a:r>
              <a:rPr sz="3200" spc="-6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k;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60"/>
              </a:spcBef>
            </a:pPr>
            <a:r>
              <a:rPr sz="3200" spc="-10" dirty="0">
                <a:latin typeface="Arial"/>
                <a:cs typeface="Arial"/>
              </a:rPr>
              <a:t>end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65"/>
              </a:spcBef>
            </a:pPr>
            <a:r>
              <a:rPr sz="3200" spc="-5" dirty="0">
                <a:latin typeface="Arial"/>
                <a:cs typeface="Arial"/>
              </a:rPr>
              <a:t>fprintf('\ntotal </a:t>
            </a:r>
            <a:r>
              <a:rPr sz="3200" dirty="0">
                <a:latin typeface="Arial"/>
                <a:cs typeface="Arial"/>
              </a:rPr>
              <a:t>= </a:t>
            </a:r>
            <a:r>
              <a:rPr sz="3200" spc="-5" dirty="0">
                <a:latin typeface="Arial"/>
                <a:cs typeface="Arial"/>
              </a:rPr>
              <a:t>%f\n',</a:t>
            </a:r>
            <a:r>
              <a:rPr sz="3200" spc="-5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total)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97231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70019"/>
            <a:ext cx="2948305" cy="1778635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5"/>
              </a:spcBef>
            </a:pPr>
            <a:r>
              <a:rPr sz="3200" spc="-10" dirty="0">
                <a:latin typeface="Arial"/>
                <a:cs typeface="Arial"/>
              </a:rPr>
              <a:t>»prog17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spc="-5" dirty="0">
                <a:latin typeface="Arial"/>
                <a:cs typeface="Arial"/>
              </a:rPr>
              <a:t>total </a:t>
            </a:r>
            <a:r>
              <a:rPr sz="3200" dirty="0">
                <a:latin typeface="Arial"/>
                <a:cs typeface="Arial"/>
              </a:rPr>
              <a:t>=</a:t>
            </a:r>
            <a:r>
              <a:rPr sz="3200" spc="-7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1.156518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latin typeface="Arial"/>
                <a:cs typeface="Arial"/>
              </a:rPr>
              <a:t>»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51407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for loop example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70019"/>
            <a:ext cx="7599680" cy="4114800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5"/>
              </a:spcBef>
            </a:pPr>
            <a:r>
              <a:rPr sz="3200" spc="-5" dirty="0">
                <a:latin typeface="Arial"/>
                <a:cs typeface="Arial"/>
              </a:rPr>
              <a:t>principal </a:t>
            </a:r>
            <a:r>
              <a:rPr sz="3200" dirty="0">
                <a:latin typeface="Arial"/>
                <a:cs typeface="Arial"/>
              </a:rPr>
              <a:t>=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1000;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spc="-5" dirty="0">
                <a:latin typeface="Arial"/>
                <a:cs typeface="Arial"/>
              </a:rPr>
              <a:t>rate </a:t>
            </a:r>
            <a:r>
              <a:rPr sz="3200" dirty="0">
                <a:latin typeface="Arial"/>
                <a:cs typeface="Arial"/>
              </a:rPr>
              <a:t>=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0.05;</a:t>
            </a:r>
            <a:endParaRPr sz="3200">
              <a:latin typeface="Arial"/>
              <a:cs typeface="Arial"/>
            </a:endParaRPr>
          </a:p>
          <a:p>
            <a:pPr marL="12700" marR="1109980">
              <a:lnSpc>
                <a:spcPct val="119700"/>
              </a:lnSpc>
              <a:spcBef>
                <a:spcPts val="10"/>
              </a:spcBef>
              <a:tabLst>
                <a:tab pos="2435860" algn="l"/>
              </a:tabLst>
            </a:pPr>
            <a:r>
              <a:rPr sz="3200" spc="-5" dirty="0">
                <a:latin typeface="Arial"/>
                <a:cs typeface="Arial"/>
              </a:rPr>
              <a:t>fprintf('Year	Amount on</a:t>
            </a:r>
            <a:r>
              <a:rPr sz="3200" spc="-8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deposit\n');  for</a:t>
            </a:r>
            <a:r>
              <a:rPr sz="3200" spc="-10" dirty="0">
                <a:latin typeface="Arial"/>
                <a:cs typeface="Arial"/>
              </a:rPr>
              <a:t> year=1:10</a:t>
            </a:r>
            <a:endParaRPr sz="3200">
              <a:latin typeface="Arial"/>
              <a:cs typeface="Arial"/>
            </a:endParaRPr>
          </a:p>
          <a:p>
            <a:pPr marL="463550" marR="5080">
              <a:lnSpc>
                <a:spcPts val="4610"/>
              </a:lnSpc>
              <a:spcBef>
                <a:spcPts val="270"/>
              </a:spcBef>
              <a:tabLst>
                <a:tab pos="3406140" algn="l"/>
              </a:tabLst>
            </a:pPr>
            <a:r>
              <a:rPr sz="3200" spc="-5" dirty="0">
                <a:latin typeface="Arial"/>
                <a:cs typeface="Arial"/>
              </a:rPr>
              <a:t>amount </a:t>
            </a:r>
            <a:r>
              <a:rPr sz="3200" dirty="0">
                <a:latin typeface="Arial"/>
                <a:cs typeface="Arial"/>
              </a:rPr>
              <a:t>= </a:t>
            </a:r>
            <a:r>
              <a:rPr sz="3200" spc="-5" dirty="0">
                <a:latin typeface="Arial"/>
                <a:cs typeface="Arial"/>
              </a:rPr>
              <a:t>principal </a:t>
            </a:r>
            <a:r>
              <a:rPr sz="3200" dirty="0">
                <a:latin typeface="Arial"/>
                <a:cs typeface="Arial"/>
              </a:rPr>
              <a:t>* </a:t>
            </a:r>
            <a:r>
              <a:rPr sz="3200" spc="-5" dirty="0">
                <a:latin typeface="Arial"/>
                <a:cs typeface="Arial"/>
              </a:rPr>
              <a:t>(1 </a:t>
            </a:r>
            <a:r>
              <a:rPr sz="3200" dirty="0">
                <a:latin typeface="Arial"/>
                <a:cs typeface="Arial"/>
              </a:rPr>
              <a:t>+ </a:t>
            </a:r>
            <a:r>
              <a:rPr sz="3200" spc="-5" dirty="0">
                <a:latin typeface="Arial"/>
                <a:cs typeface="Arial"/>
              </a:rPr>
              <a:t>rate)^year;  fprintf('%3d	</a:t>
            </a:r>
            <a:r>
              <a:rPr sz="3200" spc="-10" dirty="0">
                <a:latin typeface="Arial"/>
                <a:cs typeface="Arial"/>
              </a:rPr>
              <a:t>%8.2f\n', </a:t>
            </a:r>
            <a:r>
              <a:rPr sz="3200" spc="-5" dirty="0">
                <a:latin typeface="Arial"/>
                <a:cs typeface="Arial"/>
              </a:rPr>
              <a:t>year,</a:t>
            </a:r>
            <a:r>
              <a:rPr sz="3200" spc="-5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amount)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3200" spc="-10" dirty="0">
                <a:latin typeface="Arial"/>
                <a:cs typeface="Arial"/>
              </a:rPr>
              <a:t>end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56303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921243"/>
            <a:ext cx="2887980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Arial"/>
                <a:cs typeface="Arial"/>
              </a:rPr>
              <a:t>»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prog15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760095" algn="l"/>
              </a:tabLst>
            </a:pPr>
            <a:r>
              <a:rPr sz="2000" spc="-5" dirty="0">
                <a:latin typeface="Arial"/>
                <a:cs typeface="Arial"/>
              </a:rPr>
              <a:t>Year	</a:t>
            </a:r>
            <a:r>
              <a:rPr sz="2000" spc="-10" dirty="0">
                <a:latin typeface="Arial"/>
                <a:cs typeface="Arial"/>
              </a:rPr>
              <a:t>Amount </a:t>
            </a:r>
            <a:r>
              <a:rPr sz="2000" spc="-5" dirty="0">
                <a:latin typeface="Arial"/>
                <a:cs typeface="Arial"/>
              </a:rPr>
              <a:t>on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deposit</a:t>
            </a:r>
            <a:endParaRPr sz="2000">
              <a:latin typeface="Arial"/>
              <a:cs typeface="Arial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425194" y="2567649"/>
          <a:ext cx="2032000" cy="30213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786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3413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94005">
                <a:tc>
                  <a:txBody>
                    <a:bodyPr/>
                    <a:lstStyle/>
                    <a:p>
                      <a:pPr marR="376555" algn="r">
                        <a:lnSpc>
                          <a:spcPts val="2215"/>
                        </a:lnSpc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1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5400" algn="r">
                        <a:lnSpc>
                          <a:spcPts val="2215"/>
                        </a:lnSpc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2000" spc="-1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50.00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4165">
                <a:tc>
                  <a:txBody>
                    <a:bodyPr/>
                    <a:lstStyle/>
                    <a:p>
                      <a:pPr marR="376555" algn="r">
                        <a:lnSpc>
                          <a:spcPts val="2295"/>
                        </a:lnSpc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2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5400" algn="r">
                        <a:lnSpc>
                          <a:spcPts val="2295"/>
                        </a:lnSpc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2000" spc="-1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02.50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04165">
                <a:tc>
                  <a:txBody>
                    <a:bodyPr/>
                    <a:lstStyle/>
                    <a:p>
                      <a:pPr marR="376555" algn="r">
                        <a:lnSpc>
                          <a:spcPts val="2295"/>
                        </a:lnSpc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3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5400" algn="r">
                        <a:lnSpc>
                          <a:spcPts val="2295"/>
                        </a:lnSpc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2000" spc="-1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57.63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04165">
                <a:tc>
                  <a:txBody>
                    <a:bodyPr/>
                    <a:lstStyle/>
                    <a:p>
                      <a:pPr marR="376555" algn="r">
                        <a:lnSpc>
                          <a:spcPts val="2295"/>
                        </a:lnSpc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4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5400" algn="r">
                        <a:lnSpc>
                          <a:spcPts val="2295"/>
                        </a:lnSpc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2000" spc="-15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15.51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04165">
                <a:tc>
                  <a:txBody>
                    <a:bodyPr/>
                    <a:lstStyle/>
                    <a:p>
                      <a:pPr marR="376555" algn="r">
                        <a:lnSpc>
                          <a:spcPts val="2295"/>
                        </a:lnSpc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5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5400" algn="r">
                        <a:lnSpc>
                          <a:spcPts val="2295"/>
                        </a:lnSpc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2000" spc="-15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76.28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04165">
                <a:tc>
                  <a:txBody>
                    <a:bodyPr/>
                    <a:lstStyle/>
                    <a:p>
                      <a:pPr marR="376555" algn="r">
                        <a:lnSpc>
                          <a:spcPts val="2295"/>
                        </a:lnSpc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6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5400" algn="r">
                        <a:lnSpc>
                          <a:spcPts val="2295"/>
                        </a:lnSpc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2000" spc="-15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40.10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04165">
                <a:tc>
                  <a:txBody>
                    <a:bodyPr/>
                    <a:lstStyle/>
                    <a:p>
                      <a:pPr marR="376555" algn="r">
                        <a:lnSpc>
                          <a:spcPts val="2295"/>
                        </a:lnSpc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7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5400" algn="r">
                        <a:lnSpc>
                          <a:spcPts val="2295"/>
                        </a:lnSpc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2000" spc="-15" dirty="0">
                          <a:latin typeface="Arial"/>
                          <a:cs typeface="Arial"/>
                        </a:rPr>
                        <a:t>4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07.10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04165">
                <a:tc>
                  <a:txBody>
                    <a:bodyPr/>
                    <a:lstStyle/>
                    <a:p>
                      <a:pPr marR="376555" algn="r">
                        <a:lnSpc>
                          <a:spcPts val="2295"/>
                        </a:lnSpc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8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5400" algn="r">
                        <a:lnSpc>
                          <a:spcPts val="2295"/>
                        </a:lnSpc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2000" spc="-15" dirty="0">
                          <a:latin typeface="Arial"/>
                          <a:cs typeface="Arial"/>
                        </a:rPr>
                        <a:t>4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77.46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04165">
                <a:tc>
                  <a:txBody>
                    <a:bodyPr/>
                    <a:lstStyle/>
                    <a:p>
                      <a:pPr marR="376555" algn="r">
                        <a:lnSpc>
                          <a:spcPts val="2295"/>
                        </a:lnSpc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9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5400" algn="r">
                        <a:lnSpc>
                          <a:spcPts val="2295"/>
                        </a:lnSpc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2000" spc="-15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51.33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94005">
                <a:tc>
                  <a:txBody>
                    <a:bodyPr/>
                    <a:lstStyle/>
                    <a:p>
                      <a:pPr marR="375285" algn="r">
                        <a:lnSpc>
                          <a:spcPts val="2220"/>
                        </a:lnSpc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10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ts val="2220"/>
                        </a:lnSpc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2000" spc="-15" dirty="0">
                          <a:latin typeface="Arial"/>
                          <a:cs typeface="Arial"/>
                        </a:rPr>
                        <a:t>6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28.89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1304036" y="5578828"/>
            <a:ext cx="16700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Arial"/>
                <a:cs typeface="Arial"/>
              </a:rPr>
              <a:t>»</a:t>
            </a:r>
            <a:endParaRPr sz="2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2785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30250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Example2 from FLOWCHARTS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2452205"/>
            <a:ext cx="4252595" cy="35325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19800"/>
              </a:lnSpc>
              <a:spcBef>
                <a:spcPts val="105"/>
              </a:spcBef>
            </a:pPr>
            <a:r>
              <a:rPr sz="3200" dirty="0">
                <a:latin typeface="Arial"/>
                <a:cs typeface="Arial"/>
              </a:rPr>
              <a:t>N1 = </a:t>
            </a:r>
            <a:r>
              <a:rPr sz="3200" spc="-5" dirty="0">
                <a:latin typeface="Arial"/>
                <a:cs typeface="Arial"/>
              </a:rPr>
              <a:t>input('Enter N1:</a:t>
            </a:r>
            <a:r>
              <a:rPr sz="3200" spc="-7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');  </a:t>
            </a:r>
            <a:r>
              <a:rPr sz="3200" dirty="0">
                <a:latin typeface="Arial"/>
                <a:cs typeface="Arial"/>
              </a:rPr>
              <a:t>N2 = </a:t>
            </a:r>
            <a:r>
              <a:rPr sz="3200" spc="-5" dirty="0">
                <a:latin typeface="Arial"/>
                <a:cs typeface="Arial"/>
              </a:rPr>
              <a:t>input('Enter N2:</a:t>
            </a:r>
            <a:r>
              <a:rPr sz="3200" spc="-7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');  </a:t>
            </a:r>
            <a:r>
              <a:rPr sz="3200" dirty="0">
                <a:latin typeface="Arial"/>
                <a:cs typeface="Arial"/>
              </a:rPr>
              <a:t>D = N1 -</a:t>
            </a:r>
            <a:r>
              <a:rPr sz="3200" spc="-5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N2;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dirty="0">
                <a:latin typeface="Arial"/>
                <a:cs typeface="Arial"/>
              </a:rPr>
              <a:t>V = N1 /</a:t>
            </a:r>
            <a:r>
              <a:rPr sz="3200" spc="-4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N2;</a:t>
            </a:r>
            <a:endParaRPr sz="3200">
              <a:latin typeface="Arial"/>
              <a:cs typeface="Arial"/>
            </a:endParaRPr>
          </a:p>
          <a:p>
            <a:pPr marL="12700" marR="1367790">
              <a:lnSpc>
                <a:spcPct val="119700"/>
              </a:lnSpc>
              <a:spcBef>
                <a:spcPts val="15"/>
              </a:spcBef>
            </a:pPr>
            <a:r>
              <a:rPr sz="3200" spc="-5" dirty="0">
                <a:latin typeface="Arial"/>
                <a:cs typeface="Arial"/>
              </a:rPr>
              <a:t>disp(D)  fprintf('%d\n',</a:t>
            </a:r>
            <a:r>
              <a:rPr sz="3200" spc="-7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V)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86838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for loop and break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70019"/>
            <a:ext cx="2712085" cy="35312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3550" marR="5080" indent="-451484">
              <a:lnSpc>
                <a:spcPct val="119700"/>
              </a:lnSpc>
              <a:spcBef>
                <a:spcPts val="95"/>
              </a:spcBef>
            </a:pPr>
            <a:r>
              <a:rPr sz="3200" spc="-5" dirty="0">
                <a:latin typeface="Arial"/>
                <a:cs typeface="Arial"/>
              </a:rPr>
              <a:t>for </a:t>
            </a:r>
            <a:r>
              <a:rPr sz="3200" spc="-10" dirty="0">
                <a:latin typeface="Arial"/>
                <a:cs typeface="Arial"/>
              </a:rPr>
              <a:t>count=1:10  </a:t>
            </a:r>
            <a:r>
              <a:rPr sz="3200" spc="-5" dirty="0">
                <a:latin typeface="Arial"/>
                <a:cs typeface="Arial"/>
              </a:rPr>
              <a:t>if count ==</a:t>
            </a:r>
            <a:r>
              <a:rPr sz="3200" spc="-7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5</a:t>
            </a:r>
            <a:endParaRPr sz="3200">
              <a:latin typeface="Arial"/>
              <a:cs typeface="Arial"/>
            </a:endParaRPr>
          </a:p>
          <a:p>
            <a:pPr marL="463550" marR="234315" indent="450850">
              <a:lnSpc>
                <a:spcPct val="119700"/>
              </a:lnSpc>
              <a:spcBef>
                <a:spcPts val="15"/>
              </a:spcBef>
            </a:pPr>
            <a:r>
              <a:rPr sz="3200" spc="-10" dirty="0">
                <a:latin typeface="Arial"/>
                <a:cs typeface="Arial"/>
              </a:rPr>
              <a:t>break  end  </a:t>
            </a:r>
            <a:r>
              <a:rPr sz="3200" spc="-5" dirty="0">
                <a:latin typeface="Arial"/>
                <a:cs typeface="Arial"/>
              </a:rPr>
              <a:t>disp(count)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65"/>
              </a:spcBef>
            </a:pPr>
            <a:r>
              <a:rPr sz="3200" spc="-10" dirty="0">
                <a:latin typeface="Arial"/>
                <a:cs typeface="Arial"/>
              </a:rPr>
              <a:t>end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93865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96859"/>
            <a:ext cx="1431925" cy="42951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»</a:t>
            </a:r>
            <a:r>
              <a:rPr sz="2800" spc="-6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prog16</a:t>
            </a:r>
            <a:endParaRPr sz="2800">
              <a:latin typeface="Arial"/>
              <a:cs typeface="Arial"/>
            </a:endParaRPr>
          </a:p>
          <a:p>
            <a:pPr marR="213360" algn="ctr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1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900">
              <a:latin typeface="Times New Roman"/>
              <a:cs typeface="Times New Roman"/>
            </a:endParaRPr>
          </a:p>
          <a:p>
            <a:pPr marR="213360" algn="ctr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2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>
              <a:latin typeface="Times New Roman"/>
              <a:cs typeface="Times New Roman"/>
            </a:endParaRPr>
          </a:p>
          <a:p>
            <a:pPr marR="213360" algn="ctr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3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900">
              <a:latin typeface="Times New Roman"/>
              <a:cs typeface="Times New Roman"/>
            </a:endParaRPr>
          </a:p>
          <a:p>
            <a:pPr marR="213360" algn="ctr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4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»</a:t>
            </a:r>
            <a:endParaRPr sz="2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31087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for loop example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733791"/>
            <a:ext cx="3299460" cy="45980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Arial"/>
                <a:cs typeface="Arial"/>
              </a:rPr>
              <a:t>v = [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];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Arial"/>
                <a:cs typeface="Arial"/>
              </a:rPr>
              <a:t>for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i=1:6</a:t>
            </a:r>
            <a:endParaRPr sz="2000">
              <a:latin typeface="Arial"/>
              <a:cs typeface="Arial"/>
            </a:endParaRPr>
          </a:p>
          <a:p>
            <a:pPr marL="292735" marR="5080">
              <a:lnSpc>
                <a:spcPct val="100000"/>
              </a:lnSpc>
            </a:pPr>
            <a:r>
              <a:rPr sz="2000" dirty="0">
                <a:latin typeface="Arial"/>
                <a:cs typeface="Arial"/>
              </a:rPr>
              <a:t>a = </a:t>
            </a:r>
            <a:r>
              <a:rPr sz="2000" spc="-5" dirty="0">
                <a:latin typeface="Arial"/>
                <a:cs typeface="Arial"/>
              </a:rPr>
              <a:t>input('Enter number:</a:t>
            </a:r>
            <a:r>
              <a:rPr sz="2000" spc="-7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');  v = </a:t>
            </a:r>
            <a:r>
              <a:rPr sz="2000" spc="-5" dirty="0">
                <a:latin typeface="Arial"/>
                <a:cs typeface="Arial"/>
              </a:rPr>
              <a:t>[v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a];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Arial"/>
                <a:cs typeface="Arial"/>
              </a:rPr>
              <a:t>end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Arial"/>
                <a:cs typeface="Arial"/>
              </a:rPr>
              <a:t>total </a:t>
            </a:r>
            <a:r>
              <a:rPr sz="2000" dirty="0">
                <a:latin typeface="Arial"/>
                <a:cs typeface="Arial"/>
              </a:rPr>
              <a:t>=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0;</a:t>
            </a:r>
            <a:endParaRPr sz="2000">
              <a:latin typeface="Arial"/>
              <a:cs typeface="Arial"/>
            </a:endParaRPr>
          </a:p>
          <a:p>
            <a:pPr marL="292735" marR="1510030" indent="-280670">
              <a:lnSpc>
                <a:spcPct val="100000"/>
              </a:lnSpc>
            </a:pPr>
            <a:r>
              <a:rPr sz="2000" spc="-5" dirty="0">
                <a:latin typeface="Arial"/>
                <a:cs typeface="Arial"/>
              </a:rPr>
              <a:t>for </a:t>
            </a:r>
            <a:r>
              <a:rPr sz="2000" spc="-10" dirty="0">
                <a:latin typeface="Arial"/>
                <a:cs typeface="Arial"/>
              </a:rPr>
              <a:t>i=1:length(v)  </a:t>
            </a:r>
            <a:r>
              <a:rPr sz="2000" spc="-5" dirty="0">
                <a:latin typeface="Arial"/>
                <a:cs typeface="Arial"/>
              </a:rPr>
              <a:t>if v(i) </a:t>
            </a:r>
            <a:r>
              <a:rPr sz="2000" dirty="0">
                <a:latin typeface="Arial"/>
                <a:cs typeface="Arial"/>
              </a:rPr>
              <a:t>&lt;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0</a:t>
            </a:r>
            <a:endParaRPr sz="2000">
              <a:latin typeface="Arial"/>
              <a:cs typeface="Arial"/>
            </a:endParaRPr>
          </a:p>
          <a:p>
            <a:pPr marL="292735" marR="2084705" indent="278765">
              <a:lnSpc>
                <a:spcPct val="100000"/>
              </a:lnSpc>
            </a:pPr>
            <a:r>
              <a:rPr sz="2000" spc="-5" dirty="0">
                <a:latin typeface="Arial"/>
                <a:cs typeface="Arial"/>
              </a:rPr>
              <a:t>bre</a:t>
            </a:r>
            <a:r>
              <a:rPr sz="2000" spc="-15" dirty="0">
                <a:latin typeface="Arial"/>
                <a:cs typeface="Arial"/>
              </a:rPr>
              <a:t>a</a:t>
            </a:r>
            <a:r>
              <a:rPr sz="2000" dirty="0">
                <a:latin typeface="Arial"/>
                <a:cs typeface="Arial"/>
              </a:rPr>
              <a:t>k  </a:t>
            </a:r>
            <a:r>
              <a:rPr sz="2000" spc="-5" dirty="0">
                <a:latin typeface="Arial"/>
                <a:cs typeface="Arial"/>
              </a:rPr>
              <a:t>end</a:t>
            </a:r>
            <a:endParaRPr sz="2000">
              <a:latin typeface="Arial"/>
              <a:cs typeface="Arial"/>
            </a:endParaRPr>
          </a:p>
          <a:p>
            <a:pPr marL="12700" marR="1041400" indent="280035">
              <a:lnSpc>
                <a:spcPct val="100000"/>
              </a:lnSpc>
            </a:pPr>
            <a:r>
              <a:rPr sz="2000" spc="-5" dirty="0">
                <a:latin typeface="Arial"/>
                <a:cs typeface="Arial"/>
              </a:rPr>
              <a:t>total </a:t>
            </a:r>
            <a:r>
              <a:rPr sz="2000" dirty="0">
                <a:latin typeface="Arial"/>
                <a:cs typeface="Arial"/>
              </a:rPr>
              <a:t>= </a:t>
            </a:r>
            <a:r>
              <a:rPr sz="2000" spc="-5" dirty="0">
                <a:latin typeface="Arial"/>
                <a:cs typeface="Arial"/>
              </a:rPr>
              <a:t>total </a:t>
            </a:r>
            <a:r>
              <a:rPr sz="2000" dirty="0">
                <a:latin typeface="Arial"/>
                <a:cs typeface="Arial"/>
              </a:rPr>
              <a:t>+</a:t>
            </a:r>
            <a:r>
              <a:rPr sz="2000" spc="-9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v(i);  </a:t>
            </a:r>
            <a:r>
              <a:rPr sz="2000" dirty="0">
                <a:latin typeface="Arial"/>
                <a:cs typeface="Arial"/>
              </a:rPr>
              <a:t>end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spc="-5" dirty="0">
                <a:latin typeface="Arial"/>
                <a:cs typeface="Arial"/>
              </a:rPr>
              <a:t>fprintf('Total </a:t>
            </a:r>
            <a:r>
              <a:rPr sz="2000" dirty="0">
                <a:latin typeface="Arial"/>
                <a:cs typeface="Arial"/>
              </a:rPr>
              <a:t>= </a:t>
            </a:r>
            <a:r>
              <a:rPr sz="2000" spc="-5" dirty="0">
                <a:latin typeface="Arial"/>
                <a:cs typeface="Arial"/>
              </a:rPr>
              <a:t>%d\n',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total)</a:t>
            </a:r>
            <a:endParaRPr sz="2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67874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87098"/>
            <a:ext cx="2577465" cy="4256405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45"/>
              </a:spcBef>
            </a:pPr>
            <a:r>
              <a:rPr sz="2800" spc="-5" dirty="0">
                <a:latin typeface="Arial"/>
                <a:cs typeface="Arial"/>
              </a:rPr>
              <a:t>» prog17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sz="2800" spc="-5" dirty="0">
                <a:latin typeface="Arial"/>
                <a:cs typeface="Arial"/>
              </a:rPr>
              <a:t>Enter number:</a:t>
            </a:r>
            <a:r>
              <a:rPr sz="2800" spc="-5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3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2800" spc="-5" dirty="0">
                <a:latin typeface="Arial"/>
                <a:cs typeface="Arial"/>
              </a:rPr>
              <a:t>Enter number:</a:t>
            </a:r>
            <a:r>
              <a:rPr sz="2800" spc="-5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4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2800" spc="-5" dirty="0">
                <a:latin typeface="Arial"/>
                <a:cs typeface="Arial"/>
              </a:rPr>
              <a:t>Enter number:</a:t>
            </a:r>
            <a:r>
              <a:rPr sz="2800" spc="-5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2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sz="2800" spc="-5" dirty="0">
                <a:latin typeface="Arial"/>
                <a:cs typeface="Arial"/>
              </a:rPr>
              <a:t>Enter number:</a:t>
            </a:r>
            <a:r>
              <a:rPr sz="2800" spc="-5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6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2800" spc="-5" dirty="0">
                <a:latin typeface="Arial"/>
                <a:cs typeface="Arial"/>
              </a:rPr>
              <a:t>Enter number:</a:t>
            </a:r>
            <a:r>
              <a:rPr sz="2800" spc="-5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3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z="2800" spc="-5" dirty="0">
                <a:latin typeface="Arial"/>
                <a:cs typeface="Arial"/>
              </a:rPr>
              <a:t>Enter number:</a:t>
            </a:r>
            <a:r>
              <a:rPr sz="2800" spc="-5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7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sz="2800" spc="-5" dirty="0">
                <a:latin typeface="Arial"/>
                <a:cs typeface="Arial"/>
              </a:rPr>
              <a:t>Total = </a:t>
            </a:r>
            <a:r>
              <a:rPr sz="2800" spc="5" dirty="0">
                <a:latin typeface="Arial"/>
                <a:cs typeface="Arial"/>
              </a:rPr>
              <a:t>25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2800" spc="-5" dirty="0">
                <a:latin typeface="Arial"/>
                <a:cs typeface="Arial"/>
              </a:rPr>
              <a:t>»</a:t>
            </a:r>
            <a:endParaRPr sz="2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74464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while	loop	example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96859"/>
            <a:ext cx="6592570" cy="42951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% Let us find all powers of 2 below 10000  v = [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];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2800" spc="-5" dirty="0">
                <a:latin typeface="Arial"/>
                <a:cs typeface="Arial"/>
              </a:rPr>
              <a:t>i =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1;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num =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1;</a:t>
            </a:r>
            <a:endParaRPr sz="2800">
              <a:latin typeface="Arial"/>
              <a:cs typeface="Arial"/>
            </a:endParaRPr>
          </a:p>
          <a:p>
            <a:pPr marL="407034" marR="3573145" indent="-39497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while num &lt; 10000  v = [v;</a:t>
            </a:r>
            <a:r>
              <a:rPr sz="2800" spc="-3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num];</a:t>
            </a:r>
            <a:endParaRPr sz="2800">
              <a:latin typeface="Arial"/>
              <a:cs typeface="Arial"/>
            </a:endParaRPr>
          </a:p>
          <a:p>
            <a:pPr marL="407034" marR="4537710">
              <a:lnSpc>
                <a:spcPts val="3370"/>
              </a:lnSpc>
              <a:spcBef>
                <a:spcPts val="105"/>
              </a:spcBef>
            </a:pPr>
            <a:r>
              <a:rPr sz="2800" spc="-5" dirty="0">
                <a:latin typeface="Arial"/>
                <a:cs typeface="Arial"/>
              </a:rPr>
              <a:t>i = i + 1;  num =</a:t>
            </a:r>
            <a:r>
              <a:rPr sz="2800" spc="-7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2^i;</a:t>
            </a:r>
            <a:endParaRPr sz="2800">
              <a:latin typeface="Arial"/>
              <a:cs typeface="Arial"/>
            </a:endParaRPr>
          </a:p>
          <a:p>
            <a:pPr marL="12700" marR="5977255">
              <a:lnSpc>
                <a:spcPts val="3360"/>
              </a:lnSpc>
            </a:pPr>
            <a:r>
              <a:rPr sz="2800" spc="-5" dirty="0">
                <a:latin typeface="Arial"/>
                <a:cs typeface="Arial"/>
              </a:rPr>
              <a:t>end  v</a:t>
            </a:r>
            <a:endParaRPr sz="2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54831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09991"/>
            <a:ext cx="1040765" cy="4693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»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prog18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v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=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850">
              <a:latin typeface="Times New Roman"/>
              <a:cs typeface="Times New Roman"/>
            </a:endParaRPr>
          </a:p>
          <a:p>
            <a:pPr marR="193040" algn="r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  <a:p>
            <a:pPr marR="193040" algn="r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4</a:t>
            </a:r>
            <a:endParaRPr sz="1800">
              <a:latin typeface="Arial"/>
              <a:cs typeface="Arial"/>
            </a:endParaRPr>
          </a:p>
          <a:p>
            <a:pPr marR="193040" algn="r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8</a:t>
            </a:r>
            <a:endParaRPr sz="1800">
              <a:latin typeface="Arial"/>
              <a:cs typeface="Arial"/>
            </a:endParaRPr>
          </a:p>
          <a:p>
            <a:pPr marL="511809" algn="ctr">
              <a:lnSpc>
                <a:spcPct val="100000"/>
              </a:lnSpc>
            </a:pPr>
            <a:r>
              <a:rPr sz="1800" spc="-10" dirty="0">
                <a:latin typeface="Arial"/>
                <a:cs typeface="Arial"/>
              </a:rPr>
              <a:t>16</a:t>
            </a:r>
            <a:endParaRPr sz="1800">
              <a:latin typeface="Arial"/>
              <a:cs typeface="Arial"/>
            </a:endParaRPr>
          </a:p>
          <a:p>
            <a:pPr marL="511809" algn="ctr">
              <a:lnSpc>
                <a:spcPct val="100000"/>
              </a:lnSpc>
              <a:spcBef>
                <a:spcPts val="15"/>
              </a:spcBef>
            </a:pPr>
            <a:r>
              <a:rPr sz="1800" spc="-10" dirty="0">
                <a:latin typeface="Arial"/>
                <a:cs typeface="Arial"/>
              </a:rPr>
              <a:t>32</a:t>
            </a:r>
            <a:endParaRPr sz="1800">
              <a:latin typeface="Arial"/>
              <a:cs typeface="Arial"/>
            </a:endParaRPr>
          </a:p>
          <a:p>
            <a:pPr marL="511809" algn="ctr">
              <a:lnSpc>
                <a:spcPct val="100000"/>
              </a:lnSpc>
            </a:pPr>
            <a:r>
              <a:rPr sz="1800" spc="-10" dirty="0">
                <a:latin typeface="Arial"/>
                <a:cs typeface="Arial"/>
              </a:rPr>
              <a:t>64</a:t>
            </a:r>
            <a:endParaRPr sz="1800">
              <a:latin typeface="Arial"/>
              <a:cs typeface="Arial"/>
            </a:endParaRPr>
          </a:p>
          <a:p>
            <a:pPr marL="510540" algn="ctr">
              <a:lnSpc>
                <a:spcPct val="100000"/>
              </a:lnSpc>
            </a:pPr>
            <a:r>
              <a:rPr sz="1800" spc="-10" dirty="0">
                <a:latin typeface="Arial"/>
                <a:cs typeface="Arial"/>
              </a:rPr>
              <a:t>128</a:t>
            </a:r>
            <a:endParaRPr sz="1800">
              <a:latin typeface="Arial"/>
              <a:cs typeface="Arial"/>
            </a:endParaRPr>
          </a:p>
          <a:p>
            <a:pPr marL="510540" algn="ctr">
              <a:lnSpc>
                <a:spcPct val="100000"/>
              </a:lnSpc>
            </a:pPr>
            <a:r>
              <a:rPr sz="1800" spc="-10" dirty="0">
                <a:latin typeface="Arial"/>
                <a:cs typeface="Arial"/>
              </a:rPr>
              <a:t>256</a:t>
            </a:r>
            <a:endParaRPr sz="1800">
              <a:latin typeface="Arial"/>
              <a:cs typeface="Arial"/>
            </a:endParaRPr>
          </a:p>
          <a:p>
            <a:pPr marL="510540" algn="ctr">
              <a:lnSpc>
                <a:spcPct val="100000"/>
              </a:lnSpc>
            </a:pPr>
            <a:r>
              <a:rPr sz="1800" spc="-10" dirty="0">
                <a:latin typeface="Arial"/>
                <a:cs typeface="Arial"/>
              </a:rPr>
              <a:t>512</a:t>
            </a:r>
            <a:endParaRPr sz="1800">
              <a:latin typeface="Arial"/>
              <a:cs typeface="Arial"/>
            </a:endParaRPr>
          </a:p>
          <a:p>
            <a:pPr marL="508634" algn="ctr">
              <a:lnSpc>
                <a:spcPct val="100000"/>
              </a:lnSpc>
              <a:spcBef>
                <a:spcPts val="10"/>
              </a:spcBef>
            </a:pPr>
            <a:r>
              <a:rPr sz="1800" spc="-10" dirty="0">
                <a:latin typeface="Arial"/>
                <a:cs typeface="Arial"/>
              </a:rPr>
              <a:t>1024</a:t>
            </a:r>
            <a:endParaRPr sz="1800">
              <a:latin typeface="Arial"/>
              <a:cs typeface="Arial"/>
            </a:endParaRPr>
          </a:p>
          <a:p>
            <a:pPr marL="508634" algn="ctr">
              <a:lnSpc>
                <a:spcPct val="100000"/>
              </a:lnSpc>
            </a:pPr>
            <a:r>
              <a:rPr sz="1800" spc="-10" dirty="0">
                <a:latin typeface="Arial"/>
                <a:cs typeface="Arial"/>
              </a:rPr>
              <a:t>2048</a:t>
            </a:r>
            <a:endParaRPr sz="1800">
              <a:latin typeface="Arial"/>
              <a:cs typeface="Arial"/>
            </a:endParaRPr>
          </a:p>
          <a:p>
            <a:pPr marL="508634" algn="ctr">
              <a:lnSpc>
                <a:spcPct val="100000"/>
              </a:lnSpc>
            </a:pPr>
            <a:r>
              <a:rPr sz="1800" spc="-10" dirty="0">
                <a:latin typeface="Arial"/>
                <a:cs typeface="Arial"/>
              </a:rPr>
              <a:t>4096</a:t>
            </a:r>
            <a:endParaRPr sz="1800">
              <a:latin typeface="Arial"/>
              <a:cs typeface="Arial"/>
            </a:endParaRPr>
          </a:p>
          <a:p>
            <a:pPr marL="508634" algn="ctr">
              <a:lnSpc>
                <a:spcPct val="100000"/>
              </a:lnSpc>
            </a:pPr>
            <a:r>
              <a:rPr sz="1800" spc="-10" dirty="0">
                <a:latin typeface="Arial"/>
                <a:cs typeface="Arial"/>
              </a:rPr>
              <a:t>8192</a:t>
            </a:r>
            <a:endParaRPr sz="1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11920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nested for loops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70019"/>
            <a:ext cx="3174365" cy="3531235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5"/>
              </a:spcBef>
            </a:pPr>
            <a:r>
              <a:rPr sz="3200" spc="-5" dirty="0">
                <a:latin typeface="Arial"/>
                <a:cs typeface="Arial"/>
              </a:rPr>
              <a:t>for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row=1:6</a:t>
            </a:r>
            <a:endParaRPr sz="3200">
              <a:latin typeface="Arial"/>
              <a:cs typeface="Arial"/>
            </a:endParaRPr>
          </a:p>
          <a:p>
            <a:pPr marL="802005" marR="5080" indent="-338455">
              <a:lnSpc>
                <a:spcPts val="4610"/>
              </a:lnSpc>
              <a:spcBef>
                <a:spcPts val="265"/>
              </a:spcBef>
            </a:pPr>
            <a:r>
              <a:rPr sz="3200" spc="-5" dirty="0">
                <a:latin typeface="Arial"/>
                <a:cs typeface="Arial"/>
              </a:rPr>
              <a:t>for</a:t>
            </a:r>
            <a:r>
              <a:rPr sz="3200" spc="-7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column=1:5  fprintf('*')</a:t>
            </a:r>
            <a:endParaRPr sz="3200">
              <a:latin typeface="Arial"/>
              <a:cs typeface="Arial"/>
            </a:endParaRPr>
          </a:p>
          <a:p>
            <a:pPr marL="463550">
              <a:lnSpc>
                <a:spcPct val="100000"/>
              </a:lnSpc>
              <a:spcBef>
                <a:spcPts val="475"/>
              </a:spcBef>
            </a:pPr>
            <a:r>
              <a:rPr sz="3200" spc="-10" dirty="0">
                <a:latin typeface="Arial"/>
                <a:cs typeface="Arial"/>
              </a:rPr>
              <a:t>end</a:t>
            </a:r>
            <a:endParaRPr sz="3200">
              <a:latin typeface="Arial"/>
              <a:cs typeface="Arial"/>
            </a:endParaRPr>
          </a:p>
          <a:p>
            <a:pPr marL="12700" marR="923290" indent="450850">
              <a:lnSpc>
                <a:spcPts val="4610"/>
              </a:lnSpc>
              <a:spcBef>
                <a:spcPts val="265"/>
              </a:spcBef>
            </a:pPr>
            <a:r>
              <a:rPr sz="3200" spc="-5" dirty="0">
                <a:latin typeface="Arial"/>
                <a:cs typeface="Arial"/>
              </a:rPr>
              <a:t>fprintf('\n')  </a:t>
            </a:r>
            <a:r>
              <a:rPr sz="3200" spc="-10" dirty="0">
                <a:latin typeface="Arial"/>
                <a:cs typeface="Arial"/>
              </a:rPr>
              <a:t>end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09730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79183"/>
            <a:ext cx="1625600" cy="4305300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3200" dirty="0">
                <a:latin typeface="Arial"/>
                <a:cs typeface="Arial"/>
              </a:rPr>
              <a:t>»</a:t>
            </a:r>
            <a:r>
              <a:rPr sz="3200" spc="-8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prog19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3200" dirty="0">
                <a:latin typeface="Arial"/>
                <a:cs typeface="Arial"/>
              </a:rPr>
              <a:t>*****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3200" dirty="0">
                <a:latin typeface="Arial"/>
                <a:cs typeface="Arial"/>
              </a:rPr>
              <a:t>*****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3200" dirty="0">
                <a:latin typeface="Arial"/>
                <a:cs typeface="Arial"/>
              </a:rPr>
              <a:t>*****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3200" dirty="0">
                <a:latin typeface="Arial"/>
                <a:cs typeface="Arial"/>
              </a:rPr>
              <a:t>*****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3200" dirty="0">
                <a:latin typeface="Arial"/>
                <a:cs typeface="Arial"/>
              </a:rPr>
              <a:t>*****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3200" dirty="0">
                <a:latin typeface="Arial"/>
                <a:cs typeface="Arial"/>
              </a:rPr>
              <a:t>*****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3200" dirty="0">
                <a:latin typeface="Arial"/>
                <a:cs typeface="Arial"/>
              </a:rPr>
              <a:t>»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9422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30250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nested for loops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70019"/>
            <a:ext cx="3552190" cy="4114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9700"/>
              </a:lnSpc>
              <a:spcBef>
                <a:spcPts val="95"/>
              </a:spcBef>
            </a:pPr>
            <a:r>
              <a:rPr sz="3200" dirty="0">
                <a:latin typeface="Arial"/>
                <a:cs typeface="Arial"/>
              </a:rPr>
              <a:t>n = </a:t>
            </a:r>
            <a:r>
              <a:rPr sz="3200" spc="-5" dirty="0">
                <a:latin typeface="Arial"/>
                <a:cs typeface="Arial"/>
              </a:rPr>
              <a:t>input('Enter n:</a:t>
            </a:r>
            <a:r>
              <a:rPr sz="3200" spc="-9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')  for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i=1:n</a:t>
            </a:r>
            <a:endParaRPr sz="3200">
              <a:latin typeface="Arial"/>
              <a:cs typeface="Arial"/>
            </a:endParaRPr>
          </a:p>
          <a:p>
            <a:pPr marL="463550">
              <a:lnSpc>
                <a:spcPct val="100000"/>
              </a:lnSpc>
              <a:spcBef>
                <a:spcPts val="770"/>
              </a:spcBef>
            </a:pPr>
            <a:r>
              <a:rPr sz="3200" spc="-5" dirty="0">
                <a:latin typeface="Arial"/>
                <a:cs typeface="Arial"/>
              </a:rPr>
              <a:t>for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j=1:n</a:t>
            </a:r>
            <a:endParaRPr sz="3200">
              <a:latin typeface="Arial"/>
              <a:cs typeface="Arial"/>
            </a:endParaRPr>
          </a:p>
          <a:p>
            <a:pPr marL="463550" marR="1029969" indent="450850">
              <a:lnSpc>
                <a:spcPct val="119700"/>
              </a:lnSpc>
            </a:pPr>
            <a:r>
              <a:rPr sz="3200" spc="-5" dirty="0">
                <a:latin typeface="Arial"/>
                <a:cs typeface="Arial"/>
              </a:rPr>
              <a:t>fprintf('*')  </a:t>
            </a:r>
            <a:r>
              <a:rPr sz="3200" spc="-10" dirty="0">
                <a:latin typeface="Arial"/>
                <a:cs typeface="Arial"/>
              </a:rPr>
              <a:t>end</a:t>
            </a:r>
            <a:endParaRPr sz="3200">
              <a:latin typeface="Arial"/>
              <a:cs typeface="Arial"/>
            </a:endParaRPr>
          </a:p>
          <a:p>
            <a:pPr marL="12700" marR="1301115" indent="450850">
              <a:lnSpc>
                <a:spcPct val="119700"/>
              </a:lnSpc>
              <a:spcBef>
                <a:spcPts val="10"/>
              </a:spcBef>
            </a:pPr>
            <a:r>
              <a:rPr sz="3200" spc="-5" dirty="0">
                <a:latin typeface="Arial"/>
                <a:cs typeface="Arial"/>
              </a:rPr>
              <a:t>fprintf('\n')  </a:t>
            </a:r>
            <a:r>
              <a:rPr sz="3200" spc="-10" dirty="0">
                <a:latin typeface="Arial"/>
                <a:cs typeface="Arial"/>
              </a:rPr>
              <a:t>end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72105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909051"/>
            <a:ext cx="1348740" cy="440690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marR="5080">
              <a:lnSpc>
                <a:spcPts val="2870"/>
              </a:lnSpc>
              <a:spcBef>
                <a:spcPts val="204"/>
              </a:spcBef>
            </a:pPr>
            <a:r>
              <a:rPr sz="2400" dirty="0">
                <a:latin typeface="Arial"/>
                <a:cs typeface="Arial"/>
              </a:rPr>
              <a:t>» prog20  Enter </a:t>
            </a:r>
            <a:r>
              <a:rPr sz="2400" spc="-5" dirty="0">
                <a:latin typeface="Arial"/>
                <a:cs typeface="Arial"/>
              </a:rPr>
              <a:t>n:</a:t>
            </a:r>
            <a:r>
              <a:rPr sz="2400" spc="-8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4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latin typeface="Arial"/>
                <a:cs typeface="Arial"/>
              </a:rPr>
              <a:t>n</a:t>
            </a:r>
            <a:r>
              <a:rPr sz="2400" spc="-10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=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450">
              <a:latin typeface="Times New Roman"/>
              <a:cs typeface="Times New Roman"/>
            </a:endParaRPr>
          </a:p>
          <a:p>
            <a:pPr marL="434340">
              <a:lnSpc>
                <a:spcPct val="100000"/>
              </a:lnSpc>
            </a:pPr>
            <a:r>
              <a:rPr sz="2400" dirty="0">
                <a:latin typeface="Arial"/>
                <a:cs typeface="Arial"/>
              </a:rPr>
              <a:t>4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latin typeface="Arial"/>
                <a:cs typeface="Arial"/>
              </a:rPr>
              <a:t>****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ts val="2875"/>
              </a:lnSpc>
            </a:pPr>
            <a:r>
              <a:rPr sz="2400" dirty="0">
                <a:latin typeface="Arial"/>
                <a:cs typeface="Arial"/>
              </a:rPr>
              <a:t>****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ts val="2875"/>
              </a:lnSpc>
            </a:pPr>
            <a:r>
              <a:rPr sz="2400" dirty="0">
                <a:latin typeface="Arial"/>
                <a:cs typeface="Arial"/>
              </a:rPr>
              <a:t>****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ts val="2875"/>
              </a:lnSpc>
            </a:pPr>
            <a:r>
              <a:rPr sz="2400" dirty="0">
                <a:latin typeface="Arial"/>
                <a:cs typeface="Arial"/>
              </a:rPr>
              <a:t>****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ts val="2875"/>
              </a:lnSpc>
            </a:pPr>
            <a:r>
              <a:rPr sz="2400" dirty="0">
                <a:latin typeface="Arial"/>
                <a:cs typeface="Arial"/>
              </a:rPr>
              <a:t>»</a:t>
            </a:r>
            <a:endParaRPr sz="24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9480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70019"/>
            <a:ext cx="2079625" cy="4114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9700"/>
              </a:lnSpc>
              <a:spcBef>
                <a:spcPts val="95"/>
              </a:spcBef>
            </a:pPr>
            <a:r>
              <a:rPr sz="3200" dirty="0">
                <a:latin typeface="Arial"/>
                <a:cs typeface="Arial"/>
              </a:rPr>
              <a:t>» </a:t>
            </a:r>
            <a:r>
              <a:rPr sz="3200" spc="-10" dirty="0">
                <a:latin typeface="Arial"/>
                <a:cs typeface="Arial"/>
              </a:rPr>
              <a:t>prog2  </a:t>
            </a:r>
            <a:r>
              <a:rPr sz="3200" spc="-5" dirty="0">
                <a:latin typeface="Arial"/>
                <a:cs typeface="Arial"/>
              </a:rPr>
              <a:t>Enter N1:</a:t>
            </a:r>
            <a:r>
              <a:rPr sz="3200" spc="-8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6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spc="-5" dirty="0">
                <a:latin typeface="Arial"/>
                <a:cs typeface="Arial"/>
              </a:rPr>
              <a:t>Enter N2:</a:t>
            </a:r>
            <a:r>
              <a:rPr sz="3200" spc="-8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3</a:t>
            </a:r>
            <a:endParaRPr sz="3200">
              <a:latin typeface="Arial"/>
              <a:cs typeface="Arial"/>
            </a:endParaRPr>
          </a:p>
          <a:p>
            <a:pPr marL="576580">
              <a:lnSpc>
                <a:spcPct val="100000"/>
              </a:lnSpc>
              <a:spcBef>
                <a:spcPts val="755"/>
              </a:spcBef>
            </a:pPr>
            <a:r>
              <a:rPr sz="3200" dirty="0">
                <a:latin typeface="Arial"/>
                <a:cs typeface="Arial"/>
              </a:rPr>
              <a:t>3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4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200" dirty="0">
                <a:latin typeface="Arial"/>
                <a:cs typeface="Arial"/>
              </a:rPr>
              <a:t>2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dirty="0">
                <a:latin typeface="Arial"/>
                <a:cs typeface="Arial"/>
              </a:rPr>
              <a:t>»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25784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nested for loops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925815"/>
            <a:ext cx="3552190" cy="4258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Arial"/>
                <a:cs typeface="Arial"/>
              </a:rPr>
              <a:t>n = </a:t>
            </a:r>
            <a:r>
              <a:rPr sz="3200" spc="-5" dirty="0">
                <a:latin typeface="Arial"/>
                <a:cs typeface="Arial"/>
              </a:rPr>
              <a:t>input('Enter n:</a:t>
            </a:r>
            <a:r>
              <a:rPr sz="3200" spc="-9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')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200" spc="-5" dirty="0">
                <a:latin typeface="Arial"/>
                <a:cs typeface="Arial"/>
              </a:rPr>
              <a:t>for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i=1:n</a:t>
            </a:r>
            <a:endParaRPr sz="3200">
              <a:latin typeface="Arial"/>
              <a:cs typeface="Arial"/>
            </a:endParaRPr>
          </a:p>
          <a:p>
            <a:pPr marL="463550">
              <a:lnSpc>
                <a:spcPct val="100000"/>
              </a:lnSpc>
              <a:spcBef>
                <a:spcPts val="370"/>
              </a:spcBef>
            </a:pPr>
            <a:r>
              <a:rPr sz="3200" spc="-5" dirty="0">
                <a:latin typeface="Arial"/>
                <a:cs typeface="Arial"/>
              </a:rPr>
              <a:t>for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j=1:i</a:t>
            </a:r>
            <a:endParaRPr sz="3200">
              <a:latin typeface="Arial"/>
              <a:cs typeface="Arial"/>
            </a:endParaRPr>
          </a:p>
          <a:p>
            <a:pPr marL="463550" marR="1029969" indent="450850">
              <a:lnSpc>
                <a:spcPct val="109700"/>
              </a:lnSpc>
            </a:pPr>
            <a:r>
              <a:rPr sz="3200" spc="-5" dirty="0">
                <a:latin typeface="Arial"/>
                <a:cs typeface="Arial"/>
              </a:rPr>
              <a:t>fprintf('*')  </a:t>
            </a:r>
            <a:r>
              <a:rPr sz="3200" spc="-10" dirty="0">
                <a:latin typeface="Arial"/>
                <a:cs typeface="Arial"/>
              </a:rPr>
              <a:t>end  </a:t>
            </a:r>
            <a:r>
              <a:rPr sz="3200" spc="-5" dirty="0">
                <a:latin typeface="Arial"/>
                <a:cs typeface="Arial"/>
              </a:rPr>
              <a:t>fprintf('\n')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3200" spc="-10" dirty="0">
                <a:latin typeface="Arial"/>
                <a:cs typeface="Arial"/>
              </a:rPr>
              <a:t>end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05780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909051"/>
            <a:ext cx="1348740" cy="440690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marR="5080">
              <a:lnSpc>
                <a:spcPts val="2870"/>
              </a:lnSpc>
              <a:spcBef>
                <a:spcPts val="204"/>
              </a:spcBef>
            </a:pPr>
            <a:r>
              <a:rPr sz="2400" dirty="0">
                <a:latin typeface="Arial"/>
                <a:cs typeface="Arial"/>
              </a:rPr>
              <a:t>» prog21  Enter </a:t>
            </a:r>
            <a:r>
              <a:rPr sz="2400" spc="-5" dirty="0">
                <a:latin typeface="Arial"/>
                <a:cs typeface="Arial"/>
              </a:rPr>
              <a:t>n:</a:t>
            </a:r>
            <a:r>
              <a:rPr sz="2400" spc="-8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4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latin typeface="Arial"/>
                <a:cs typeface="Arial"/>
              </a:rPr>
              <a:t>n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=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450">
              <a:latin typeface="Times New Roman"/>
              <a:cs typeface="Times New Roman"/>
            </a:endParaRPr>
          </a:p>
          <a:p>
            <a:pPr marL="434340">
              <a:lnSpc>
                <a:spcPct val="100000"/>
              </a:lnSpc>
            </a:pPr>
            <a:r>
              <a:rPr sz="2400" dirty="0">
                <a:latin typeface="Arial"/>
                <a:cs typeface="Arial"/>
              </a:rPr>
              <a:t>4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latin typeface="Arial"/>
                <a:cs typeface="Arial"/>
              </a:rPr>
              <a:t>*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ts val="2875"/>
              </a:lnSpc>
            </a:pPr>
            <a:r>
              <a:rPr sz="2400" dirty="0">
                <a:latin typeface="Arial"/>
                <a:cs typeface="Arial"/>
              </a:rPr>
              <a:t>**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ts val="2875"/>
              </a:lnSpc>
            </a:pPr>
            <a:r>
              <a:rPr sz="2400" dirty="0">
                <a:latin typeface="Arial"/>
                <a:cs typeface="Arial"/>
              </a:rPr>
              <a:t>***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ts val="2875"/>
              </a:lnSpc>
            </a:pPr>
            <a:r>
              <a:rPr sz="2400" dirty="0">
                <a:latin typeface="Arial"/>
                <a:cs typeface="Arial"/>
              </a:rPr>
              <a:t>****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ts val="2875"/>
              </a:lnSpc>
            </a:pPr>
            <a:r>
              <a:rPr sz="2400" dirty="0">
                <a:latin typeface="Arial"/>
                <a:cs typeface="Arial"/>
              </a:rPr>
              <a:t>»</a:t>
            </a:r>
            <a:endParaRPr sz="24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74068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nested for loops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925815"/>
            <a:ext cx="3665220" cy="4258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Arial"/>
                <a:cs typeface="Arial"/>
              </a:rPr>
              <a:t>n = </a:t>
            </a:r>
            <a:r>
              <a:rPr sz="3200" spc="-5" dirty="0">
                <a:latin typeface="Arial"/>
                <a:cs typeface="Arial"/>
              </a:rPr>
              <a:t>input('Enter n:</a:t>
            </a:r>
            <a:r>
              <a:rPr sz="3200" spc="-9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');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200" spc="-5" dirty="0">
                <a:latin typeface="Arial"/>
                <a:cs typeface="Arial"/>
              </a:rPr>
              <a:t>for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i=1:n</a:t>
            </a:r>
            <a:endParaRPr sz="3200">
              <a:latin typeface="Arial"/>
              <a:cs typeface="Arial"/>
            </a:endParaRPr>
          </a:p>
          <a:p>
            <a:pPr marL="463550">
              <a:lnSpc>
                <a:spcPct val="100000"/>
              </a:lnSpc>
              <a:spcBef>
                <a:spcPts val="370"/>
              </a:spcBef>
            </a:pPr>
            <a:r>
              <a:rPr sz="3200" spc="-5" dirty="0">
                <a:latin typeface="Arial"/>
                <a:cs typeface="Arial"/>
              </a:rPr>
              <a:t>for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j=1:i</a:t>
            </a:r>
            <a:endParaRPr sz="3200">
              <a:latin typeface="Arial"/>
              <a:cs typeface="Arial"/>
            </a:endParaRPr>
          </a:p>
          <a:p>
            <a:pPr marL="463550" marR="285750" indent="450850">
              <a:lnSpc>
                <a:spcPct val="109700"/>
              </a:lnSpc>
            </a:pPr>
            <a:r>
              <a:rPr sz="3200" spc="-5" dirty="0">
                <a:latin typeface="Arial"/>
                <a:cs typeface="Arial"/>
              </a:rPr>
              <a:t>fprintf('%d ',</a:t>
            </a:r>
            <a:r>
              <a:rPr sz="3200" spc="-7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j)  </a:t>
            </a:r>
            <a:r>
              <a:rPr sz="3200" spc="-10" dirty="0">
                <a:latin typeface="Arial"/>
                <a:cs typeface="Arial"/>
              </a:rPr>
              <a:t>end</a:t>
            </a:r>
            <a:endParaRPr sz="3200">
              <a:latin typeface="Arial"/>
              <a:cs typeface="Arial"/>
            </a:endParaRPr>
          </a:p>
          <a:p>
            <a:pPr marL="12700" marR="1414145" indent="450850">
              <a:lnSpc>
                <a:spcPct val="109700"/>
              </a:lnSpc>
            </a:pPr>
            <a:r>
              <a:rPr sz="3200" spc="-5" dirty="0">
                <a:latin typeface="Arial"/>
                <a:cs typeface="Arial"/>
              </a:rPr>
              <a:t>fprintf('\n')  </a:t>
            </a:r>
            <a:r>
              <a:rPr sz="3200" spc="-10" dirty="0">
                <a:latin typeface="Arial"/>
                <a:cs typeface="Arial"/>
              </a:rPr>
              <a:t>end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01195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2414107"/>
            <a:ext cx="1784350" cy="37699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9700"/>
              </a:lnSpc>
              <a:spcBef>
                <a:spcPts val="95"/>
              </a:spcBef>
            </a:pPr>
            <a:r>
              <a:rPr sz="3200" dirty="0">
                <a:latin typeface="Arial"/>
                <a:cs typeface="Arial"/>
              </a:rPr>
              <a:t>» </a:t>
            </a:r>
            <a:r>
              <a:rPr sz="3200" spc="-10" dirty="0">
                <a:latin typeface="Arial"/>
                <a:cs typeface="Arial"/>
              </a:rPr>
              <a:t>prog22  </a:t>
            </a:r>
            <a:r>
              <a:rPr sz="3200" spc="-5" dirty="0">
                <a:latin typeface="Arial"/>
                <a:cs typeface="Arial"/>
              </a:rPr>
              <a:t>Enter n:</a:t>
            </a:r>
            <a:r>
              <a:rPr sz="3200" spc="-10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4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3200" dirty="0">
                <a:latin typeface="Arial"/>
                <a:cs typeface="Arial"/>
              </a:rPr>
              <a:t>1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3200" dirty="0">
                <a:latin typeface="Arial"/>
                <a:cs typeface="Arial"/>
              </a:rPr>
              <a:t>1</a:t>
            </a:r>
            <a:r>
              <a:rPr sz="3200" spc="-2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2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3200" dirty="0">
                <a:latin typeface="Arial"/>
                <a:cs typeface="Arial"/>
              </a:rPr>
              <a:t>1 2</a:t>
            </a:r>
            <a:r>
              <a:rPr sz="3200" spc="-4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3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3200" dirty="0">
                <a:latin typeface="Arial"/>
                <a:cs typeface="Arial"/>
              </a:rPr>
              <a:t>1 2 3</a:t>
            </a:r>
            <a:r>
              <a:rPr sz="3200" spc="-7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4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3200" dirty="0">
                <a:latin typeface="Arial"/>
                <a:cs typeface="Arial"/>
              </a:rPr>
              <a:t>»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860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nested for loops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925815"/>
            <a:ext cx="3665220" cy="4258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Arial"/>
                <a:cs typeface="Arial"/>
              </a:rPr>
              <a:t>n = </a:t>
            </a:r>
            <a:r>
              <a:rPr sz="3200" spc="-5" dirty="0">
                <a:latin typeface="Arial"/>
                <a:cs typeface="Arial"/>
              </a:rPr>
              <a:t>input('Enter n:</a:t>
            </a:r>
            <a:r>
              <a:rPr sz="3200" spc="-9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');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200" spc="-5" dirty="0">
                <a:latin typeface="Arial"/>
                <a:cs typeface="Arial"/>
              </a:rPr>
              <a:t>for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i=1:n</a:t>
            </a:r>
            <a:endParaRPr sz="3200">
              <a:latin typeface="Arial"/>
              <a:cs typeface="Arial"/>
            </a:endParaRPr>
          </a:p>
          <a:p>
            <a:pPr marL="463550">
              <a:lnSpc>
                <a:spcPct val="100000"/>
              </a:lnSpc>
              <a:spcBef>
                <a:spcPts val="370"/>
              </a:spcBef>
            </a:pPr>
            <a:r>
              <a:rPr sz="3200" spc="-5" dirty="0">
                <a:latin typeface="Arial"/>
                <a:cs typeface="Arial"/>
              </a:rPr>
              <a:t>for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j=1:i</a:t>
            </a:r>
            <a:endParaRPr sz="3200">
              <a:latin typeface="Arial"/>
              <a:cs typeface="Arial"/>
            </a:endParaRPr>
          </a:p>
          <a:p>
            <a:pPr marL="463550" marR="285750" indent="450850">
              <a:lnSpc>
                <a:spcPct val="109700"/>
              </a:lnSpc>
            </a:pPr>
            <a:r>
              <a:rPr sz="3200" spc="-5" dirty="0">
                <a:latin typeface="Arial"/>
                <a:cs typeface="Arial"/>
              </a:rPr>
              <a:t>fprintf('%d ',</a:t>
            </a:r>
            <a:r>
              <a:rPr sz="3200" spc="-7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i)  </a:t>
            </a:r>
            <a:r>
              <a:rPr sz="3200" spc="-10" dirty="0">
                <a:latin typeface="Arial"/>
                <a:cs typeface="Arial"/>
              </a:rPr>
              <a:t>end</a:t>
            </a:r>
            <a:endParaRPr sz="3200">
              <a:latin typeface="Arial"/>
              <a:cs typeface="Arial"/>
            </a:endParaRPr>
          </a:p>
          <a:p>
            <a:pPr marL="12700" marR="1414145" indent="450850">
              <a:lnSpc>
                <a:spcPct val="109700"/>
              </a:lnSpc>
            </a:pPr>
            <a:r>
              <a:rPr sz="3200" spc="-5" dirty="0">
                <a:latin typeface="Arial"/>
                <a:cs typeface="Arial"/>
              </a:rPr>
              <a:t>fprintf('\n')  </a:t>
            </a:r>
            <a:r>
              <a:rPr sz="3200" spc="-10" dirty="0">
                <a:latin typeface="Arial"/>
                <a:cs typeface="Arial"/>
              </a:rPr>
              <a:t>end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85441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70019"/>
            <a:ext cx="1784350" cy="4114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9700"/>
              </a:lnSpc>
              <a:spcBef>
                <a:spcPts val="95"/>
              </a:spcBef>
            </a:pPr>
            <a:r>
              <a:rPr sz="3200" dirty="0">
                <a:latin typeface="Arial"/>
                <a:cs typeface="Arial"/>
              </a:rPr>
              <a:t>» </a:t>
            </a:r>
            <a:r>
              <a:rPr sz="3200" spc="-10" dirty="0">
                <a:latin typeface="Arial"/>
                <a:cs typeface="Arial"/>
              </a:rPr>
              <a:t>prog23  </a:t>
            </a:r>
            <a:r>
              <a:rPr sz="3200" spc="-5" dirty="0">
                <a:latin typeface="Arial"/>
                <a:cs typeface="Arial"/>
              </a:rPr>
              <a:t>Enter n:</a:t>
            </a:r>
            <a:r>
              <a:rPr sz="3200" spc="-10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4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latin typeface="Arial"/>
                <a:cs typeface="Arial"/>
              </a:rPr>
              <a:t>1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dirty="0">
                <a:latin typeface="Arial"/>
                <a:cs typeface="Arial"/>
              </a:rPr>
              <a:t>2</a:t>
            </a:r>
            <a:r>
              <a:rPr sz="3200" spc="-2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2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60"/>
              </a:spcBef>
            </a:pPr>
            <a:r>
              <a:rPr sz="3200" dirty="0">
                <a:latin typeface="Arial"/>
                <a:cs typeface="Arial"/>
              </a:rPr>
              <a:t>3 3</a:t>
            </a:r>
            <a:r>
              <a:rPr sz="3200" spc="-4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3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65"/>
              </a:spcBef>
            </a:pPr>
            <a:r>
              <a:rPr sz="3200" dirty="0">
                <a:latin typeface="Arial"/>
                <a:cs typeface="Arial"/>
              </a:rPr>
              <a:t>4 4 4</a:t>
            </a:r>
            <a:r>
              <a:rPr sz="3200" spc="-7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4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dirty="0">
                <a:latin typeface="Arial"/>
                <a:cs typeface="Arial"/>
              </a:rPr>
              <a:t>»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63468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nested	while	loops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564627"/>
            <a:ext cx="3218180" cy="472376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0400"/>
              </a:lnSpc>
              <a:spcBef>
                <a:spcPts val="80"/>
              </a:spcBef>
            </a:pPr>
            <a:r>
              <a:rPr sz="2800" spc="-5" dirty="0">
                <a:latin typeface="Arial"/>
                <a:cs typeface="Arial"/>
              </a:rPr>
              <a:t>n = input('Enter n: ');  i = 1;</a:t>
            </a:r>
            <a:endParaRPr sz="2800">
              <a:latin typeface="Arial"/>
              <a:cs typeface="Arial"/>
            </a:endParaRPr>
          </a:p>
          <a:p>
            <a:pPr marL="407034" marR="1397635" indent="-39497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while i &lt;=</a:t>
            </a:r>
            <a:r>
              <a:rPr sz="2800" spc="-6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n  j =</a:t>
            </a:r>
            <a:r>
              <a:rPr sz="2800" spc="-2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1;</a:t>
            </a:r>
            <a:endParaRPr sz="2800">
              <a:latin typeface="Arial"/>
              <a:cs typeface="Arial"/>
            </a:endParaRPr>
          </a:p>
          <a:p>
            <a:pPr marL="407034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while j &lt;= i</a:t>
            </a:r>
            <a:endParaRPr sz="2800">
              <a:latin typeface="Arial"/>
              <a:cs typeface="Arial"/>
            </a:endParaRPr>
          </a:p>
          <a:p>
            <a:pPr marL="899160" marR="158750">
              <a:lnSpc>
                <a:spcPct val="100000"/>
              </a:lnSpc>
              <a:spcBef>
                <a:spcPts val="15"/>
              </a:spcBef>
            </a:pPr>
            <a:r>
              <a:rPr sz="2800" spc="-5" dirty="0">
                <a:latin typeface="Arial"/>
                <a:cs typeface="Arial"/>
              </a:rPr>
              <a:t>fprintf('%d ',</a:t>
            </a:r>
            <a:r>
              <a:rPr sz="2800" spc="-5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i)  j = j +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1;</a:t>
            </a:r>
            <a:endParaRPr sz="2800">
              <a:latin typeface="Arial"/>
              <a:cs typeface="Arial"/>
            </a:endParaRPr>
          </a:p>
          <a:p>
            <a:pPr marL="407034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end</a:t>
            </a:r>
            <a:endParaRPr sz="2800">
              <a:latin typeface="Arial"/>
              <a:cs typeface="Arial"/>
            </a:endParaRPr>
          </a:p>
          <a:p>
            <a:pPr marL="407034" marR="1241425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i = i + 1;  fprintf('\n')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2800" spc="-5" dirty="0">
                <a:latin typeface="Arial"/>
                <a:cs typeface="Arial"/>
              </a:rPr>
              <a:t>end</a:t>
            </a:r>
            <a:endParaRPr sz="2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5941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70019"/>
            <a:ext cx="1784350" cy="4114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9700"/>
              </a:lnSpc>
              <a:spcBef>
                <a:spcPts val="95"/>
              </a:spcBef>
            </a:pPr>
            <a:r>
              <a:rPr sz="3200" dirty="0">
                <a:latin typeface="Arial"/>
                <a:cs typeface="Arial"/>
              </a:rPr>
              <a:t>» </a:t>
            </a:r>
            <a:r>
              <a:rPr sz="3200" spc="-10" dirty="0">
                <a:latin typeface="Arial"/>
                <a:cs typeface="Arial"/>
              </a:rPr>
              <a:t>prog24  </a:t>
            </a:r>
            <a:r>
              <a:rPr sz="3200" spc="-5" dirty="0">
                <a:latin typeface="Arial"/>
                <a:cs typeface="Arial"/>
              </a:rPr>
              <a:t>Enter n:</a:t>
            </a:r>
            <a:r>
              <a:rPr sz="3200" spc="-10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4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latin typeface="Arial"/>
                <a:cs typeface="Arial"/>
              </a:rPr>
              <a:t>1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dirty="0">
                <a:latin typeface="Arial"/>
                <a:cs typeface="Arial"/>
              </a:rPr>
              <a:t>2</a:t>
            </a:r>
            <a:r>
              <a:rPr sz="3200" spc="-2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2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60"/>
              </a:spcBef>
            </a:pPr>
            <a:r>
              <a:rPr sz="3200" dirty="0">
                <a:latin typeface="Arial"/>
                <a:cs typeface="Arial"/>
              </a:rPr>
              <a:t>3 3</a:t>
            </a:r>
            <a:r>
              <a:rPr sz="3200" spc="-4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3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65"/>
              </a:spcBef>
            </a:pPr>
            <a:r>
              <a:rPr sz="3200" dirty="0">
                <a:latin typeface="Arial"/>
                <a:cs typeface="Arial"/>
              </a:rPr>
              <a:t>4 4 4</a:t>
            </a:r>
            <a:r>
              <a:rPr sz="3200" spc="-7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4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dirty="0">
                <a:latin typeface="Arial"/>
                <a:cs typeface="Arial"/>
              </a:rPr>
              <a:t>»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79704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nested for loops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54187"/>
            <a:ext cx="3218180" cy="42951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n = input('Enter n: ');  for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i=1:n</a:t>
            </a:r>
            <a:endParaRPr sz="2800">
              <a:latin typeface="Arial"/>
              <a:cs typeface="Arial"/>
            </a:endParaRPr>
          </a:p>
          <a:p>
            <a:pPr marL="800100" marR="1047750" indent="-393700">
              <a:lnSpc>
                <a:spcPts val="3370"/>
              </a:lnSpc>
              <a:spcBef>
                <a:spcPts val="105"/>
              </a:spcBef>
            </a:pPr>
            <a:r>
              <a:rPr sz="2800" spc="-5" dirty="0">
                <a:latin typeface="Arial"/>
                <a:cs typeface="Arial"/>
              </a:rPr>
              <a:t>for j=1:n-i  fprintf('</a:t>
            </a:r>
            <a:r>
              <a:rPr sz="2800" spc="-6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')</a:t>
            </a:r>
            <a:endParaRPr sz="2800">
              <a:latin typeface="Arial"/>
              <a:cs typeface="Arial"/>
            </a:endParaRPr>
          </a:p>
          <a:p>
            <a:pPr marL="407034">
              <a:lnSpc>
                <a:spcPts val="3250"/>
              </a:lnSpc>
            </a:pPr>
            <a:r>
              <a:rPr sz="2800" spc="-5" dirty="0">
                <a:latin typeface="Arial"/>
                <a:cs typeface="Arial"/>
              </a:rPr>
              <a:t>end</a:t>
            </a:r>
            <a:endParaRPr sz="2800">
              <a:latin typeface="Arial"/>
              <a:cs typeface="Arial"/>
            </a:endParaRPr>
          </a:p>
          <a:p>
            <a:pPr marL="407034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for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k=1:i</a:t>
            </a:r>
            <a:endParaRPr sz="2800">
              <a:latin typeface="Arial"/>
              <a:cs typeface="Arial"/>
            </a:endParaRPr>
          </a:p>
          <a:p>
            <a:pPr marL="80010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fprintf('*')</a:t>
            </a:r>
            <a:endParaRPr sz="2800">
              <a:latin typeface="Arial"/>
              <a:cs typeface="Arial"/>
            </a:endParaRPr>
          </a:p>
          <a:p>
            <a:pPr marL="407034" marR="1241425">
              <a:lnSpc>
                <a:spcPct val="100000"/>
              </a:lnSpc>
              <a:spcBef>
                <a:spcPts val="10"/>
              </a:spcBef>
            </a:pPr>
            <a:r>
              <a:rPr sz="2800" spc="-5" dirty="0">
                <a:latin typeface="Arial"/>
                <a:cs typeface="Arial"/>
              </a:rPr>
              <a:t>end  fprintf('\n')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end</a:t>
            </a:r>
            <a:endParaRPr sz="2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3748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3995" y="1870019"/>
            <a:ext cx="1784350" cy="4114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9700"/>
              </a:lnSpc>
              <a:spcBef>
                <a:spcPts val="95"/>
              </a:spcBef>
            </a:pPr>
            <a:r>
              <a:rPr sz="3200" dirty="0">
                <a:latin typeface="Arial"/>
                <a:cs typeface="Arial"/>
              </a:rPr>
              <a:t>» </a:t>
            </a:r>
            <a:r>
              <a:rPr sz="3200" spc="-10" dirty="0">
                <a:latin typeface="Arial"/>
                <a:cs typeface="Arial"/>
              </a:rPr>
              <a:t>prog25  </a:t>
            </a:r>
            <a:r>
              <a:rPr sz="3200" spc="-5" dirty="0">
                <a:latin typeface="Arial"/>
                <a:cs typeface="Arial"/>
              </a:rPr>
              <a:t>Enter n:</a:t>
            </a:r>
            <a:r>
              <a:rPr sz="3200" spc="-10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4</a:t>
            </a:r>
            <a:endParaRPr sz="3200">
              <a:latin typeface="Arial"/>
              <a:cs typeface="Arial"/>
            </a:endParaRPr>
          </a:p>
          <a:p>
            <a:pPr marR="915669" algn="ctr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latin typeface="Arial"/>
                <a:cs typeface="Arial"/>
              </a:rPr>
              <a:t>*</a:t>
            </a:r>
            <a:endParaRPr sz="3200">
              <a:latin typeface="Arial"/>
              <a:cs typeface="Arial"/>
            </a:endParaRPr>
          </a:p>
          <a:p>
            <a:pPr marR="982980" algn="ctr">
              <a:lnSpc>
                <a:spcPct val="100000"/>
              </a:lnSpc>
              <a:spcBef>
                <a:spcPts val="755"/>
              </a:spcBef>
            </a:pPr>
            <a:r>
              <a:rPr sz="3200" dirty="0">
                <a:latin typeface="Arial"/>
                <a:cs typeface="Arial"/>
              </a:rPr>
              <a:t>**</a:t>
            </a:r>
            <a:endParaRPr sz="3200">
              <a:latin typeface="Arial"/>
              <a:cs typeface="Arial"/>
            </a:endParaRPr>
          </a:p>
          <a:p>
            <a:pPr marR="1049655" algn="ctr">
              <a:lnSpc>
                <a:spcPct val="100000"/>
              </a:lnSpc>
              <a:spcBef>
                <a:spcPts val="760"/>
              </a:spcBef>
            </a:pPr>
            <a:r>
              <a:rPr sz="3200" dirty="0">
                <a:latin typeface="Arial"/>
                <a:cs typeface="Arial"/>
              </a:rPr>
              <a:t>***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65"/>
              </a:spcBef>
            </a:pPr>
            <a:r>
              <a:rPr sz="3200" dirty="0">
                <a:latin typeface="Arial"/>
                <a:cs typeface="Arial"/>
              </a:rPr>
              <a:t>****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dirty="0">
                <a:latin typeface="Arial"/>
                <a:cs typeface="Arial"/>
              </a:rPr>
              <a:t>»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76130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Example3 from FLOWCHARTS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87098"/>
            <a:ext cx="4700905" cy="42564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93140">
              <a:lnSpc>
                <a:spcPct val="110400"/>
              </a:lnSpc>
              <a:spcBef>
                <a:spcPts val="100"/>
              </a:spcBef>
            </a:pPr>
            <a:r>
              <a:rPr sz="2800" spc="-5" dirty="0">
                <a:latin typeface="Arial"/>
                <a:cs typeface="Arial"/>
              </a:rPr>
              <a:t>T = input('Enter time: ');  if T &lt;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10</a:t>
            </a:r>
            <a:endParaRPr sz="2800">
              <a:latin typeface="Arial"/>
              <a:cs typeface="Arial"/>
            </a:endParaRPr>
          </a:p>
          <a:p>
            <a:pPr marL="407034">
              <a:lnSpc>
                <a:spcPct val="100000"/>
              </a:lnSpc>
              <a:spcBef>
                <a:spcPts val="335"/>
              </a:spcBef>
            </a:pPr>
            <a:r>
              <a:rPr sz="2800" spc="-5" dirty="0">
                <a:latin typeface="Arial"/>
                <a:cs typeface="Arial"/>
              </a:rPr>
              <a:t>V = (60 / 10) *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T;</a:t>
            </a:r>
            <a:endParaRPr sz="2800">
              <a:latin typeface="Arial"/>
              <a:cs typeface="Arial"/>
            </a:endParaRPr>
          </a:p>
          <a:p>
            <a:pPr marL="407034" marR="2732405" indent="-394970">
              <a:lnSpc>
                <a:spcPts val="3710"/>
              </a:lnSpc>
              <a:spcBef>
                <a:spcPts val="165"/>
              </a:spcBef>
            </a:pPr>
            <a:r>
              <a:rPr sz="2800" spc="-5" dirty="0">
                <a:latin typeface="Arial"/>
                <a:cs typeface="Arial"/>
              </a:rPr>
              <a:t>elseif T &lt;</a:t>
            </a:r>
            <a:r>
              <a:rPr sz="2800" spc="-5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25  V =</a:t>
            </a:r>
            <a:r>
              <a:rPr sz="2800" spc="-2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60;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sz="2800" spc="-5" dirty="0">
                <a:latin typeface="Arial"/>
                <a:cs typeface="Arial"/>
              </a:rPr>
              <a:t>else</a:t>
            </a:r>
            <a:endParaRPr sz="2800">
              <a:latin typeface="Arial"/>
              <a:cs typeface="Arial"/>
            </a:endParaRPr>
          </a:p>
          <a:p>
            <a:pPr marL="407034">
              <a:lnSpc>
                <a:spcPct val="100000"/>
              </a:lnSpc>
              <a:spcBef>
                <a:spcPts val="335"/>
              </a:spcBef>
            </a:pPr>
            <a:r>
              <a:rPr sz="2800" spc="-5" dirty="0">
                <a:latin typeface="Arial"/>
                <a:cs typeface="Arial"/>
              </a:rPr>
              <a:t>V = 60 - </a:t>
            </a:r>
            <a:r>
              <a:rPr sz="2800" dirty="0">
                <a:latin typeface="Arial"/>
                <a:cs typeface="Arial"/>
              </a:rPr>
              <a:t>(T </a:t>
            </a:r>
            <a:r>
              <a:rPr sz="2800" spc="-5" dirty="0">
                <a:latin typeface="Arial"/>
                <a:cs typeface="Arial"/>
              </a:rPr>
              <a:t>- 25) * (60 /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10);</a:t>
            </a:r>
            <a:endParaRPr sz="2800">
              <a:latin typeface="Arial"/>
              <a:cs typeface="Arial"/>
            </a:endParaRPr>
          </a:p>
          <a:p>
            <a:pPr marL="12700" marR="3552825">
              <a:lnSpc>
                <a:spcPct val="110000"/>
              </a:lnSpc>
              <a:spcBef>
                <a:spcPts val="10"/>
              </a:spcBef>
            </a:pPr>
            <a:r>
              <a:rPr sz="2800" spc="-5" dirty="0">
                <a:latin typeface="Arial"/>
                <a:cs typeface="Arial"/>
              </a:rPr>
              <a:t>end  disp(V)</a:t>
            </a:r>
            <a:endParaRPr sz="2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40488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loop example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79183"/>
            <a:ext cx="5495925" cy="4305300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3200" spc="-5" dirty="0">
                <a:latin typeface="Arial"/>
                <a:cs typeface="Arial"/>
              </a:rPr>
              <a:t>while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1</a:t>
            </a:r>
            <a:endParaRPr sz="3200">
              <a:latin typeface="Arial"/>
              <a:cs typeface="Arial"/>
            </a:endParaRPr>
          </a:p>
          <a:p>
            <a:pPr marL="576580" marR="1202690" algn="just">
              <a:lnSpc>
                <a:spcPct val="109700"/>
              </a:lnSpc>
            </a:pPr>
            <a:r>
              <a:rPr sz="3200" dirty="0">
                <a:latin typeface="Arial"/>
                <a:cs typeface="Arial"/>
              </a:rPr>
              <a:t>n = </a:t>
            </a:r>
            <a:r>
              <a:rPr sz="3200" spc="-5" dirty="0">
                <a:latin typeface="Arial"/>
                <a:cs typeface="Arial"/>
              </a:rPr>
              <a:t>input('Enter N:</a:t>
            </a:r>
            <a:r>
              <a:rPr sz="3200" spc="-7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');  if </a:t>
            </a:r>
            <a:r>
              <a:rPr sz="3200" dirty="0">
                <a:latin typeface="Arial"/>
                <a:cs typeface="Arial"/>
              </a:rPr>
              <a:t>n </a:t>
            </a:r>
            <a:r>
              <a:rPr sz="3200" spc="-5" dirty="0">
                <a:latin typeface="Arial"/>
                <a:cs typeface="Arial"/>
              </a:rPr>
              <a:t>&lt;= 0, break, end  while </a:t>
            </a:r>
            <a:r>
              <a:rPr sz="3200" dirty="0">
                <a:latin typeface="Arial"/>
                <a:cs typeface="Arial"/>
              </a:rPr>
              <a:t>n &gt;</a:t>
            </a:r>
            <a:r>
              <a:rPr sz="3200" spc="-2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1</a:t>
            </a:r>
            <a:endParaRPr sz="3200">
              <a:latin typeface="Arial"/>
              <a:cs typeface="Arial"/>
            </a:endParaRPr>
          </a:p>
          <a:p>
            <a:pPr marL="1027430" marR="5080">
              <a:lnSpc>
                <a:spcPct val="109700"/>
              </a:lnSpc>
            </a:pPr>
            <a:r>
              <a:rPr sz="3200" spc="-5" dirty="0">
                <a:latin typeface="Arial"/>
                <a:cs typeface="Arial"/>
              </a:rPr>
              <a:t>if mod(n, 2)==0, </a:t>
            </a:r>
            <a:r>
              <a:rPr sz="3200" dirty="0">
                <a:latin typeface="Arial"/>
                <a:cs typeface="Arial"/>
              </a:rPr>
              <a:t>n = n /</a:t>
            </a:r>
            <a:r>
              <a:rPr sz="3200" spc="-10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2  </a:t>
            </a:r>
            <a:r>
              <a:rPr sz="3200" spc="-5" dirty="0">
                <a:latin typeface="Arial"/>
                <a:cs typeface="Arial"/>
              </a:rPr>
              <a:t>else </a:t>
            </a:r>
            <a:r>
              <a:rPr sz="3200" dirty="0">
                <a:latin typeface="Arial"/>
                <a:cs typeface="Arial"/>
              </a:rPr>
              <a:t>n = 3 * n + </a:t>
            </a:r>
            <a:r>
              <a:rPr sz="3200" spc="-5" dirty="0">
                <a:latin typeface="Arial"/>
                <a:cs typeface="Arial"/>
              </a:rPr>
              <a:t>1,</a:t>
            </a:r>
            <a:r>
              <a:rPr sz="3200" spc="-10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end</a:t>
            </a:r>
            <a:endParaRPr sz="3200">
              <a:latin typeface="Arial"/>
              <a:cs typeface="Arial"/>
            </a:endParaRPr>
          </a:p>
          <a:p>
            <a:pPr marL="12700" marR="4234180" indent="563880">
              <a:lnSpc>
                <a:spcPct val="109700"/>
              </a:lnSpc>
            </a:pPr>
            <a:r>
              <a:rPr sz="3200" spc="-10" dirty="0">
                <a:latin typeface="Arial"/>
                <a:cs typeface="Arial"/>
              </a:rPr>
              <a:t>end  end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08472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30250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921243"/>
            <a:ext cx="1169035" cy="42932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Arial"/>
                <a:cs typeface="Arial"/>
              </a:rPr>
              <a:t>» </a:t>
            </a:r>
            <a:r>
              <a:rPr sz="2000" spc="-5" dirty="0">
                <a:latin typeface="Arial"/>
                <a:cs typeface="Arial"/>
              </a:rPr>
              <a:t>prog26  Enter N:</a:t>
            </a:r>
            <a:r>
              <a:rPr sz="2000" spc="-8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4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Arial"/>
                <a:cs typeface="Arial"/>
              </a:rPr>
              <a:t>n</a:t>
            </a:r>
            <a:r>
              <a:rPr sz="2000" spc="-114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=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362585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Arial"/>
                <a:cs typeface="Arial"/>
              </a:rPr>
              <a:t>2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Arial"/>
                <a:cs typeface="Arial"/>
              </a:rPr>
              <a:t>n</a:t>
            </a:r>
            <a:r>
              <a:rPr sz="2000" spc="-114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=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362585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Arial"/>
                <a:cs typeface="Arial"/>
              </a:rPr>
              <a:t>1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Arial"/>
                <a:cs typeface="Arial"/>
              </a:rPr>
              <a:t>Enter N:</a:t>
            </a:r>
            <a:r>
              <a:rPr sz="2000" spc="-8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0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Arial"/>
                <a:cs typeface="Arial"/>
              </a:rPr>
              <a:t>»</a:t>
            </a:r>
            <a:endParaRPr sz="2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44277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30250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STYLE – GOOD INDENTATION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564627"/>
            <a:ext cx="2669540" cy="47237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if a &gt;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b</a:t>
            </a:r>
            <a:endParaRPr sz="2800">
              <a:latin typeface="Arial"/>
              <a:cs typeface="Arial"/>
            </a:endParaRPr>
          </a:p>
          <a:p>
            <a:pPr marL="407034">
              <a:lnSpc>
                <a:spcPct val="100000"/>
              </a:lnSpc>
              <a:spcBef>
                <a:spcPts val="10"/>
              </a:spcBef>
            </a:pPr>
            <a:r>
              <a:rPr sz="2800" spc="-5" dirty="0">
                <a:latin typeface="Arial"/>
                <a:cs typeface="Arial"/>
              </a:rPr>
              <a:t>a =</a:t>
            </a:r>
            <a:r>
              <a:rPr sz="2800" spc="-10" dirty="0">
                <a:latin typeface="Arial"/>
                <a:cs typeface="Arial"/>
              </a:rPr>
              <a:t> c;</a:t>
            </a:r>
            <a:endParaRPr sz="2800">
              <a:latin typeface="Arial"/>
              <a:cs typeface="Arial"/>
            </a:endParaRPr>
          </a:p>
          <a:p>
            <a:pPr marL="802005" marR="345440" indent="-39497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while a &lt;</a:t>
            </a:r>
            <a:r>
              <a:rPr sz="2800" spc="-6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20  </a:t>
            </a:r>
            <a:r>
              <a:rPr sz="2800" spc="-10" dirty="0">
                <a:latin typeface="Arial"/>
                <a:cs typeface="Arial"/>
              </a:rPr>
              <a:t>if </a:t>
            </a:r>
            <a:r>
              <a:rPr sz="2800" spc="-5" dirty="0">
                <a:latin typeface="Arial"/>
                <a:cs typeface="Arial"/>
              </a:rPr>
              <a:t>a &lt;</a:t>
            </a:r>
            <a:r>
              <a:rPr sz="2800" spc="-3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15</a:t>
            </a:r>
            <a:endParaRPr sz="2800">
              <a:latin typeface="Arial"/>
              <a:cs typeface="Arial"/>
            </a:endParaRPr>
          </a:p>
          <a:p>
            <a:pPr marL="802005" marR="5080" indent="393065">
              <a:lnSpc>
                <a:spcPts val="3370"/>
              </a:lnSpc>
              <a:spcBef>
                <a:spcPts val="105"/>
              </a:spcBef>
            </a:pPr>
            <a:r>
              <a:rPr sz="2800" spc="-5" dirty="0">
                <a:latin typeface="Arial"/>
                <a:cs typeface="Arial"/>
              </a:rPr>
              <a:t>x = x +</a:t>
            </a:r>
            <a:r>
              <a:rPr sz="2800" spc="-8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a;  else</a:t>
            </a:r>
            <a:endParaRPr sz="2800">
              <a:latin typeface="Arial"/>
              <a:cs typeface="Arial"/>
            </a:endParaRPr>
          </a:p>
          <a:p>
            <a:pPr marL="1195070">
              <a:lnSpc>
                <a:spcPts val="3250"/>
              </a:lnSpc>
            </a:pPr>
            <a:r>
              <a:rPr sz="2800" spc="-5" dirty="0">
                <a:latin typeface="Arial"/>
                <a:cs typeface="Arial"/>
              </a:rPr>
              <a:t>x =</a:t>
            </a:r>
            <a:r>
              <a:rPr sz="2800" spc="-3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5;</a:t>
            </a:r>
            <a:endParaRPr sz="2800">
              <a:latin typeface="Arial"/>
              <a:cs typeface="Arial"/>
            </a:endParaRPr>
          </a:p>
          <a:p>
            <a:pPr marL="802005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end</a:t>
            </a:r>
            <a:endParaRPr sz="2800">
              <a:latin typeface="Arial"/>
              <a:cs typeface="Arial"/>
            </a:endParaRPr>
          </a:p>
          <a:p>
            <a:pPr marL="407034" marR="358775" indent="394335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a = a +</a:t>
            </a:r>
            <a:r>
              <a:rPr sz="2800" spc="-9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1;  </a:t>
            </a:r>
            <a:r>
              <a:rPr sz="2800" spc="-5" dirty="0">
                <a:latin typeface="Arial"/>
                <a:cs typeface="Arial"/>
              </a:rPr>
              <a:t>end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2800" spc="-5" dirty="0">
                <a:latin typeface="Arial"/>
                <a:cs typeface="Arial"/>
              </a:rPr>
              <a:t>else ...</a:t>
            </a:r>
            <a:endParaRPr sz="2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12085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30250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STYLE – BAD INDENTATION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494523"/>
            <a:ext cx="3062605" cy="47218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96342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if a &gt;</a:t>
            </a:r>
            <a:r>
              <a:rPr sz="2800" spc="-7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b  a =</a:t>
            </a:r>
            <a:r>
              <a:rPr sz="2800" spc="-3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c;</a:t>
            </a:r>
            <a:endParaRPr sz="2800">
              <a:latin typeface="Arial"/>
              <a:cs typeface="Arial"/>
            </a:endParaRPr>
          </a:p>
          <a:p>
            <a:pPr marL="12700" marR="113157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while a &lt;</a:t>
            </a:r>
            <a:r>
              <a:rPr sz="2800" spc="-5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20  if a &lt;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15</a:t>
            </a:r>
            <a:endParaRPr sz="2800">
              <a:latin typeface="Arial"/>
              <a:cs typeface="Arial"/>
            </a:endParaRPr>
          </a:p>
          <a:p>
            <a:pPr marL="998219" marR="5080" indent="589280">
              <a:lnSpc>
                <a:spcPts val="3370"/>
              </a:lnSpc>
              <a:spcBef>
                <a:spcPts val="105"/>
              </a:spcBef>
            </a:pPr>
            <a:r>
              <a:rPr sz="2800" spc="-5" dirty="0">
                <a:latin typeface="Arial"/>
                <a:cs typeface="Arial"/>
              </a:rPr>
              <a:t>x = x +</a:t>
            </a:r>
            <a:r>
              <a:rPr sz="2800" spc="-7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a;  else</a:t>
            </a:r>
            <a:endParaRPr sz="2800">
              <a:latin typeface="Arial"/>
              <a:cs typeface="Arial"/>
            </a:endParaRPr>
          </a:p>
          <a:p>
            <a:pPr marL="996950">
              <a:lnSpc>
                <a:spcPts val="3250"/>
              </a:lnSpc>
            </a:pPr>
            <a:r>
              <a:rPr sz="2800" spc="-5" dirty="0">
                <a:latin typeface="Arial"/>
                <a:cs typeface="Arial"/>
              </a:rPr>
              <a:t>x =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5;</a:t>
            </a:r>
            <a:endParaRPr sz="2800">
              <a:latin typeface="Arial"/>
              <a:cs typeface="Arial"/>
            </a:endParaRPr>
          </a:p>
          <a:p>
            <a:pPr marL="802005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end</a:t>
            </a:r>
            <a:endParaRPr sz="2800">
              <a:latin typeface="Arial"/>
              <a:cs typeface="Arial"/>
            </a:endParaRPr>
          </a:p>
          <a:p>
            <a:pPr marL="12700" marR="1144270" indent="394335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a = a +</a:t>
            </a:r>
            <a:r>
              <a:rPr sz="2800" spc="-7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1;  end</a:t>
            </a:r>
            <a:endParaRPr sz="2800">
              <a:latin typeface="Arial"/>
              <a:cs typeface="Arial"/>
            </a:endParaRPr>
          </a:p>
          <a:p>
            <a:pPr marL="210185">
              <a:lnSpc>
                <a:spcPct val="100000"/>
              </a:lnSpc>
              <a:spcBef>
                <a:spcPts val="10"/>
              </a:spcBef>
            </a:pPr>
            <a:r>
              <a:rPr sz="2800" spc="-5" dirty="0">
                <a:latin typeface="Arial"/>
                <a:cs typeface="Arial"/>
              </a:rPr>
              <a:t>else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...</a:t>
            </a:r>
            <a:endParaRPr sz="2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0080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30250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STYLE - Meaningful Names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2291575"/>
            <a:ext cx="7356475" cy="265684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355600" marR="661035" indent="-342900">
              <a:lnSpc>
                <a:spcPts val="3829"/>
              </a:lnSpc>
              <a:spcBef>
                <a:spcPts val="240"/>
              </a:spcBef>
              <a:buChar char="•"/>
              <a:tabLst>
                <a:tab pos="354965" algn="l"/>
                <a:tab pos="355600" algn="l"/>
                <a:tab pos="4252595" algn="l"/>
              </a:tabLst>
            </a:pPr>
            <a:r>
              <a:rPr sz="3200" spc="-10" dirty="0">
                <a:latin typeface="Arial"/>
                <a:cs typeface="Arial"/>
              </a:rPr>
              <a:t>“numberOfStudents”	</a:t>
            </a:r>
            <a:r>
              <a:rPr sz="3200" spc="-5" dirty="0">
                <a:latin typeface="Arial"/>
                <a:cs typeface="Arial"/>
              </a:rPr>
              <a:t>is </a:t>
            </a:r>
            <a:r>
              <a:rPr sz="3200" dirty="0">
                <a:latin typeface="Arial"/>
                <a:cs typeface="Arial"/>
              </a:rPr>
              <a:t>a </a:t>
            </a:r>
            <a:r>
              <a:rPr sz="3200" spc="-10" dirty="0">
                <a:latin typeface="Arial"/>
                <a:cs typeface="Arial"/>
              </a:rPr>
              <a:t>good</a:t>
            </a:r>
            <a:r>
              <a:rPr sz="3200" spc="-9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and  readable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name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455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000"/>
              </a:lnSpc>
              <a:spcBef>
                <a:spcPts val="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“x” and </a:t>
            </a:r>
            <a:r>
              <a:rPr sz="3200" spc="-10" dirty="0">
                <a:latin typeface="Arial"/>
                <a:cs typeface="Arial"/>
              </a:rPr>
              <a:t>such </a:t>
            </a:r>
            <a:r>
              <a:rPr sz="3200" spc="-5" dirty="0">
                <a:latin typeface="Arial"/>
                <a:cs typeface="Arial"/>
              </a:rPr>
              <a:t>are not </a:t>
            </a:r>
            <a:r>
              <a:rPr sz="3200" spc="-10" dirty="0">
                <a:latin typeface="Arial"/>
                <a:cs typeface="Arial"/>
              </a:rPr>
              <a:t>good </a:t>
            </a:r>
            <a:r>
              <a:rPr sz="3200" spc="-5" dirty="0">
                <a:latin typeface="Arial"/>
                <a:cs typeface="Arial"/>
              </a:rPr>
              <a:t>for the </a:t>
            </a:r>
            <a:r>
              <a:rPr sz="3200" spc="-10" dirty="0">
                <a:latin typeface="Arial"/>
                <a:cs typeface="Arial"/>
              </a:rPr>
              <a:t>same  purpose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31045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30250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STYLE – Variable Comments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98296" y="1777987"/>
            <a:ext cx="8536940" cy="3923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77470" indent="-342900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Arial"/>
                <a:cs typeface="Arial"/>
              </a:rPr>
              <a:t>Use </a:t>
            </a:r>
            <a:r>
              <a:rPr sz="3200" spc="-5" dirty="0">
                <a:latin typeface="Arial"/>
                <a:cs typeface="Arial"/>
              </a:rPr>
              <a:t>comments the </a:t>
            </a:r>
            <a:r>
              <a:rPr sz="3200" spc="-10" dirty="0">
                <a:latin typeface="Arial"/>
                <a:cs typeface="Arial"/>
              </a:rPr>
              <a:t>define </a:t>
            </a:r>
            <a:r>
              <a:rPr sz="3200" spc="-5" dirty="0">
                <a:latin typeface="Arial"/>
                <a:cs typeface="Arial"/>
              </a:rPr>
              <a:t>the variables </a:t>
            </a:r>
            <a:r>
              <a:rPr sz="3200" spc="-10" dirty="0">
                <a:latin typeface="Arial"/>
                <a:cs typeface="Arial"/>
              </a:rPr>
              <a:t>when  </a:t>
            </a:r>
            <a:r>
              <a:rPr sz="3200" spc="-5" dirty="0">
                <a:latin typeface="Arial"/>
                <a:cs typeface="Arial"/>
              </a:rPr>
              <a:t>they are </a:t>
            </a:r>
            <a:r>
              <a:rPr sz="3200" spc="-10" dirty="0">
                <a:latin typeface="Arial"/>
                <a:cs typeface="Arial"/>
              </a:rPr>
              <a:t>used</a:t>
            </a:r>
            <a:r>
              <a:rPr sz="3200" spc="-2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first.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spc="-5" dirty="0">
                <a:latin typeface="Arial"/>
                <a:cs typeface="Arial"/>
              </a:rPr>
              <a:t>...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65"/>
              </a:spcBef>
              <a:tabLst>
                <a:tab pos="4328795" algn="l"/>
              </a:tabLst>
            </a:pPr>
            <a:r>
              <a:rPr sz="3200" dirty="0">
                <a:latin typeface="Arial"/>
                <a:cs typeface="Arial"/>
              </a:rPr>
              <a:t>a = </a:t>
            </a:r>
            <a:r>
              <a:rPr sz="3200" spc="-5" dirty="0">
                <a:latin typeface="Arial"/>
                <a:cs typeface="Arial"/>
              </a:rPr>
              <a:t>input(‘Enter coef ‘);	</a:t>
            </a:r>
            <a:r>
              <a:rPr sz="3200" dirty="0">
                <a:latin typeface="Arial"/>
                <a:cs typeface="Arial"/>
              </a:rPr>
              <a:t>% </a:t>
            </a:r>
            <a:r>
              <a:rPr sz="3200" spc="-5" dirty="0">
                <a:latin typeface="Arial"/>
                <a:cs typeface="Arial"/>
              </a:rPr>
              <a:t>Coefficient of</a:t>
            </a:r>
            <a:r>
              <a:rPr sz="3200" spc="-7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square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60"/>
              </a:spcBef>
            </a:pPr>
            <a:r>
              <a:rPr sz="3200" spc="-5" dirty="0">
                <a:latin typeface="Arial"/>
                <a:cs typeface="Arial"/>
              </a:rPr>
              <a:t>...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  <a:tabLst>
                <a:tab pos="3709035" algn="l"/>
              </a:tabLst>
            </a:pPr>
            <a:r>
              <a:rPr sz="3200" spc="-5" dirty="0">
                <a:latin typeface="Arial"/>
                <a:cs typeface="Arial"/>
              </a:rPr>
              <a:t>delta </a:t>
            </a:r>
            <a:r>
              <a:rPr sz="3200" dirty="0">
                <a:latin typeface="Arial"/>
                <a:cs typeface="Arial"/>
              </a:rPr>
              <a:t>= </a:t>
            </a:r>
            <a:r>
              <a:rPr sz="3200" spc="-5" dirty="0">
                <a:latin typeface="Arial"/>
                <a:cs typeface="Arial"/>
              </a:rPr>
              <a:t>b^2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-</a:t>
            </a:r>
            <a:r>
              <a:rPr sz="3200" spc="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...	</a:t>
            </a:r>
            <a:r>
              <a:rPr sz="3200" dirty="0">
                <a:latin typeface="Arial"/>
                <a:cs typeface="Arial"/>
              </a:rPr>
              <a:t>% </a:t>
            </a:r>
            <a:r>
              <a:rPr sz="3200" spc="-5" dirty="0">
                <a:latin typeface="Arial"/>
                <a:cs typeface="Arial"/>
              </a:rPr>
              <a:t>Delta is the</a:t>
            </a:r>
            <a:r>
              <a:rPr sz="3200" spc="-6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discriminant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65"/>
              </a:spcBef>
            </a:pPr>
            <a:r>
              <a:rPr sz="3200" spc="-5" dirty="0">
                <a:latin typeface="Arial"/>
                <a:cs typeface="Arial"/>
              </a:rPr>
              <a:t>....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25610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30250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Plenty of comments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5"/>
              </a:spcBef>
            </a:pPr>
            <a:r>
              <a:rPr spc="-5" dirty="0"/>
              <a:t>...</a:t>
            </a: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dirty="0"/>
              <a:t>n = </a:t>
            </a:r>
            <a:r>
              <a:rPr spc="-5" dirty="0"/>
              <a:t>input(‘Enter n:</a:t>
            </a:r>
            <a:r>
              <a:rPr spc="-45" dirty="0"/>
              <a:t> </a:t>
            </a:r>
            <a:r>
              <a:rPr spc="-5" dirty="0"/>
              <a:t>‘);</a:t>
            </a: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dirty="0"/>
              <a:t>% </a:t>
            </a:r>
            <a:r>
              <a:rPr spc="-5" dirty="0"/>
              <a:t>The following steps calculate the</a:t>
            </a:r>
            <a:r>
              <a:rPr spc="-20" dirty="0"/>
              <a:t> </a:t>
            </a:r>
            <a:r>
              <a:rPr spc="-5" dirty="0"/>
              <a:t>factorial</a:t>
            </a: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pc="-5" dirty="0"/>
              <a:t>...</a:t>
            </a: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dirty="0"/>
              <a:t>% </a:t>
            </a:r>
            <a:r>
              <a:rPr spc="-5" dirty="0"/>
              <a:t>Next is ...</a:t>
            </a:r>
            <a:r>
              <a:rPr spc="-35" dirty="0"/>
              <a:t> </a:t>
            </a:r>
            <a:r>
              <a:rPr spc="-5" dirty="0"/>
              <a:t>calculated</a:t>
            </a: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pc="-5" dirty="0"/>
              <a:t>...</a:t>
            </a:r>
          </a:p>
          <a:p>
            <a:pPr marL="12700">
              <a:lnSpc>
                <a:spcPct val="100000"/>
              </a:lnSpc>
              <a:spcBef>
                <a:spcPts val="755"/>
              </a:spcBef>
              <a:tabLst>
                <a:tab pos="1962150" algn="l"/>
              </a:tabLst>
            </a:pPr>
            <a:r>
              <a:rPr spc="-5" dirty="0"/>
              <a:t>if (n</a:t>
            </a:r>
            <a:r>
              <a:rPr spc="-10" dirty="0"/>
              <a:t> </a:t>
            </a:r>
            <a:r>
              <a:rPr dirty="0"/>
              <a:t>&gt;</a:t>
            </a:r>
            <a:r>
              <a:rPr spc="-5" dirty="0"/>
              <a:t> 10)	</a:t>
            </a:r>
            <a:r>
              <a:rPr dirty="0"/>
              <a:t>% n </a:t>
            </a:r>
            <a:r>
              <a:rPr spc="-5" dirty="0"/>
              <a:t>is </a:t>
            </a:r>
            <a:r>
              <a:rPr spc="-10" dirty="0"/>
              <a:t>greater </a:t>
            </a:r>
            <a:r>
              <a:rPr spc="-5" dirty="0"/>
              <a:t>than the</a:t>
            </a:r>
            <a:r>
              <a:rPr spc="-55" dirty="0"/>
              <a:t> </a:t>
            </a:r>
            <a:r>
              <a:rPr spc="-5" dirty="0"/>
              <a:t>maximum</a:t>
            </a:r>
          </a:p>
          <a:p>
            <a:pPr marL="1953895">
              <a:lnSpc>
                <a:spcPct val="100000"/>
              </a:lnSpc>
              <a:spcBef>
                <a:spcPts val="755"/>
              </a:spcBef>
              <a:tabLst>
                <a:tab pos="2765425" algn="l"/>
              </a:tabLst>
            </a:pPr>
            <a:r>
              <a:rPr dirty="0"/>
              <a:t>%	</a:t>
            </a:r>
            <a:r>
              <a:rPr spc="-10" dirty="0"/>
              <a:t>number </a:t>
            </a:r>
            <a:r>
              <a:rPr spc="-5" dirty="0"/>
              <a:t>of </a:t>
            </a:r>
            <a:r>
              <a:rPr spc="-10" dirty="0"/>
              <a:t>available</a:t>
            </a:r>
            <a:r>
              <a:rPr spc="-30" dirty="0"/>
              <a:t> </a:t>
            </a:r>
            <a:r>
              <a:rPr spc="-5" dirty="0"/>
              <a:t>....</a:t>
            </a:r>
          </a:p>
        </p:txBody>
      </p:sp>
    </p:spTree>
    <p:extLst>
      <p:ext uri="{BB962C8B-B14F-4D97-AF65-F5344CB8AC3E}">
        <p14:creationId xmlns:p14="http://schemas.microsoft.com/office/powerpoint/2010/main" val="447699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30250"/>
            <a:ext cx="8229600" cy="1154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Pay attention to the precedences</a:t>
            </a:r>
            <a:endParaRPr sz="4000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04036" y="1980561"/>
            <a:ext cx="576897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753995" algn="l"/>
                <a:tab pos="3362960" algn="l"/>
              </a:tabLst>
            </a:pPr>
            <a:r>
              <a:rPr sz="3200" spc="-5" dirty="0">
                <a:latin typeface="Arial"/>
                <a:cs typeface="Arial"/>
              </a:rPr>
              <a:t>Highest	</a:t>
            </a:r>
            <a:r>
              <a:rPr sz="3200" dirty="0">
                <a:latin typeface="Arial"/>
                <a:cs typeface="Arial"/>
              </a:rPr>
              <a:t>( )	</a:t>
            </a:r>
            <a:r>
              <a:rPr sz="3200" spc="-5" dirty="0">
                <a:latin typeface="Arial"/>
                <a:cs typeface="Arial"/>
              </a:rPr>
              <a:t>Parantheses,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04036" y="3733195"/>
            <a:ext cx="131191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latin typeface="Arial"/>
                <a:cs typeface="Arial"/>
              </a:rPr>
              <a:t>Lowest</a:t>
            </a:r>
            <a:endParaRPr sz="3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45840" y="2470356"/>
            <a:ext cx="4798060" cy="1776730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855"/>
              </a:spcBef>
              <a:tabLst>
                <a:tab pos="655320" algn="l"/>
              </a:tabLst>
            </a:pPr>
            <a:r>
              <a:rPr sz="3200" dirty="0">
                <a:latin typeface="Arial"/>
                <a:cs typeface="Arial"/>
              </a:rPr>
              <a:t>^	</a:t>
            </a:r>
            <a:r>
              <a:rPr sz="3200" spc="-5" dirty="0">
                <a:latin typeface="Arial"/>
                <a:cs typeface="Arial"/>
              </a:rPr>
              <a:t>Exponents</a:t>
            </a:r>
            <a:endParaRPr sz="3200">
              <a:latin typeface="Arial"/>
              <a:cs typeface="Arial"/>
            </a:endParaRPr>
          </a:p>
          <a:p>
            <a:pPr marL="13970">
              <a:lnSpc>
                <a:spcPct val="100000"/>
              </a:lnSpc>
              <a:spcBef>
                <a:spcPts val="755"/>
              </a:spcBef>
              <a:tabLst>
                <a:tab pos="735330" algn="l"/>
              </a:tabLst>
            </a:pPr>
            <a:r>
              <a:rPr sz="3200" spc="-5" dirty="0">
                <a:latin typeface="Arial"/>
                <a:cs typeface="Arial"/>
              </a:rPr>
              <a:t>*, </a:t>
            </a:r>
            <a:r>
              <a:rPr sz="3200" dirty="0">
                <a:latin typeface="Arial"/>
                <a:cs typeface="Arial"/>
              </a:rPr>
              <a:t>/	</a:t>
            </a:r>
            <a:r>
              <a:rPr sz="3200" spc="-5" dirty="0">
                <a:latin typeface="Arial"/>
                <a:cs typeface="Arial"/>
              </a:rPr>
              <a:t>Multiplication,</a:t>
            </a:r>
            <a:r>
              <a:rPr sz="3200" spc="-4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Division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dirty="0">
                <a:latin typeface="Arial"/>
                <a:cs typeface="Arial"/>
              </a:rPr>
              <a:t>+, - </a:t>
            </a:r>
            <a:r>
              <a:rPr sz="3200" spc="-5" dirty="0">
                <a:latin typeface="Arial"/>
                <a:cs typeface="Arial"/>
              </a:rPr>
              <a:t>Addidition,</a:t>
            </a:r>
            <a:r>
              <a:rPr sz="3200" spc="-6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Subtraction</a:t>
            </a:r>
            <a:endParaRPr sz="3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04036" y="4902119"/>
            <a:ext cx="798385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latin typeface="Arial"/>
                <a:cs typeface="Arial"/>
              </a:rPr>
              <a:t>Use </a:t>
            </a:r>
            <a:r>
              <a:rPr sz="3200" spc="-10" dirty="0">
                <a:latin typeface="Arial"/>
                <a:cs typeface="Arial"/>
              </a:rPr>
              <a:t>parantheses wherever </a:t>
            </a:r>
            <a:r>
              <a:rPr sz="3200" spc="-5" dirty="0">
                <a:latin typeface="Arial"/>
                <a:cs typeface="Arial"/>
              </a:rPr>
              <a:t>confusion</a:t>
            </a:r>
            <a:r>
              <a:rPr sz="3200" spc="-2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exists.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51947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30250"/>
            <a:ext cx="8229600" cy="1154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De	Morgan Rules	for conditions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70019"/>
            <a:ext cx="7852409" cy="4114800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621665" indent="-608965">
              <a:lnSpc>
                <a:spcPct val="100000"/>
              </a:lnSpc>
              <a:spcBef>
                <a:spcPts val="855"/>
              </a:spcBef>
              <a:buChar char="•"/>
              <a:tabLst>
                <a:tab pos="621665" algn="l"/>
                <a:tab pos="622300" algn="l"/>
                <a:tab pos="4320540" algn="l"/>
              </a:tabLst>
            </a:pPr>
            <a:r>
              <a:rPr sz="3200" spc="-5" dirty="0">
                <a:latin typeface="Arial"/>
                <a:cs typeface="Arial"/>
              </a:rPr>
              <a:t>~(A </a:t>
            </a:r>
            <a:r>
              <a:rPr sz="3200" dirty="0">
                <a:latin typeface="Arial"/>
                <a:cs typeface="Arial"/>
              </a:rPr>
              <a:t>&amp; </a:t>
            </a:r>
            <a:r>
              <a:rPr sz="3200" spc="-5" dirty="0">
                <a:latin typeface="Arial"/>
                <a:cs typeface="Arial"/>
              </a:rPr>
              <a:t>B) </a:t>
            </a:r>
            <a:r>
              <a:rPr sz="3200" dirty="0">
                <a:latin typeface="Arial"/>
                <a:cs typeface="Arial"/>
              </a:rPr>
              <a:t>= ~A |</a:t>
            </a:r>
            <a:r>
              <a:rPr sz="3200" spc="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~B	</a:t>
            </a:r>
            <a:r>
              <a:rPr sz="3200" spc="-5" dirty="0">
                <a:latin typeface="Arial"/>
                <a:cs typeface="Arial"/>
              </a:rPr>
              <a:t>and</a:t>
            </a:r>
            <a:endParaRPr sz="3200">
              <a:latin typeface="Arial"/>
              <a:cs typeface="Arial"/>
            </a:endParaRPr>
          </a:p>
          <a:p>
            <a:pPr marL="621665" indent="-608965">
              <a:lnSpc>
                <a:spcPct val="100000"/>
              </a:lnSpc>
              <a:spcBef>
                <a:spcPts val="755"/>
              </a:spcBef>
              <a:buChar char="•"/>
              <a:tabLst>
                <a:tab pos="621665" algn="l"/>
                <a:tab pos="622300" algn="l"/>
                <a:tab pos="1492250" algn="l"/>
              </a:tabLst>
            </a:pPr>
            <a:r>
              <a:rPr sz="3200" spc="-5" dirty="0">
                <a:latin typeface="Arial"/>
                <a:cs typeface="Arial"/>
              </a:rPr>
              <a:t>~(A	</a:t>
            </a:r>
            <a:r>
              <a:rPr sz="3200" dirty="0">
                <a:latin typeface="Arial"/>
                <a:cs typeface="Arial"/>
              </a:rPr>
              <a:t>| </a:t>
            </a:r>
            <a:r>
              <a:rPr sz="3200" spc="-5" dirty="0">
                <a:latin typeface="Arial"/>
                <a:cs typeface="Arial"/>
              </a:rPr>
              <a:t>B) </a:t>
            </a:r>
            <a:r>
              <a:rPr sz="3200" dirty="0">
                <a:latin typeface="Arial"/>
                <a:cs typeface="Arial"/>
              </a:rPr>
              <a:t>= ~A &amp;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~B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4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200" spc="-5" dirty="0">
                <a:latin typeface="Arial"/>
                <a:cs typeface="Arial"/>
              </a:rPr>
              <a:t>Examples: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60"/>
              </a:spcBef>
              <a:tabLst>
                <a:tab pos="3375025" algn="l"/>
              </a:tabLst>
            </a:pPr>
            <a:r>
              <a:rPr sz="3200" spc="-5" dirty="0">
                <a:latin typeface="Arial"/>
                <a:cs typeface="Arial"/>
              </a:rPr>
              <a:t>~((x&gt;5)</a:t>
            </a:r>
            <a:r>
              <a:rPr sz="3200" dirty="0">
                <a:latin typeface="Arial"/>
                <a:cs typeface="Arial"/>
              </a:rPr>
              <a:t> &amp; </a:t>
            </a:r>
            <a:r>
              <a:rPr sz="3200" spc="-5" dirty="0">
                <a:latin typeface="Arial"/>
                <a:cs typeface="Arial"/>
              </a:rPr>
              <a:t>(a==7))	same as (x&lt;=5) </a:t>
            </a:r>
            <a:r>
              <a:rPr sz="3200" dirty="0">
                <a:latin typeface="Arial"/>
                <a:cs typeface="Arial"/>
              </a:rPr>
              <a:t>|</a:t>
            </a:r>
            <a:r>
              <a:rPr sz="3200" spc="-6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(a~=7)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4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200" spc="-5" dirty="0">
                <a:latin typeface="Arial"/>
                <a:cs typeface="Arial"/>
              </a:rPr>
              <a:t>(x </a:t>
            </a:r>
            <a:r>
              <a:rPr sz="3200" dirty="0">
                <a:latin typeface="Arial"/>
                <a:cs typeface="Arial"/>
              </a:rPr>
              <a:t>&lt; </a:t>
            </a:r>
            <a:r>
              <a:rPr sz="3200" spc="-10" dirty="0">
                <a:latin typeface="Arial"/>
                <a:cs typeface="Arial"/>
              </a:rPr>
              <a:t>7) </a:t>
            </a:r>
            <a:r>
              <a:rPr sz="3200" dirty="0">
                <a:latin typeface="Arial"/>
                <a:cs typeface="Arial"/>
              </a:rPr>
              <a:t>| </a:t>
            </a:r>
            <a:r>
              <a:rPr sz="3200" spc="-5" dirty="0">
                <a:latin typeface="Arial"/>
                <a:cs typeface="Arial"/>
              </a:rPr>
              <a:t>(a~=7) same as ~((x&gt;=7) </a:t>
            </a:r>
            <a:r>
              <a:rPr sz="3200" dirty="0">
                <a:latin typeface="Arial"/>
                <a:cs typeface="Arial"/>
              </a:rPr>
              <a:t>&amp;</a:t>
            </a:r>
            <a:r>
              <a:rPr sz="3200" spc="-2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(a==7))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39492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887098"/>
            <a:ext cx="2242185" cy="4256405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45"/>
              </a:spcBef>
            </a:pPr>
            <a:r>
              <a:rPr sz="2800" spc="-5" dirty="0">
                <a:latin typeface="Arial"/>
                <a:cs typeface="Arial"/>
              </a:rPr>
              <a:t>» prog3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sz="2800" spc="-5" dirty="0">
                <a:latin typeface="Arial"/>
                <a:cs typeface="Arial"/>
              </a:rPr>
              <a:t>Enter time:</a:t>
            </a:r>
            <a:r>
              <a:rPr sz="2800" spc="-4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20</a:t>
            </a:r>
            <a:endParaRPr sz="2800">
              <a:latin typeface="Arial"/>
              <a:cs typeface="Arial"/>
            </a:endParaRPr>
          </a:p>
          <a:p>
            <a:pPr marR="1022985" algn="ctr">
              <a:lnSpc>
                <a:spcPct val="100000"/>
              </a:lnSpc>
              <a:spcBef>
                <a:spcPts val="335"/>
              </a:spcBef>
            </a:pPr>
            <a:r>
              <a:rPr sz="2800" spc="-5" dirty="0">
                <a:latin typeface="Arial"/>
                <a:cs typeface="Arial"/>
              </a:rPr>
              <a:t>60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» prog3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2800" spc="-5" dirty="0">
                <a:latin typeface="Arial"/>
                <a:cs typeface="Arial"/>
              </a:rPr>
              <a:t>Enter time:</a:t>
            </a:r>
            <a:r>
              <a:rPr sz="2800" spc="-4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30</a:t>
            </a:r>
            <a:endParaRPr sz="2800">
              <a:latin typeface="Arial"/>
              <a:cs typeface="Arial"/>
            </a:endParaRPr>
          </a:p>
          <a:p>
            <a:pPr marR="1022985" algn="ctr">
              <a:lnSpc>
                <a:spcPct val="100000"/>
              </a:lnSpc>
              <a:spcBef>
                <a:spcPts val="340"/>
              </a:spcBef>
            </a:pPr>
            <a:r>
              <a:rPr sz="2800" spc="-5" dirty="0">
                <a:latin typeface="Arial"/>
                <a:cs typeface="Arial"/>
              </a:rPr>
              <a:t>30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»</a:t>
            </a:r>
            <a:endParaRPr sz="2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09085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Example4 from FLOWCHARTS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925815"/>
            <a:ext cx="3489325" cy="4419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A = </a:t>
            </a:r>
            <a:r>
              <a:rPr sz="1800" spc="-10" dirty="0">
                <a:latin typeface="Arial"/>
                <a:cs typeface="Arial"/>
              </a:rPr>
              <a:t>input('Enter </a:t>
            </a:r>
            <a:r>
              <a:rPr sz="1800" spc="-5" dirty="0">
                <a:latin typeface="Arial"/>
                <a:cs typeface="Arial"/>
              </a:rPr>
              <a:t>A: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');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B = </a:t>
            </a:r>
            <a:r>
              <a:rPr sz="1800" spc="-10" dirty="0">
                <a:latin typeface="Arial"/>
                <a:cs typeface="Arial"/>
              </a:rPr>
              <a:t>input('Enter </a:t>
            </a:r>
            <a:r>
              <a:rPr sz="1800" spc="-5" dirty="0">
                <a:latin typeface="Arial"/>
                <a:cs typeface="Arial"/>
              </a:rPr>
              <a:t>B: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');</a:t>
            </a:r>
            <a:endParaRPr sz="1800">
              <a:latin typeface="Arial"/>
              <a:cs typeface="Arial"/>
            </a:endParaRPr>
          </a:p>
          <a:p>
            <a:pPr marL="12700" marR="1343660">
              <a:lnSpc>
                <a:spcPts val="2170"/>
              </a:lnSpc>
              <a:spcBef>
                <a:spcPts val="60"/>
              </a:spcBef>
            </a:pPr>
            <a:r>
              <a:rPr sz="1800" dirty="0">
                <a:latin typeface="Arial"/>
                <a:cs typeface="Arial"/>
              </a:rPr>
              <a:t>C = </a:t>
            </a:r>
            <a:r>
              <a:rPr sz="1800" spc="-5" dirty="0">
                <a:latin typeface="Arial"/>
                <a:cs typeface="Arial"/>
              </a:rPr>
              <a:t>input('Enter C:</a:t>
            </a:r>
            <a:r>
              <a:rPr sz="1800" spc="-9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');  </a:t>
            </a:r>
            <a:r>
              <a:rPr sz="1800" spc="-5" dirty="0">
                <a:latin typeface="Arial"/>
                <a:cs typeface="Arial"/>
              </a:rPr>
              <a:t>if </a:t>
            </a:r>
            <a:r>
              <a:rPr sz="1800" dirty="0">
                <a:latin typeface="Arial"/>
                <a:cs typeface="Arial"/>
              </a:rPr>
              <a:t>A ==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  <a:p>
            <a:pPr marL="268605">
              <a:lnSpc>
                <a:spcPts val="2090"/>
              </a:lnSpc>
            </a:pPr>
            <a:r>
              <a:rPr sz="1800" dirty="0">
                <a:latin typeface="Arial"/>
                <a:cs typeface="Arial"/>
              </a:rPr>
              <a:t>if B ==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</a:t>
            </a:r>
            <a:endParaRPr sz="1800">
              <a:latin typeface="Arial"/>
              <a:cs typeface="Arial"/>
            </a:endParaRPr>
          </a:p>
          <a:p>
            <a:pPr marL="268605" marR="5080" indent="189865">
              <a:lnSpc>
                <a:spcPct val="100000"/>
              </a:lnSpc>
            </a:pPr>
            <a:r>
              <a:rPr sz="1800" spc="-5" dirty="0">
                <a:latin typeface="Arial"/>
                <a:cs typeface="Arial"/>
              </a:rPr>
              <a:t>disp('Triangle is equilateral...')  else</a:t>
            </a:r>
            <a:endParaRPr sz="1800">
              <a:latin typeface="Arial"/>
              <a:cs typeface="Arial"/>
            </a:endParaRPr>
          </a:p>
          <a:p>
            <a:pPr marL="268605" marR="118745" indent="189865">
              <a:lnSpc>
                <a:spcPts val="2170"/>
              </a:lnSpc>
              <a:spcBef>
                <a:spcPts val="65"/>
              </a:spcBef>
            </a:pPr>
            <a:r>
              <a:rPr sz="1800" spc="-5" dirty="0">
                <a:latin typeface="Arial"/>
                <a:cs typeface="Arial"/>
              </a:rPr>
              <a:t>disp('Triangle is isosceles...')  </a:t>
            </a:r>
            <a:r>
              <a:rPr sz="1800" spc="-10" dirty="0">
                <a:latin typeface="Arial"/>
                <a:cs typeface="Arial"/>
              </a:rPr>
              <a:t>end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ts val="2090"/>
              </a:lnSpc>
            </a:pPr>
            <a:r>
              <a:rPr sz="1800" spc="-5" dirty="0">
                <a:latin typeface="Arial"/>
                <a:cs typeface="Arial"/>
              </a:rPr>
              <a:t>elseif </a:t>
            </a:r>
            <a:r>
              <a:rPr sz="1800" dirty="0">
                <a:latin typeface="Arial"/>
                <a:cs typeface="Arial"/>
              </a:rPr>
              <a:t>A </a:t>
            </a:r>
            <a:r>
              <a:rPr sz="1800" spc="-5" dirty="0">
                <a:latin typeface="Arial"/>
                <a:cs typeface="Arial"/>
              </a:rPr>
              <a:t>==</a:t>
            </a:r>
            <a:r>
              <a:rPr sz="1800" spc="-8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</a:t>
            </a:r>
            <a:endParaRPr sz="1800">
              <a:latin typeface="Arial"/>
              <a:cs typeface="Arial"/>
            </a:endParaRPr>
          </a:p>
          <a:p>
            <a:pPr marL="12700" marR="309245" indent="255904">
              <a:lnSpc>
                <a:spcPct val="100000"/>
              </a:lnSpc>
            </a:pPr>
            <a:r>
              <a:rPr sz="1800" spc="-5" dirty="0">
                <a:latin typeface="Arial"/>
                <a:cs typeface="Arial"/>
              </a:rPr>
              <a:t>disp('Triangle is isosceles...')  elseif </a:t>
            </a:r>
            <a:r>
              <a:rPr sz="1800" dirty="0">
                <a:latin typeface="Arial"/>
                <a:cs typeface="Arial"/>
              </a:rPr>
              <a:t>B ==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</a:t>
            </a:r>
            <a:endParaRPr sz="1800">
              <a:latin typeface="Arial"/>
              <a:cs typeface="Arial"/>
            </a:endParaRPr>
          </a:p>
          <a:p>
            <a:pPr marL="12700" marR="309245" indent="255904">
              <a:lnSpc>
                <a:spcPts val="2170"/>
              </a:lnSpc>
              <a:spcBef>
                <a:spcPts val="65"/>
              </a:spcBef>
            </a:pPr>
            <a:r>
              <a:rPr sz="1800" spc="-5" dirty="0">
                <a:latin typeface="Arial"/>
                <a:cs typeface="Arial"/>
              </a:rPr>
              <a:t>disp('Triangle is isosceles...')  else</a:t>
            </a:r>
            <a:endParaRPr sz="1800">
              <a:latin typeface="Arial"/>
              <a:cs typeface="Arial"/>
            </a:endParaRPr>
          </a:p>
          <a:p>
            <a:pPr marL="12700" marR="461009" indent="255904">
              <a:lnSpc>
                <a:spcPts val="2160"/>
              </a:lnSpc>
            </a:pPr>
            <a:r>
              <a:rPr sz="1800" spc="-5" dirty="0">
                <a:latin typeface="Arial"/>
                <a:cs typeface="Arial"/>
              </a:rPr>
              <a:t>disp('Triangle is scalene...')  </a:t>
            </a:r>
            <a:r>
              <a:rPr sz="1800" spc="-10" dirty="0">
                <a:latin typeface="Arial"/>
                <a:cs typeface="Arial"/>
              </a:rPr>
              <a:t>end</a:t>
            </a:r>
            <a:endParaRPr sz="1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51734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OUTPUT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901431"/>
            <a:ext cx="3028950" cy="4442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651635">
              <a:lnSpc>
                <a:spcPct val="1096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» </a:t>
            </a:r>
            <a:r>
              <a:rPr sz="2400" spc="-5" dirty="0">
                <a:latin typeface="Arial"/>
                <a:cs typeface="Arial"/>
              </a:rPr>
              <a:t>prog4  Enter A:</a:t>
            </a:r>
            <a:r>
              <a:rPr sz="2400" spc="-7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5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85"/>
              </a:spcBef>
            </a:pPr>
            <a:r>
              <a:rPr sz="2400" spc="-5" dirty="0">
                <a:latin typeface="Arial"/>
                <a:cs typeface="Arial"/>
              </a:rPr>
              <a:t>Enter B:</a:t>
            </a:r>
            <a:r>
              <a:rPr sz="2400" spc="-7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3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2400" dirty="0">
                <a:latin typeface="Arial"/>
                <a:cs typeface="Arial"/>
              </a:rPr>
              <a:t>Enter C:</a:t>
            </a:r>
            <a:r>
              <a:rPr sz="2400" spc="-9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5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sz="2400" dirty="0">
                <a:latin typeface="Arial"/>
                <a:cs typeface="Arial"/>
              </a:rPr>
              <a:t>Triangle is</a:t>
            </a:r>
            <a:r>
              <a:rPr sz="2400" spc="-8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isosceles...</a:t>
            </a:r>
            <a:endParaRPr sz="2400">
              <a:latin typeface="Arial"/>
              <a:cs typeface="Arial"/>
            </a:endParaRPr>
          </a:p>
          <a:p>
            <a:pPr marL="12700" marR="1651635">
              <a:lnSpc>
                <a:spcPct val="109600"/>
              </a:lnSpc>
              <a:spcBef>
                <a:spcPts val="10"/>
              </a:spcBef>
            </a:pPr>
            <a:r>
              <a:rPr sz="2400" dirty="0">
                <a:latin typeface="Arial"/>
                <a:cs typeface="Arial"/>
              </a:rPr>
              <a:t>» </a:t>
            </a:r>
            <a:r>
              <a:rPr sz="2400" spc="-5" dirty="0">
                <a:latin typeface="Arial"/>
                <a:cs typeface="Arial"/>
              </a:rPr>
              <a:t>prog4  Enter A:</a:t>
            </a:r>
            <a:r>
              <a:rPr sz="2400" spc="-7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6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sz="2400" spc="-5" dirty="0">
                <a:latin typeface="Arial"/>
                <a:cs typeface="Arial"/>
              </a:rPr>
              <a:t>Enter B:</a:t>
            </a:r>
            <a:r>
              <a:rPr sz="2400" spc="-7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4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2400" dirty="0">
                <a:latin typeface="Arial"/>
                <a:cs typeface="Arial"/>
              </a:rPr>
              <a:t>Enter C:</a:t>
            </a:r>
            <a:r>
              <a:rPr sz="2400" spc="-9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3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sz="2400" spc="-5" dirty="0">
                <a:latin typeface="Arial"/>
                <a:cs typeface="Arial"/>
              </a:rPr>
              <a:t>Triangle is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scalene...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2400" dirty="0">
                <a:latin typeface="Arial"/>
                <a:cs typeface="Arial"/>
              </a:rPr>
              <a:t>»</a:t>
            </a:r>
            <a:endParaRPr sz="24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37707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1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Tema1" id="{E76676FE-48E9-41F8-BA89-82D44B62B21D}" vid="{2E1D27D4-D1DE-4CE0-B196-A61C21B665A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</TotalTime>
  <Words>2296</Words>
  <Application>Microsoft Office PowerPoint</Application>
  <PresentationFormat>Custom</PresentationFormat>
  <Paragraphs>553</Paragraphs>
  <Slides>68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68</vt:i4>
      </vt:variant>
    </vt:vector>
  </HeadingPairs>
  <TitlesOfParts>
    <vt:vector size="69" baseType="lpstr">
      <vt:lpstr>Tema1</vt:lpstr>
      <vt:lpstr>ENE102-9</vt:lpstr>
      <vt:lpstr>Example1 from FLOWCHARTS</vt:lpstr>
      <vt:lpstr>OUTPUT</vt:lpstr>
      <vt:lpstr>Example2 from FLOWCHARTS</vt:lpstr>
      <vt:lpstr>OUTPUT</vt:lpstr>
      <vt:lpstr>Example3 from FLOWCHARTS</vt:lpstr>
      <vt:lpstr>OUTPUT</vt:lpstr>
      <vt:lpstr>Example4 from FLOWCHARTS</vt:lpstr>
      <vt:lpstr>OUTPUT</vt:lpstr>
      <vt:lpstr>Example5 from FLOWCHARTS</vt:lpstr>
      <vt:lpstr>OUTPUT</vt:lpstr>
      <vt:lpstr>if Example</vt:lpstr>
      <vt:lpstr>OUTPUT</vt:lpstr>
      <vt:lpstr>if example</vt:lpstr>
      <vt:lpstr>OUTPUT</vt:lpstr>
      <vt:lpstr>if conditions</vt:lpstr>
      <vt:lpstr>OUTPUT</vt:lpstr>
      <vt:lpstr>if conditions</vt:lpstr>
      <vt:lpstr>OUTPUT</vt:lpstr>
      <vt:lpstr>while loop – count controlled</vt:lpstr>
      <vt:lpstr>OUTPUT</vt:lpstr>
      <vt:lpstr>while loop - sentinel controlled</vt:lpstr>
      <vt:lpstr>OUTPUT</vt:lpstr>
      <vt:lpstr>while loop – nested statements</vt:lpstr>
      <vt:lpstr>OUTPUT</vt:lpstr>
      <vt:lpstr>Example6 from FLOWCHARTS</vt:lpstr>
      <vt:lpstr>OUTPUT</vt:lpstr>
      <vt:lpstr>Example7 from FLOWCHARTS</vt:lpstr>
      <vt:lpstr>OUTPUT</vt:lpstr>
      <vt:lpstr>for loop example</vt:lpstr>
      <vt:lpstr>OUTPUT</vt:lpstr>
      <vt:lpstr>for loop example</vt:lpstr>
      <vt:lpstr>OUTPUT</vt:lpstr>
      <vt:lpstr>for loop example</vt:lpstr>
      <vt:lpstr>OUTPUT</vt:lpstr>
      <vt:lpstr>for loop example</vt:lpstr>
      <vt:lpstr>OUTPUT</vt:lpstr>
      <vt:lpstr>for loop example</vt:lpstr>
      <vt:lpstr>OUTPUT</vt:lpstr>
      <vt:lpstr>for loop and break</vt:lpstr>
      <vt:lpstr>OUTPUT</vt:lpstr>
      <vt:lpstr>for loop example</vt:lpstr>
      <vt:lpstr>OUTPUT</vt:lpstr>
      <vt:lpstr>while loop example</vt:lpstr>
      <vt:lpstr>OUTPUT</vt:lpstr>
      <vt:lpstr>nested for loops</vt:lpstr>
      <vt:lpstr>OUTPUT</vt:lpstr>
      <vt:lpstr>nested for loops</vt:lpstr>
      <vt:lpstr>OUTPUT</vt:lpstr>
      <vt:lpstr>nested for loops</vt:lpstr>
      <vt:lpstr>OUTPUT</vt:lpstr>
      <vt:lpstr>nested for loops</vt:lpstr>
      <vt:lpstr>OUTPUT</vt:lpstr>
      <vt:lpstr>nested for loops</vt:lpstr>
      <vt:lpstr>OUTPUT</vt:lpstr>
      <vt:lpstr>nested while loops</vt:lpstr>
      <vt:lpstr>OUTPUT</vt:lpstr>
      <vt:lpstr>nested for loops</vt:lpstr>
      <vt:lpstr>OUTPUT</vt:lpstr>
      <vt:lpstr>loop example</vt:lpstr>
      <vt:lpstr>OUTPUT</vt:lpstr>
      <vt:lpstr>STYLE – GOOD INDENTATION</vt:lpstr>
      <vt:lpstr>STYLE – BAD INDENTATION</vt:lpstr>
      <vt:lpstr>STYLE - Meaningful Names</vt:lpstr>
      <vt:lpstr>STYLE – Variable Comments</vt:lpstr>
      <vt:lpstr>Plenty of comments</vt:lpstr>
      <vt:lpstr>Pay attention to the precedences</vt:lpstr>
      <vt:lpstr>De Morgan Rules for conditions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CHE138-5</dc:title>
  <dc:creator>Furkan Ar</dc:creator>
  <cp:lastModifiedBy>AR</cp:lastModifiedBy>
  <cp:revision>20</cp:revision>
  <dcterms:created xsi:type="dcterms:W3CDTF">2019-12-02T20:17:31Z</dcterms:created>
  <dcterms:modified xsi:type="dcterms:W3CDTF">2019-12-04T09:04:26Z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2008-04-21T00:00:00Z</vt:filetime>
  </property>
  <property fmtid="{D5CDD505-2E9C-101B-9397-08002B2CF9AE}" pid="3" name="LastSaved">
    <vt:filetime>2019-12-02T00:00:00Z</vt:filetime>
  </property>
</Properties>
</file>