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0909" autoAdjust="0"/>
  </p:normalViewPr>
  <p:slideViewPr>
    <p:cSldViewPr snapToGrid="0">
      <p:cViewPr varScale="1">
        <p:scale>
          <a:sx n="64" d="100"/>
          <a:sy n="64" d="100"/>
        </p:scale>
        <p:origin x="9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94603-555A-4429-B3E7-3623A05E1A21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9C810-83DB-4EE7-B1D4-80E4818235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935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C810-83DB-4EE7-B1D4-80E48182358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184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C810-83DB-4EE7-B1D4-80E48182358F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023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 algn="just">
              <a:lnSpc>
                <a:spcPct val="80000"/>
              </a:lnSpc>
              <a:buFontTx/>
              <a:buAutoNum type="arabicPeriod"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C810-83DB-4EE7-B1D4-80E48182358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00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7 8 </a:t>
            </a:r>
            <a:r>
              <a:rPr lang="tr-TR" dirty="0" err="1" smtClean="0"/>
              <a:t>bi</a:t>
            </a:r>
            <a:r>
              <a:rPr lang="tr-TR" dirty="0" smtClean="0"/>
              <a:t> bak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C810-83DB-4EE7-B1D4-80E48182358F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450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Gerekli</a:t>
            </a:r>
            <a:r>
              <a:rPr lang="tr-TR" baseline="0" dirty="0" smtClean="0"/>
              <a:t> durumlarda tekrar uygulama !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C810-83DB-4EE7-B1D4-80E48182358F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000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C810-83DB-4EE7-B1D4-80E48182358F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4472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4A2E-8C05-4265-A749-A3052167F33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EAE-F6E1-458B-8F72-F073F9BB05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776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4A2E-8C05-4265-A749-A3052167F33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EAE-F6E1-458B-8F72-F073F9BB05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610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4A2E-8C05-4265-A749-A3052167F33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EAE-F6E1-458B-8F72-F073F9BB05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832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4A2E-8C05-4265-A749-A3052167F33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EAE-F6E1-458B-8F72-F073F9BB05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56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4A2E-8C05-4265-A749-A3052167F33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EAE-F6E1-458B-8F72-F073F9BB05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996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4A2E-8C05-4265-A749-A3052167F33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EAE-F6E1-458B-8F72-F073F9BB05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988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4A2E-8C05-4265-A749-A3052167F33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EAE-F6E1-458B-8F72-F073F9BB05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33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4A2E-8C05-4265-A749-A3052167F33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EAE-F6E1-458B-8F72-F073F9BB05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532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4A2E-8C05-4265-A749-A3052167F33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EAE-F6E1-458B-8F72-F073F9BB05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156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4A2E-8C05-4265-A749-A3052167F33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EAE-F6E1-458B-8F72-F073F9BB05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06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4A2E-8C05-4265-A749-A3052167F33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EAE-F6E1-458B-8F72-F073F9BB05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89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04A2E-8C05-4265-A749-A3052167F33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56EAE-F6E1-458B-8F72-F073F9BB05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8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84308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RPE401 Psikolojik Testler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/>
              <a:t>4</a:t>
            </a:r>
            <a:r>
              <a:rPr lang="tr-TR" b="1" dirty="0" smtClean="0"/>
              <a:t>. Sunu </a:t>
            </a:r>
          </a:p>
          <a:p>
            <a:r>
              <a:rPr lang="tr-TR" b="1" dirty="0" smtClean="0"/>
              <a:t>Test </a:t>
            </a:r>
            <a:r>
              <a:rPr lang="tr-TR" b="1" smtClean="0"/>
              <a:t>Geliştirme Süreci</a:t>
            </a:r>
            <a:endParaRPr lang="tr-TR" b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7134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Test Geliştirme Adımları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Eğer gerekli ise ;</a:t>
            </a:r>
          </a:p>
          <a:p>
            <a:pPr marL="0" indent="0">
              <a:buNone/>
            </a:pPr>
            <a:endParaRPr lang="tr-TR" dirty="0" smtClean="0"/>
          </a:p>
          <a:p>
            <a:pPr marL="0" lvl="0" indent="0">
              <a:buNone/>
            </a:pPr>
            <a:r>
              <a:rPr lang="tr-TR" dirty="0" smtClean="0"/>
              <a:t>6. Ölçeğin standardizasyonun yapılması normlarının çıkarılması</a:t>
            </a:r>
          </a:p>
          <a:p>
            <a:pPr marL="0" lvl="0" indent="0">
              <a:buNone/>
            </a:pPr>
            <a:r>
              <a:rPr lang="tr-TR" dirty="0" smtClean="0"/>
              <a:t>7. Ölçeğin </a:t>
            </a:r>
            <a:r>
              <a:rPr lang="tr-TR" dirty="0"/>
              <a:t>el kitabının </a:t>
            </a:r>
            <a:r>
              <a:rPr lang="tr-TR" dirty="0" smtClean="0"/>
              <a:t>hazırlanması</a:t>
            </a:r>
          </a:p>
          <a:p>
            <a:pPr marL="0" lvl="0" indent="0">
              <a:buNone/>
            </a:pPr>
            <a:r>
              <a:rPr lang="tr-TR" dirty="0" smtClean="0"/>
              <a:t>8. Uygulayıcıların eğitimi</a:t>
            </a:r>
          </a:p>
          <a:p>
            <a:pPr marL="0" lvl="0" indent="0">
              <a:buNone/>
            </a:pPr>
            <a:r>
              <a:rPr lang="tr-TR" dirty="0" smtClean="0"/>
              <a:t>9. Ölçeğin takibi (izin ve etik kurallar)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0701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Erkuş, A. (2012). </a:t>
            </a:r>
            <a:r>
              <a:rPr lang="tr-TR" i="1" dirty="0" smtClean="0"/>
              <a:t>Psikolojide Ölçme ve Ölçek Geliştirme-I; temel kavramlar ve işlemler</a:t>
            </a:r>
            <a:r>
              <a:rPr lang="tr-TR" dirty="0" smtClean="0"/>
              <a:t>. Ankara: </a:t>
            </a:r>
            <a:r>
              <a:rPr lang="tr-TR" dirty="0" err="1" smtClean="0"/>
              <a:t>Pegem</a:t>
            </a:r>
            <a:r>
              <a:rPr lang="tr-TR" dirty="0" smtClean="0"/>
              <a:t> Akademi. </a:t>
            </a:r>
          </a:p>
          <a:p>
            <a:r>
              <a:rPr lang="tr-TR" dirty="0" smtClean="0"/>
              <a:t>Özçelik, D. A. (2010). </a:t>
            </a:r>
            <a:r>
              <a:rPr lang="tr-TR" i="1" dirty="0" smtClean="0"/>
              <a:t>Test Hazırlama Kılavuzu </a:t>
            </a:r>
            <a:r>
              <a:rPr lang="tr-TR" dirty="0" smtClean="0"/>
              <a:t>(4. Baskı). </a:t>
            </a:r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Akademi. </a:t>
            </a:r>
            <a:endParaRPr lang="tr-TR" dirty="0" smtClean="0"/>
          </a:p>
          <a:p>
            <a:r>
              <a:rPr lang="tr-TR" dirty="0" smtClean="0"/>
              <a:t>Gültekin, S. </a:t>
            </a:r>
            <a:r>
              <a:rPr lang="tr-TR" dirty="0"/>
              <a:t>(2017). </a:t>
            </a:r>
            <a:r>
              <a:rPr lang="tr-TR" dirty="0" smtClean="0"/>
              <a:t>Testlerde Kullanılacak Madde Türleri, Hazırlama İlkeleri ve Puanlanması (4</a:t>
            </a:r>
            <a:r>
              <a:rPr lang="tr-TR" dirty="0"/>
              <a:t>. Baskı). R. N. </a:t>
            </a:r>
            <a:r>
              <a:rPr lang="tr-TR" dirty="0" err="1"/>
              <a:t>Demirtaşlı</a:t>
            </a:r>
            <a:r>
              <a:rPr lang="tr-TR" dirty="0"/>
              <a:t> (Ed.), </a:t>
            </a:r>
            <a:r>
              <a:rPr lang="tr-TR" i="1" dirty="0"/>
              <a:t>Eğitimde Ölçme ve Değerlendirme </a:t>
            </a:r>
            <a:r>
              <a:rPr lang="tr-TR" dirty="0"/>
              <a:t>(</a:t>
            </a:r>
            <a:r>
              <a:rPr lang="tr-TR" dirty="0" err="1"/>
              <a:t>ss</a:t>
            </a:r>
            <a:r>
              <a:rPr lang="tr-TR" dirty="0"/>
              <a:t>. </a:t>
            </a:r>
            <a:r>
              <a:rPr lang="tr-TR" smtClean="0"/>
              <a:t>145-220). </a:t>
            </a:r>
            <a:r>
              <a:rPr lang="tr-TR" dirty="0"/>
              <a:t>Ankara: Anı Yayıncılık.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2803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Test Geliştirme Adımları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AutoNum type="arabicPeriod"/>
            </a:pPr>
            <a:r>
              <a:rPr lang="tr-TR" b="1" dirty="0" smtClean="0"/>
              <a:t>Testin Amaç ve Kapsamının Belirlenmesi</a:t>
            </a:r>
          </a:p>
          <a:p>
            <a:r>
              <a:rPr lang="tr-TR" dirty="0" smtClean="0"/>
              <a:t>Ölçülecek özelliğin belirlenmesi ve tanımlanması (kuramsal ve </a:t>
            </a:r>
            <a:r>
              <a:rPr lang="tr-TR" dirty="0" err="1" smtClean="0"/>
              <a:t>işevuruk</a:t>
            </a:r>
            <a:r>
              <a:rPr lang="tr-TR" dirty="0" smtClean="0"/>
              <a:t> tanım)</a:t>
            </a:r>
            <a:endParaRPr lang="tr-TR" dirty="0"/>
          </a:p>
          <a:p>
            <a:r>
              <a:rPr lang="tr-TR" dirty="0" smtClean="0"/>
              <a:t>Hangi </a:t>
            </a:r>
            <a:r>
              <a:rPr lang="tr-TR" dirty="0"/>
              <a:t>davranışların ölçüleceğinin kararlaştırılması</a:t>
            </a:r>
          </a:p>
          <a:p>
            <a:r>
              <a:rPr lang="tr-TR" dirty="0" smtClean="0"/>
              <a:t>Bu </a:t>
            </a:r>
            <a:r>
              <a:rPr lang="tr-TR" dirty="0"/>
              <a:t>davranışların ölçülmesinde hangi malzemeden ya da içerikten yararlanılacağının </a:t>
            </a:r>
            <a:r>
              <a:rPr lang="tr-TR" dirty="0" smtClean="0"/>
              <a:t>belirlenmesi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4533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Test Geliştirme Adımları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2. Madde Üretimi </a:t>
            </a:r>
          </a:p>
          <a:p>
            <a:pPr lvl="0"/>
            <a:r>
              <a:rPr lang="tr-TR" dirty="0"/>
              <a:t>Kullanılacak madde türünün ve bu türlere göre madde sayısının belirlenmesi</a:t>
            </a:r>
          </a:p>
          <a:p>
            <a:pPr lvl="0"/>
            <a:r>
              <a:rPr lang="tr-TR" dirty="0"/>
              <a:t>Seçilen türde veya türlerde maddelerin </a:t>
            </a:r>
            <a:r>
              <a:rPr lang="tr-TR" dirty="0" smtClean="0"/>
              <a:t>üretilmesi (bu süreçte kullanılabilecek yollar)</a:t>
            </a:r>
            <a:endParaRPr lang="tr-TR" dirty="0"/>
          </a:p>
          <a:p>
            <a:pPr lvl="0"/>
            <a:r>
              <a:rPr lang="tr-TR" dirty="0"/>
              <a:t>Üretilen maddelerin incelenerek geliştirilmesi </a:t>
            </a:r>
            <a:r>
              <a:rPr lang="tr-TR" dirty="0" smtClean="0"/>
              <a:t>(uzman görüşü ve örnek uygulama)</a:t>
            </a:r>
          </a:p>
        </p:txBody>
      </p:sp>
    </p:spTree>
    <p:extLst>
      <p:ext uri="{BB962C8B-B14F-4D97-AF65-F5344CB8AC3E}">
        <p14:creationId xmlns:p14="http://schemas.microsoft.com/office/powerpoint/2010/main" val="476615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Test Geliştirme Adımları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Uzman Görüşü</a:t>
            </a:r>
          </a:p>
          <a:p>
            <a:pPr marL="0" lv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Dil anlatım açısından uygunluk</a:t>
            </a:r>
          </a:p>
          <a:p>
            <a:pPr marL="0" lvl="0" indent="0">
              <a:buNone/>
            </a:pPr>
            <a:r>
              <a:rPr lang="tr-TR" dirty="0" smtClean="0"/>
              <a:t>                       Ölçülmek istenen özelliğin temsil gücü </a:t>
            </a:r>
          </a:p>
          <a:p>
            <a:pPr marL="0" lvl="0" indent="0">
              <a:buNone/>
            </a:pPr>
            <a:r>
              <a:rPr lang="tr-TR" dirty="0" smtClean="0"/>
              <a:t>                       Maddenin yazıldığı madde tekniğine uygunluğu                  </a:t>
            </a:r>
            <a:endParaRPr lang="tr-TR" b="1" dirty="0" smtClean="0"/>
          </a:p>
          <a:p>
            <a:r>
              <a:rPr lang="tr-TR" dirty="0" smtClean="0"/>
              <a:t>Uzman Grubu </a:t>
            </a:r>
          </a:p>
          <a:p>
            <a:r>
              <a:rPr lang="tr-TR" dirty="0" smtClean="0"/>
              <a:t>Madde Sayısı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ağ Ok 3"/>
          <p:cNvSpPr/>
          <p:nvPr/>
        </p:nvSpPr>
        <p:spPr>
          <a:xfrm>
            <a:off x="2037805" y="2393089"/>
            <a:ext cx="326572" cy="3091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2037805" y="2965317"/>
            <a:ext cx="326572" cy="3091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/>
          <p:cNvSpPr/>
          <p:nvPr/>
        </p:nvSpPr>
        <p:spPr>
          <a:xfrm>
            <a:off x="2037805" y="3529246"/>
            <a:ext cx="326572" cy="3091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9109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Test Geliştirme Adımları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Madde yazılırken dikkat edilmesi gereken noktalar </a:t>
            </a:r>
          </a:p>
          <a:p>
            <a:pPr algn="just">
              <a:buFontTx/>
              <a:buBlip>
                <a:blip r:embed="rId3"/>
              </a:buBlip>
              <a:defRPr/>
            </a:pPr>
            <a:r>
              <a:rPr lang="tr-TR" dirty="0">
                <a:cs typeface="Arial" pitchFamily="34" charset="0"/>
              </a:rPr>
              <a:t>Maddelerdeki ifadeler ölçülmek istenen </a:t>
            </a:r>
            <a:r>
              <a:rPr lang="tr-TR" u="sng" dirty="0">
                <a:solidFill>
                  <a:srgbClr val="FF0000"/>
                </a:solidFill>
                <a:cs typeface="Arial" pitchFamily="34" charset="0"/>
              </a:rPr>
              <a:t>amaca yönelik </a:t>
            </a:r>
            <a:r>
              <a:rPr lang="tr-TR" dirty="0">
                <a:cs typeface="Arial" pitchFamily="34" charset="0"/>
              </a:rPr>
              <a:t>olmalıdır.</a:t>
            </a:r>
          </a:p>
          <a:p>
            <a:pPr algn="just">
              <a:buFontTx/>
              <a:buBlip>
                <a:blip r:embed="rId3"/>
              </a:buBlip>
              <a:defRPr/>
            </a:pPr>
            <a:r>
              <a:rPr lang="tr-TR" dirty="0">
                <a:cs typeface="Arial" pitchFamily="34" charset="0"/>
              </a:rPr>
              <a:t>Bir madde ile birden fazla özellik ölçülmemelidir. </a:t>
            </a:r>
          </a:p>
          <a:p>
            <a:pPr algn="just">
              <a:buFontTx/>
              <a:buBlip>
                <a:blip r:embed="rId3"/>
              </a:buBlip>
              <a:defRPr/>
            </a:pPr>
            <a:r>
              <a:rPr lang="tr-TR" dirty="0">
                <a:cs typeface="Arial" pitchFamily="34" charset="0"/>
              </a:rPr>
              <a:t>Maddeler ifade açısından </a:t>
            </a:r>
            <a:r>
              <a:rPr lang="tr-TR" u="sng" dirty="0">
                <a:solidFill>
                  <a:srgbClr val="FF0000"/>
                </a:solidFill>
                <a:cs typeface="Arial" pitchFamily="34" charset="0"/>
              </a:rPr>
              <a:t>açık ve anlaşılır </a:t>
            </a:r>
            <a:r>
              <a:rPr lang="tr-TR" dirty="0">
                <a:cs typeface="Arial" pitchFamily="34" charset="0"/>
              </a:rPr>
              <a:t>olmalıdır. </a:t>
            </a:r>
          </a:p>
          <a:p>
            <a:pPr algn="just">
              <a:buFontTx/>
              <a:buBlip>
                <a:blip r:embed="rId3"/>
              </a:buBlip>
              <a:defRPr/>
            </a:pPr>
            <a:r>
              <a:rPr lang="tr-TR" dirty="0">
                <a:cs typeface="Arial" pitchFamily="34" charset="0"/>
              </a:rPr>
              <a:t>Maddeler mümkün olduğunca az kelime ile anlaşılır şekilde yazılmalıdır.</a:t>
            </a:r>
          </a:p>
          <a:p>
            <a:pPr algn="just">
              <a:buFontTx/>
              <a:buBlip>
                <a:blip r:embed="rId3"/>
              </a:buBlip>
              <a:defRPr/>
            </a:pPr>
            <a:r>
              <a:rPr lang="tr-TR" dirty="0">
                <a:cs typeface="Arial" pitchFamily="34" charset="0"/>
              </a:rPr>
              <a:t>Maddelerde, günümüzde kullanılma yoğunluğu düşük olan kelimeler veya yabancı kelimeler kullanılmamalıdır. </a:t>
            </a:r>
          </a:p>
          <a:p>
            <a:pPr algn="just">
              <a:buFontTx/>
              <a:buBlip>
                <a:blip r:embed="rId3"/>
              </a:buBlip>
              <a:defRPr/>
            </a:pPr>
            <a:r>
              <a:rPr lang="tr-TR" dirty="0">
                <a:cs typeface="Arial" pitchFamily="34" charset="0"/>
              </a:rPr>
              <a:t>Maddeler Türkçe yazım kurallarına, dilbilgisi kurallarına uygun olarak yazılmalıdır. </a:t>
            </a:r>
          </a:p>
          <a:p>
            <a:pPr algn="just">
              <a:buFontTx/>
              <a:buBlip>
                <a:blip r:embed="rId3"/>
              </a:buBlip>
              <a:defRPr/>
            </a:pPr>
            <a:r>
              <a:rPr lang="tr-TR" dirty="0">
                <a:cs typeface="Arial" pitchFamily="34" charset="0"/>
              </a:rPr>
              <a:t>Maddeler, yazılırken, noktalama ve yazım yanlışları yapılmamalıdır.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0293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Test Geliştirme Adımları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tr-TR" b="1" dirty="0" smtClean="0"/>
              <a:t>3. Deneme </a:t>
            </a:r>
            <a:r>
              <a:rPr lang="tr-TR" b="1" dirty="0"/>
              <a:t>Uygulaması </a:t>
            </a:r>
          </a:p>
          <a:p>
            <a:pPr lvl="0"/>
            <a:r>
              <a:rPr lang="tr-TR" dirty="0"/>
              <a:t>Ölçeğin deneme formunun düzenlenmesi (konu birliği sağlama, kolaydan zora </a:t>
            </a:r>
            <a:r>
              <a:rPr lang="tr-TR" dirty="0" smtClean="0"/>
              <a:t>sıralama </a:t>
            </a:r>
            <a:r>
              <a:rPr lang="tr-TR" dirty="0" err="1" smtClean="0"/>
              <a:t>vs</a:t>
            </a:r>
            <a:r>
              <a:rPr lang="tr-TR" dirty="0" smtClean="0"/>
              <a:t>)</a:t>
            </a:r>
            <a:endParaRPr lang="tr-TR" dirty="0"/>
          </a:p>
          <a:p>
            <a:pPr lvl="0"/>
            <a:r>
              <a:rPr lang="tr-TR" dirty="0" smtClean="0"/>
              <a:t>Yönergenin yazılması (Yönergede olması gereken bilgiler)  </a:t>
            </a:r>
            <a:endParaRPr lang="tr-TR" dirty="0"/>
          </a:p>
          <a:p>
            <a:pPr lvl="0"/>
            <a:r>
              <a:rPr lang="tr-TR" dirty="0" smtClean="0"/>
              <a:t>Baskıya </a:t>
            </a:r>
            <a:r>
              <a:rPr lang="tr-TR" dirty="0"/>
              <a:t>hazırlanması ve çoğaltılması </a:t>
            </a:r>
          </a:p>
          <a:p>
            <a:pPr lvl="0"/>
            <a:r>
              <a:rPr lang="tr-TR" dirty="0"/>
              <a:t>Puanlama yönteminin belirlenmesi </a:t>
            </a:r>
          </a:p>
          <a:p>
            <a:pPr lvl="0"/>
            <a:r>
              <a:rPr lang="tr-TR" dirty="0"/>
              <a:t>Deneme uygulaması örnekleminin </a:t>
            </a:r>
            <a:r>
              <a:rPr lang="tr-TR" dirty="0" smtClean="0"/>
              <a:t>belirlenmesi (örneklemin özellikleri)</a:t>
            </a:r>
            <a:endParaRPr lang="tr-TR" dirty="0"/>
          </a:p>
          <a:p>
            <a:pPr lvl="0"/>
            <a:r>
              <a:rPr lang="tr-TR" dirty="0"/>
              <a:t>Deneme uygulamasının planlanması (yer, zaman, uygulayıcılar vb.)</a:t>
            </a:r>
          </a:p>
          <a:p>
            <a:pPr lvl="0"/>
            <a:r>
              <a:rPr lang="tr-TR" dirty="0"/>
              <a:t>Deneme uygulamasının öngörülen koşullarda gerçekleştirilmesi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462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Deneme Formu Puanlanır ve Değerlendirilirken Dikkat Edilmesi Gerekenler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Tx/>
              <a:buBlip>
                <a:blip r:embed="rId2"/>
              </a:buBlip>
              <a:defRPr/>
            </a:pPr>
            <a:r>
              <a:rPr lang="tr-TR" dirty="0"/>
              <a:t>1-0 veya derecelendirme </a:t>
            </a:r>
          </a:p>
          <a:p>
            <a:pPr marL="514350" indent="-514350">
              <a:buFontTx/>
              <a:buBlip>
                <a:blip r:embed="rId2"/>
              </a:buBlip>
              <a:defRPr/>
            </a:pPr>
            <a:r>
              <a:rPr lang="tr-TR" dirty="0">
                <a:cs typeface="Arial" pitchFamily="34" charset="0"/>
              </a:rPr>
              <a:t>Eğer  test maksimum yeterliği ölçmek amacıyla geliştiriliyorsa;</a:t>
            </a:r>
          </a:p>
          <a:p>
            <a:pPr marL="1239838" indent="-514350">
              <a:lnSpc>
                <a:spcPct val="110000"/>
              </a:lnSpc>
              <a:buFontTx/>
              <a:buBlip>
                <a:blip r:embed="rId2"/>
              </a:buBlip>
              <a:defRPr/>
            </a:pPr>
            <a:r>
              <a:rPr lang="tr-TR" dirty="0">
                <a:cs typeface="Arial" pitchFamily="34" charset="0"/>
              </a:rPr>
              <a:t>Maddelerin güçlük düzeylerini saptanmalı</a:t>
            </a:r>
          </a:p>
          <a:p>
            <a:pPr marL="1239838" indent="-514350">
              <a:lnSpc>
                <a:spcPct val="110000"/>
              </a:lnSpc>
              <a:buFontTx/>
              <a:buBlip>
                <a:blip r:embed="rId2"/>
              </a:buBlip>
              <a:defRPr/>
            </a:pPr>
            <a:r>
              <a:rPr lang="tr-TR" dirty="0">
                <a:cs typeface="Arial" pitchFamily="34" charset="0"/>
              </a:rPr>
              <a:t>Testin, gruba göre amaçlanan ortalama güçlüğüne uygun maddeleri seçilmeli</a:t>
            </a:r>
          </a:p>
          <a:p>
            <a:pPr marL="1239838" indent="-514350">
              <a:lnSpc>
                <a:spcPct val="110000"/>
              </a:lnSpc>
              <a:buFontTx/>
              <a:buBlip>
                <a:blip r:embed="rId2"/>
              </a:buBlip>
              <a:defRPr/>
            </a:pPr>
            <a:r>
              <a:rPr lang="tr-TR" dirty="0">
                <a:cs typeface="Arial" pitchFamily="34" charset="0"/>
              </a:rPr>
              <a:t>Belirlenen güçlük düzeylerine göre, maddelerin test içindeki sıralamasına karar verilmeli</a:t>
            </a:r>
          </a:p>
          <a:p>
            <a:pPr marL="1239838" indent="-514350">
              <a:lnSpc>
                <a:spcPct val="110000"/>
              </a:lnSpc>
              <a:buFontTx/>
              <a:buBlip>
                <a:blip r:embed="rId2"/>
              </a:buBlip>
              <a:defRPr/>
            </a:pPr>
            <a:r>
              <a:rPr lang="tr-TR" dirty="0">
                <a:cs typeface="Arial" pitchFamily="34" charset="0"/>
              </a:rPr>
              <a:t>Eğer maddeler çoktan seçmeli formattaysa, çeldiricilerin işleyip işlemediğini incelenmeli</a:t>
            </a:r>
          </a:p>
          <a:p>
            <a:pPr marL="1239838" indent="-514350">
              <a:lnSpc>
                <a:spcPct val="110000"/>
              </a:lnSpc>
              <a:buFontTx/>
              <a:buBlip>
                <a:blip r:embed="rId2"/>
              </a:buBlip>
              <a:defRPr/>
            </a:pPr>
            <a:r>
              <a:rPr lang="tr-TR" dirty="0">
                <a:cs typeface="Arial" pitchFamily="34" charset="0"/>
              </a:rPr>
              <a:t>Atlanan ve erişilemeyen maddeleri saptanmalı</a:t>
            </a:r>
          </a:p>
          <a:p>
            <a:pPr marL="1239838" indent="-514350">
              <a:lnSpc>
                <a:spcPct val="110000"/>
              </a:lnSpc>
              <a:buFontTx/>
              <a:buBlip>
                <a:blip r:embed="rId2"/>
              </a:buBlip>
              <a:defRPr/>
            </a:pPr>
            <a:r>
              <a:rPr lang="tr-TR" dirty="0">
                <a:cs typeface="Arial" pitchFamily="34" charset="0"/>
              </a:rPr>
              <a:t>Maddelerin ayırt edicilik güçlerini belirlenmeli</a:t>
            </a:r>
          </a:p>
          <a:p>
            <a:pPr marL="863600" indent="-514350">
              <a:buFontTx/>
              <a:buBlip>
                <a:blip r:embed="rId2"/>
              </a:buBlip>
              <a:defRPr/>
            </a:pPr>
            <a:r>
              <a:rPr lang="tr-TR" dirty="0">
                <a:cs typeface="Arial" pitchFamily="34" charset="0"/>
              </a:rPr>
              <a:t>Testte bulunması planlanan madde sayısını belirlenmelidir.</a:t>
            </a:r>
          </a:p>
          <a:p>
            <a:pPr marL="863600" indent="-514350">
              <a:buFontTx/>
              <a:buBlip>
                <a:blip r:embed="rId2"/>
              </a:buBlip>
              <a:defRPr/>
            </a:pPr>
            <a:r>
              <a:rPr lang="tr-TR" dirty="0">
                <a:cs typeface="Arial" pitchFamily="34" charset="0"/>
              </a:rPr>
              <a:t>Test için uygun yanıtlama süresini belirlenmelidir.</a:t>
            </a:r>
          </a:p>
          <a:p>
            <a:pPr marL="863600" indent="-514350">
              <a:buFontTx/>
              <a:buBlip>
                <a:blip r:embed="rId2"/>
              </a:buBlip>
              <a:defRPr/>
            </a:pPr>
            <a:r>
              <a:rPr lang="tr-TR" dirty="0">
                <a:cs typeface="Arial" pitchFamily="34" charset="0"/>
              </a:rPr>
              <a:t>Testin yönergelerinin eksik yanlarını ortaya çıkarılmalıdır.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7160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Test Geliştirme Adımları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3900" y="1809297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tr-TR" dirty="0" smtClean="0"/>
              <a:t>4. </a:t>
            </a:r>
            <a:r>
              <a:rPr lang="tr-TR" b="1" dirty="0" smtClean="0"/>
              <a:t>Test ve Madde Analizlerinin Yapılması</a:t>
            </a:r>
          </a:p>
          <a:p>
            <a:r>
              <a:rPr lang="tr-TR" dirty="0" smtClean="0"/>
              <a:t>Madde güçlük, ayırt edicilik, geçerlik ve güvenirlik hesaplamaları vs.</a:t>
            </a:r>
          </a:p>
          <a:p>
            <a:pPr marL="0" lvl="0" indent="0">
              <a:buNone/>
            </a:pPr>
            <a:endParaRPr lang="tr-TR" b="1" dirty="0" smtClean="0"/>
          </a:p>
          <a:p>
            <a:r>
              <a:rPr lang="tr-TR" dirty="0"/>
              <a:t>Analiz sonuçlarının yorumlanması ve bunlar ışığında </a:t>
            </a:r>
            <a:r>
              <a:rPr lang="tr-TR" dirty="0" smtClean="0"/>
              <a:t>nihai formda yer alacak maddelerin seçimi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081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Test Geliştirme Adımları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dirty="0" smtClean="0"/>
              <a:t>5. </a:t>
            </a:r>
            <a:r>
              <a:rPr lang="tr-TR" b="1" dirty="0" smtClean="0"/>
              <a:t>Seçilen </a:t>
            </a:r>
            <a:r>
              <a:rPr lang="tr-TR" b="1" dirty="0"/>
              <a:t>ve geliştirilen maddelerden ölçeğin </a:t>
            </a:r>
            <a:r>
              <a:rPr lang="tr-TR" b="1" dirty="0" smtClean="0"/>
              <a:t>son halinin oluşturulması</a:t>
            </a:r>
            <a:endParaRPr lang="tr-TR" b="1" dirty="0"/>
          </a:p>
          <a:p>
            <a:r>
              <a:rPr lang="tr-TR" dirty="0" smtClean="0"/>
              <a:t>Sürenin </a:t>
            </a:r>
            <a:r>
              <a:rPr lang="tr-TR" dirty="0"/>
              <a:t>ve uygulama koşullarının belirlenmesi</a:t>
            </a:r>
          </a:p>
          <a:p>
            <a:r>
              <a:rPr lang="tr-TR" dirty="0" smtClean="0"/>
              <a:t>Yönergelere </a:t>
            </a:r>
            <a:r>
              <a:rPr lang="tr-TR" dirty="0"/>
              <a:t>son şeklinin verilmesi</a:t>
            </a:r>
          </a:p>
          <a:p>
            <a:r>
              <a:rPr lang="tr-TR" dirty="0" smtClean="0"/>
              <a:t>Seçilen </a:t>
            </a:r>
            <a:r>
              <a:rPr lang="tr-TR" dirty="0"/>
              <a:t>maddelerin ölçek düzenine sokulması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3762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529</Words>
  <Application>Microsoft Office PowerPoint</Application>
  <PresentationFormat>Geniş ekran</PresentationFormat>
  <Paragraphs>80</Paragraphs>
  <Slides>11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RPE401 Psikolojik Testler </vt:lpstr>
      <vt:lpstr>Test Geliştirme Adımları </vt:lpstr>
      <vt:lpstr>Test Geliştirme Adımları </vt:lpstr>
      <vt:lpstr>Test Geliştirme Adımları </vt:lpstr>
      <vt:lpstr>Test Geliştirme Adımları </vt:lpstr>
      <vt:lpstr>Test Geliştirme Adımları </vt:lpstr>
      <vt:lpstr>Deneme Formu Puanlanır ve Değerlendirilirken Dikkat Edilmesi Gerekenler </vt:lpstr>
      <vt:lpstr>Test Geliştirme Adımları </vt:lpstr>
      <vt:lpstr>Test Geliştirme Adımları </vt:lpstr>
      <vt:lpstr>Test Geliştirme Adımları </vt:lpstr>
      <vt:lpstr>Kaynaklar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Ölçek geliştirme</dc:title>
  <dc:creator>CAT_Proje_PC_1</dc:creator>
  <cp:lastModifiedBy>CAT_Proje_PC_1</cp:lastModifiedBy>
  <cp:revision>10</cp:revision>
  <dcterms:created xsi:type="dcterms:W3CDTF">2018-10-19T08:15:15Z</dcterms:created>
  <dcterms:modified xsi:type="dcterms:W3CDTF">2019-10-04T11:07:56Z</dcterms:modified>
</cp:coreProperties>
</file>