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3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9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4" autoAdjust="0"/>
    <p:restoredTop sz="86477" autoAdjust="0"/>
  </p:normalViewPr>
  <p:slideViewPr>
    <p:cSldViewPr>
      <p:cViewPr>
        <p:scale>
          <a:sx n="81" d="100"/>
          <a:sy n="81" d="100"/>
        </p:scale>
        <p:origin x="-91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811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43280E-53FD-4F1E-98CF-BAAF7EE8860D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DBEE15-8A9A-4365-968B-E48691947F0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pPr algn="r"/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Paşa YAVUZARSLAN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3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(7) 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güzel kitap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üzeli gördüm.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güzele hayran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güzel bir kış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güzeller şiiri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(7a, b, c, d ve e)’de «güzel» sözcüğü tekrarlanmış ve kavramsal içeriğini korumuştur.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Sözdizimsel Sözcük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466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Sözcükler bir ya da birden fazla birimden oluştukları için geleneksel biçimbilim çözümlemelerinde ilkin bu birimler kök ve gövde olarak işaretlenirler.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Biçimbilimdeki Geleneksel Kavramlar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 sözcük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Bir sözcüğün parçalanamaz, anlamlı en küçük birimini temsil eder. Kök sözcükler, ortaya çıkmak için herhangi bir süreçten geçmediğinden herhangi bir biçimleme de sergilemezler.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 	a. yürü-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çanta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hava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 Sözcük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648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(9)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+	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	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su + 	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	 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su + 	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	 a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	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çekim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 Sözcük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2739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Gövde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tümceler kurulurken bir sözcüğün yüklendikleri parçalardan geriye kalan bölüm. Bir başka deyişle kök sözcüklere yapım eklerinin eklenmesi sonucu ortaya çıkan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 a.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yap-ım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+ları+nı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geç-im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+in+de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su+suz+luk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Gövde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727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(11)	</a:t>
            </a:r>
            <a:r>
              <a:rPr lang="tr-TR" dirty="0"/>
              <a:t>	</a:t>
            </a:r>
            <a:r>
              <a:rPr lang="tr-TR" dirty="0" smtClean="0"/>
              <a:t>         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su +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u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su +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gövde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çekim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Gövde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403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dilin ancak eski dönemlerine gidildiğinde parçalanabilir olduğu anlaşılan ama bugün için artık anlamlı daha küçük parçalara ayrılamayacak olan sözcüklere verilen addır (Uzun, 2006: 16).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(12)	a. götür-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karanlık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otur-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Köken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679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Kök, «anlamlı en küçük birim» olarak tanımlandığında kökün ne olduğu hakkında bilgi vermez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     a. *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karan+lık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Biçimbilimdeki Geleneksel Kavramlar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Gövde, «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kök»ün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üzerine gelen eklerin türüne göre tanımlanmaktadır. 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Kök-gövde ayrımı, sözcüğün üzerine gelen eklere göre yapılır.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tr-TR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Çekim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yap-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yap-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tı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yol+cu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yol+da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tr-TR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Gövde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(</a:t>
            </a:r>
            <a:r>
              <a:rPr lang="tr-TR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Gövde değil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Biçimbilimdeki Geleneksel Kavramlar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822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Köken, art zamanlı çalışmalarda kullanılabilir, çünkü anadili konuşucusu sözcüğü </a:t>
            </a:r>
            <a:r>
              <a:rPr lang="tr-TR" sz="2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çözümlenebilirliğe</a:t>
            </a:r>
            <a:r>
              <a:rPr lang="tr-T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analyzability</a:t>
            </a:r>
            <a:r>
              <a:rPr lang="tr-T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ulaştıramaz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(Uzun, 2006: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18).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a. *kon-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lvl="1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*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lvl="1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*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Kök- köken ayrımı yapılamaz.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(15) a. getir-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b. otur-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c. kardeş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Biçimbilimdeki Geleneksel Kavramlar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037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Ses, anlam, diziliş vb. dil görünümleriyle ilgili açıklamaların kesişme noktasıdır (Uzun, 2006: 13).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Ali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Ayşe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tiyatroya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beraber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gitmek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evden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hızlıca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çıktılar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 Nedir?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0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biçimbilim çalışmaları, kök-gövde-köken kavramlarının yerine «taban» kavramını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tercih eder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Bunun ana sebebi üçlü üzerindeki ayrımın artzamanlı olması ve ortada böylesi bir ayrıma gitmenin biçimbilimsel yönlerinin bulunmamasıdır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(Uzun, 2006: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17).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biçimbilim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çalışmaları, olguları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eşzamanlı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ele alır.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Biçimbilimdeki Geleneksel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Kavramları Değerlendirme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11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biçimbilimsel işlemlerin uygulandığı sözcük veya birim.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aban terimi , çoğu zaman hem kök hem de gövde yerine kullanılabilir. 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Biçimbilimin Temel Kavramları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(16)  a.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lük-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b.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göz+lük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(Gövde- Taban)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(Taban)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kök gövde olmayabilir (c).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gövde de kök olmayabilir (b)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İkisi her durumda tabandır (b-c)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Taban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2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biçimbilim, yalnızca doğal konuşucuların dille ilgili sezgisel bilgilerine dayanan çözümlemeleri kabul eder, böylece artzamanlı çözümlemeler çalışma alanı dışında bırakılır. 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anlamda </a:t>
            </a:r>
            <a:r>
              <a:rPr lang="tr-TR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çözümlenebilirlik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analyzability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tarihsel kaynaklara giden değil, bir sözcükteki parçalar arasında doğal konuşucularca da ilkece farkında olunan anlam ve biçim ilişkileri bulunmasını gözeten bir işleme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(Uzun, 2006: 18).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 Kavramları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(17)    	/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ev+lik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ev+siz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kitap+lık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ev+ci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dun+luk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ev+li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ömür+lük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	a. yadırga-</a:t>
            </a:r>
          </a:p>
          <a:p>
            <a:pPr marL="411480" lvl="1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öster- </a:t>
            </a:r>
          </a:p>
        </p:txBody>
      </p:sp>
    </p:spTree>
    <p:extLst>
      <p:ext uri="{BB962C8B-B14F-4D97-AF65-F5344CB8AC3E}">
        <p14:creationId xmlns:p14="http://schemas.microsoft.com/office/powerpoint/2010/main" val="1680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kullanılan sözcüklerle bunlara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dilsel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 listeleyen ve sözlükçe olarak anılan soyut bir sistem olarak anlaşılmaktadır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(Chomsky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1965: 87).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Zihinsel Sözlük 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Lexicon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Sözcükler;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doğal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konuşucuların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sezgisel olarak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tanıyabildikleri ögelerdir. Ancak modern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çalışmalarda «sözcük» değil «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terimi kullanılmaktadır (Can, Akşehirli vd. 2020: 184).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 zihinsel sözlükte listelenen her bir sözcük,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lexeme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AĞAÇ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(yalın durum)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 (belirtme durumu)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(bulunma durumu)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(yönelme durumu)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 (ayrılma durumu)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ım (iyelik kategorisi)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 (çokluk kategorisi)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663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sözdizimsel birimde biçimlenmiş her bir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görünümü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-form)’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Zihinsel sözlükteki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girdilerinin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üretilmiş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dilsel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çıktıları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(20)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AĞAÇ</a:t>
            </a:r>
          </a:p>
          <a:p>
            <a:pPr marL="0" indent="0">
              <a:buNone/>
            </a:pPr>
            <a:r>
              <a:rPr lang="tr-TR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→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(yalın durum)</a:t>
            </a:r>
          </a:p>
          <a:p>
            <a:pPr marL="0" indent="0">
              <a:buNone/>
            </a:pPr>
            <a:r>
              <a:rPr lang="tr-TR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(belirtme durumu)</a:t>
            </a:r>
          </a:p>
          <a:p>
            <a:pPr marL="0" indent="0">
              <a:buNone/>
            </a:pP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(bulunma durumu)</a:t>
            </a:r>
          </a:p>
          <a:p>
            <a:pPr marL="0" indent="0">
              <a:buNone/>
            </a:pP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(yönelme durumu)</a:t>
            </a:r>
          </a:p>
          <a:p>
            <a:pPr marL="0" indent="0">
              <a:buNone/>
            </a:pP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→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(ayrılma durumu)</a:t>
            </a:r>
          </a:p>
          <a:p>
            <a:pPr marL="0" indent="0">
              <a:buNone/>
            </a:pP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→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(iyelik kategorisi)</a:t>
            </a:r>
          </a:p>
          <a:p>
            <a:pPr marL="0" indent="0">
              <a:buNone/>
            </a:pP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→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ağaç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(çokluk kategorisi)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142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Yazımsal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Sözcük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orthographic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«yazıda iki ucuna boşluk verilerek yazılan öge»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(Uzun, 2006: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14).</a:t>
            </a:r>
            <a:endParaRPr lang="tr-TR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Ali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küçük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kardeşi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oyuncak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almaya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gitmişti</a:t>
            </a:r>
            <a:r>
              <a:rPr lang="tr-TR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Sözcüğü Belirleme Ölçütleri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«AĞAÇ»,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olası biçimlenişlerini kapsayan bir üst birimdir.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olası her biçimlenişi de birer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(ağaç, ağacı, ağaçta, ağaçtan, ağaçlar, ağaçlarım…).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		˃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SÖZLÜK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		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Sözlük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Sözü			      Sözlüğü			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Sözde			      Sözlükte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Sözüm			      Sözlüğüm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özler 			      Sözlükler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Sözlerden		      Sözlüklerden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«Anlamlı en küçük birim» tanımıyla sözcükten daha küçük parçalara ulaşmayı sağlayan ama aynı zamanda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kapsayabilen bir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terimdir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(21) a. yaptı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yap-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yap-ar, yap-malı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gel-di, ol-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öl-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kır-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(21b) ve (21c)’deki yerine koyma işlemleri (21a)’da iki birimin olduğunu gösterir: yap- ve 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56263" cy="1054250"/>
          </a:xfrm>
        </p:spPr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 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morpheme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yap- ve –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‘yaptı’ biriminin anlamlı en küçük parçalardır yani birer biçimbirimdir: Geleneksel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çözümlemeye göre «sözcük» ve «ek».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biçimbirim, sözcük ve ek ayrımından farklı bir kavramdır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Biçimbirim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005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Biçimcik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sesbilgisel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içerik kazanarak gerçeklemiş biçimi veya biçimlerinden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biridir. Bir başka deyişle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sözcükbiçimlerin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kurucusu olan biçimbirimin her bir gerçekleşmesidir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(Uzun, 2006: 18).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(22) yol +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ta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(22)’de sırasıyla  yol, -CX –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lXK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–DA biçimbirimlerine ait birer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biçimcik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Biçimcik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886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1988840"/>
            <a:ext cx="7745505" cy="3877815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 bir biçimbirimin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sesbilgisel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 da biçimbilimsel koşullanmaya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yüzey yapıda yer aldığı biçimlerden her biri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altbiçimlenme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allomorphy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tr-TR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biçimbirimcik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adlandırılır 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İmer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Kocaman ve Özsoy, 2011: 54).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(23)Biçimbirim 	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Biçimcik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{MALI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[malı], 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{DI} 		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		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{TA} 		[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ta], [da], [te], [de]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{DAŞ} 	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56263" cy="792088"/>
          </a:xfrm>
        </p:spPr>
        <p:txBody>
          <a:bodyPr/>
          <a:lstStyle/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Altbiçimlenme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475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KİTAP</a:t>
            </a:r>
          </a:p>
          <a:p>
            <a:pPr marL="0" indent="0" algn="ctr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kitabı</a:t>
            </a:r>
          </a:p>
          <a:p>
            <a:pPr marL="0" indent="0" algn="ctr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Biçimbirimler 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{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       {ı}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Altbiçimcikler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[kitap] 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 [ı]       [i]    [u]   [ü]</a:t>
            </a:r>
          </a:p>
          <a:p>
            <a:pPr marL="0" indent="0" algn="ctr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499992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3995936" y="3531765"/>
            <a:ext cx="504056" cy="473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4499992" y="3531765"/>
            <a:ext cx="504056" cy="473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 flipH="1">
            <a:off x="3408698" y="4453965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3768738" y="4425747"/>
            <a:ext cx="37121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>
            <a:off x="5148064" y="4425747"/>
            <a:ext cx="0" cy="460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292080" y="4425747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/>
          <p:nvPr/>
        </p:nvCxnSpPr>
        <p:spPr>
          <a:xfrm>
            <a:off x="5571111" y="4382068"/>
            <a:ext cx="756084" cy="564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5850142" y="4293096"/>
            <a:ext cx="95410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Bağımlı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morpheme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Dilde tek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başlarına bulunamayan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biçimbirime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(24) a. düşün-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ç+</a:t>
            </a:r>
            <a:r>
              <a:rPr lang="tr-TR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tr-T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baş+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yap-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tır-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Ekler, herhangi bir sözcüğe bağlanmadan kullanılamadıkları için bağımlı biçimbirimlerdir.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 Türleri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236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B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içimbirim</a:t>
            </a:r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morpheme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Dilde tek başlarına bulunabilen ve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 bir tabana ya da biçimbirime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ihtiyaç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duymayan biçimbirim türüdür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(25)	a.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+daş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+len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411480" lvl="1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güzel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+ce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makale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+ler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(25)’deki «çağ, ses, güzel, makale» sözcükleri bağımsız biçimbirimlerdir.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Biçimbirim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56126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Sıfır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içimcik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),Sözdizimsel yapılarda bazen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«herhangi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sesbilgisel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içerik taşımadan»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bulunabilmesidir.</a:t>
            </a:r>
          </a:p>
          <a:p>
            <a:pPr lvl="1" algn="just"/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Yalın durum: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Ali + Ø 	</a:t>
            </a:r>
          </a:p>
          <a:p>
            <a:pPr marL="411480" lvl="1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kitabı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okudu)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Emir 2. Kişi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	sev + Ø	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(Ali’yi sev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Ø)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kişi (Eylem çekimi):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sevmiş +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Ali’yi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sevmiş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Ø)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Sıfır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Biçimcik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8559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 sözlü dilde (2)’deki tümce (3)’de görüldüğü gibi bir sözcük gibi davranır: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Aliküçükkardeşiiçinoyuncakalmayagitmişti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8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Portmanto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içimcik</a:t>
            </a:r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portmanteau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Birden 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fazla biçimbirimi </a:t>
            </a:r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içeren ve çözümlenemez nitelikte olan biçimbirim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İmer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Kocaman ve Özsoy, 2011: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Portmanto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Biçimcik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195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(26)a. Yürüdü-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Sayı (teklik) ve kişi (1.kişi) kategorileri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b.(Senin) kalem +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 (teklik) ve kişi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(2. kişi) kategorileri</a:t>
            </a:r>
          </a:p>
          <a:p>
            <a:pPr marL="0" indent="0" algn="just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düşündü-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(çokluk)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kişi (1.kişi)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kategorileri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Portmanto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Biçimcik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441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Tekçil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Biçimbirim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morpheme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sözcükte kodlanmış ama başka bir sözcükte tekrarı olmayan biçimbirimdir (Can, Akşehirli, Koşaner ve Özgen, 2020: 208).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(27)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a.Yağ-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Er-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Tekçil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</a:t>
            </a:r>
          </a:p>
        </p:txBody>
      </p:sp>
    </p:spTree>
    <p:extLst>
      <p:ext uri="{BB962C8B-B14F-4D97-AF65-F5344CB8AC3E}">
        <p14:creationId xmlns:p14="http://schemas.microsoft.com/office/powerpoint/2010/main" val="702961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 Çözümlemeleri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(28)	a. Ali  balıkçılığa başladı.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{balık}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	</a:t>
            </a:r>
            <a:r>
              <a:rPr lang="tr-TR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[</a:t>
            </a:r>
            <a:r>
              <a:rPr lang="tr-TR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</a:t>
            </a:r>
            <a:r>
              <a:rPr lang="tr-TR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	</a:t>
            </a:r>
            <a:r>
              <a:rPr lang="tr-TR" sz="240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[</a:t>
            </a:r>
            <a:r>
              <a:rPr lang="tr-TR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lık</a:t>
            </a:r>
            <a:r>
              <a:rPr lang="tr-TR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]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</a:t>
            </a:r>
            <a:r>
              <a:rPr lang="tr-TR" sz="2400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[</a:t>
            </a:r>
            <a:r>
              <a:rPr lang="tr-TR" sz="2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]</a:t>
            </a:r>
            <a:endParaRPr lang="tr-TR" sz="2400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-Taban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tr-TR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-Çekim biç.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tr-TR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biçimbirim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-Biçimbirim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-Bağımsız biç.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097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</a:t>
            </a:r>
            <a:r>
              <a:rPr lang="tr-TR" dirty="0" smtClean="0"/>
              <a:t>. 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{balıkçı}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	</a:t>
            </a:r>
            <a:r>
              <a:rPr lang="tr-T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lık</a:t>
            </a:r>
            <a:r>
              <a:rPr lang="tr-T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+	</a:t>
            </a:r>
            <a:r>
              <a:rPr lang="tr-TR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[a]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-Taban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-Çekim biç.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tr-T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biçimbirim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Biçimbirim		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-Bağımsız biçim.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258071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</a:t>
            </a:r>
            <a:r>
              <a:rPr lang="tr-TR" dirty="0" smtClean="0"/>
              <a:t>. </a:t>
            </a:r>
            <a:r>
              <a:rPr lang="tr-TR" dirty="0" smtClean="0">
                <a:solidFill>
                  <a:srgbClr val="FF0000"/>
                </a:solidFill>
                <a:latin typeface="Times New Roman"/>
                <a:cs typeface="Times New Roman"/>
              </a:rPr>
              <a:t>{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balıkçılık}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+	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-Taban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-Çekim biçimbirimi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	</a:t>
            </a:r>
            <a:r>
              <a:rPr lang="tr-T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biçimbirim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-Biçimbirim		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-Bağımsız biçim.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12825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balıkçılığa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 smtClean="0"/>
              <a:t>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16653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 Çözümlemeleri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(29) a. Sanatçılarımız ülkemizi en iyi şekilde temsil etti.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.{sanat}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 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 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ımız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-Taban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	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biç.	 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-Çekim biç.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-Biçimbirim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-Bağımsız biçim.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72688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c.	</a:t>
            </a:r>
            <a:r>
              <a:rPr lang="tr-TR" dirty="0" smtClean="0">
                <a:solidFill>
                  <a:srgbClr val="FF0000"/>
                </a:solidFill>
                <a:latin typeface="Times New Roman"/>
                <a:cs typeface="Times New Roman"/>
              </a:rPr>
              <a:t>{sanatçı}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	</a:t>
            </a:r>
            <a:r>
              <a:rPr lang="tr-TR" dirty="0" smtClean="0">
                <a:solidFill>
                  <a:srgbClr val="92D050"/>
                </a:solidFill>
                <a:latin typeface="Times New Roman"/>
                <a:cs typeface="Times New Roman"/>
              </a:rPr>
              <a:t>[</a:t>
            </a:r>
            <a:r>
              <a:rPr lang="tr-TR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r>
              <a:rPr lang="tr-TR" dirty="0" smtClean="0">
                <a:solidFill>
                  <a:srgbClr val="92D050"/>
                </a:solidFill>
                <a:latin typeface="Times New Roman"/>
                <a:cs typeface="Times New Roman"/>
              </a:rPr>
              <a:t>]</a:t>
            </a:r>
            <a:r>
              <a:rPr lang="tr-TR" dirty="0" smtClean="0">
                <a:latin typeface="Times New Roman"/>
                <a:cs typeface="Times New Roman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	</a:t>
            </a:r>
            <a:r>
              <a:rPr lang="tr-TR" dirty="0" smtClean="0">
                <a:solidFill>
                  <a:srgbClr val="92D050"/>
                </a:solidFill>
                <a:latin typeface="Times New Roman"/>
                <a:cs typeface="Times New Roman"/>
              </a:rPr>
              <a:t>[</a:t>
            </a:r>
            <a:r>
              <a:rPr lang="tr-TR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ımız</a:t>
            </a:r>
            <a:r>
              <a:rPr lang="tr-TR" dirty="0" smtClean="0">
                <a:solidFill>
                  <a:srgbClr val="92D050"/>
                </a:solidFill>
                <a:latin typeface="Times New Roman"/>
                <a:cs typeface="Times New Roman"/>
              </a:rPr>
              <a:t>]</a:t>
            </a:r>
            <a:endParaRPr lang="tr-TR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-Taban		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-Çekim biçimbirimi</a:t>
            </a: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biçimbirim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-Biçimbirim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-Bağımsız biçim.</a:t>
            </a:r>
          </a:p>
        </p:txBody>
      </p:sp>
    </p:spTree>
    <p:extLst>
      <p:ext uri="{BB962C8B-B14F-4D97-AF65-F5344CB8AC3E}">
        <p14:creationId xmlns:p14="http://schemas.microsoft.com/office/powerpoint/2010/main" val="487046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sanatçılar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+	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ımız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457200" lvl="1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tr-TR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-Çekim biçimbirimi</a:t>
            </a:r>
          </a:p>
          <a:p>
            <a:pPr marL="457200" lvl="1" indent="0">
              <a:buNone/>
            </a:pPr>
            <a:r>
              <a:rPr lang="tr-TR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-Bağımlı biçimbirim</a:t>
            </a:r>
          </a:p>
          <a:p>
            <a:pPr marL="0" indent="0">
              <a:buNone/>
            </a:pPr>
            <a:r>
              <a:rPr lang="tr-T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sanatçılarımız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07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Sesbilgisel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Sözcük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phonological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gerçekleşmeler, duraklama, vurgu, aksan, tonlama, ünlü uyumu gibi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sesbilimsel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ölçütler çerçevesinde tanımlanır.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Sesbilimsel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sözcük sınırlarının tanımlanması için «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durak»ın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oldukça geçerli olduğu düşünülmektedir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(Balcı, vd., 2012:  21).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Ali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Ayşe’yi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İstanbul’a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gitti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diye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biliyor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Sesbilgisel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Sözcük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975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(30)	a. Onlar bal mumundan heykel yaptırmışlar.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.{yap} 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[tır]   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   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mış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-Taban	          	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biç.	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-Çekim biç.</a:t>
            </a: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-Biçimbirim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*-Bağımsız biç.</a:t>
            </a: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39684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{yaptır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   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mış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 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457200" lvl="1" indent="0">
              <a:buNone/>
            </a:pPr>
            <a:r>
              <a:rPr lang="tr-TR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-Taban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tr-TR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-Çekim biçimbirimi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-Bağımlı biçimbirim</a:t>
            </a: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-Biçimbirim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*-Bağımsız biçimbirim</a:t>
            </a:r>
          </a:p>
          <a:p>
            <a:pPr marL="457200" lvl="1" indent="0">
              <a:buNone/>
            </a:pPr>
            <a:r>
              <a:rPr lang="tr-TR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71764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yaptırmış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  </a:t>
            </a:r>
            <a:r>
              <a:rPr lang="tr-TR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r>
              <a:rPr lang="tr-TR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457200" lvl="1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-Çekim biçimbirimi</a:t>
            </a:r>
          </a:p>
          <a:p>
            <a:pPr marL="457200" lvl="1" indent="0">
              <a:buNone/>
            </a:pPr>
            <a:r>
              <a:rPr lang="tr-TR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-Bağımlı biçimbirim</a:t>
            </a:r>
          </a:p>
          <a:p>
            <a:pPr marL="457200" lvl="1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aptırmışlar</a:t>
            </a:r>
          </a:p>
          <a:p>
            <a:pPr marL="457200" lvl="1" indent="0"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Sözcükbiçim</a:t>
            </a:r>
            <a:r>
              <a:rPr lang="tr-TR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lang="tr-TR" dirty="0" smtClean="0"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tr-TR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dirty="0" smtClean="0"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4452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Ö., Akşehirli, S., Koşaner, Ö., Özgen, M., (2020),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Dilbilgisi Bileşenleri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İstanbul: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İthaki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Chomsky, N. (1965),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Cambridge: MIT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İmer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Kocaman, A. ve Özsoy, S. (2011),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Dilbilim Sözlüğü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Boğaziçi Üniversitesi Yayınları.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Balcı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(2012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Sözcük»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Dilbilim 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(Ed. Özsoy, S., Erk-Emeksiz, Z.), (18-35) Anadolu Üniversitesi Yayını.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Nadir Engin (2006), </a:t>
            </a:r>
            <a:r>
              <a:rPr lang="tr-T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 Temel Kavramlar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İstanbul: Papatya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Yayıncılık.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07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Anlambilimsel Sözcük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bir ses dizilimi sadece «anlamlıysa» sözcüktür. 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tr-T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Ayşe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başarılı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çaba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göstermelisin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Anlambilimsel Sözcük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423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Biçimbilimsel Sözcük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morphological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hemen her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işlemde ekleri kullanan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 gibi bağıntılı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dillerde sözcük sınırlarını ve sınıflarını belirlemede  önemli bir kaynaktır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Çoğu zaman zorunlu olarak taşınan bu ekleri üzerinde bulundurmayan sözcükler, yapısal anlamda eksik kalır ve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sınıflandırılamaz (Balcı, vd., 2012:21).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Biçimbilimsel Sözcük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265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 Belediye,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evsizlere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 etti.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Biçimbilimsel sözcükler çoğunlukla bir biçimlenme işleminin sonucu ya da çıktısıdır.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Sözdizimsel Sözcük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yntactic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tümcedeki sözcüklerin sıralamasına ve konumlarına bağlı olarak belirlenir.  Eğer bir ses dizilimi bir dilde bağımsız bir biçim yani sözcük olarak sınıflandırılıyorsa sistemli olarak türlü durumlarda tekrarlanabilir olmalı ve görüldüğü her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yerde biçimini ve kavramsal içeriğini koruyor olmalıdır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(Balcı, vd., 2012: 22).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Sözdizimsel Sözcük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982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1941</TotalTime>
  <Words>1417</Words>
  <Application>Microsoft Office PowerPoint</Application>
  <PresentationFormat>Ekran Gösterisi (4:3)</PresentationFormat>
  <Paragraphs>266</Paragraphs>
  <Slides>53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54" baseType="lpstr">
      <vt:lpstr>Cilt</vt:lpstr>
      <vt:lpstr>TUR170 Türkiye Türkçesi Biçim Bilgisi</vt:lpstr>
      <vt:lpstr>Sözcük Nedir?</vt:lpstr>
      <vt:lpstr>Sözcüğü Belirleme Ölçütleri</vt:lpstr>
      <vt:lpstr>PowerPoint Sunusu</vt:lpstr>
      <vt:lpstr>Sesbilgisel Sözcük</vt:lpstr>
      <vt:lpstr>Anlambilimsel Sözcük</vt:lpstr>
      <vt:lpstr>Biçimbilimsel Sözcük</vt:lpstr>
      <vt:lpstr>PowerPoint Sunusu</vt:lpstr>
      <vt:lpstr>Sözdizimsel Sözcük</vt:lpstr>
      <vt:lpstr>Sözdizimsel Sözcük</vt:lpstr>
      <vt:lpstr>Biçimbilimdeki Geleneksel Kavramlar</vt:lpstr>
      <vt:lpstr>Kök Sözcük</vt:lpstr>
      <vt:lpstr>Kök Sözcük</vt:lpstr>
      <vt:lpstr>Gövde</vt:lpstr>
      <vt:lpstr>Gövde</vt:lpstr>
      <vt:lpstr>Köken</vt:lpstr>
      <vt:lpstr>Biçimbilimdeki Geleneksel Kavramlar</vt:lpstr>
      <vt:lpstr>Biçimbilimdeki Geleneksel Kavramlar</vt:lpstr>
      <vt:lpstr>Biçimbilimdeki Geleneksel Kavramlar</vt:lpstr>
      <vt:lpstr>Biçimbilimdeki Geleneksel Kavramları Değerlendirme</vt:lpstr>
      <vt:lpstr>Biçimbilimin Temel Kavramları</vt:lpstr>
      <vt:lpstr>Taban</vt:lpstr>
      <vt:lpstr>Biçimbilim Kavramları</vt:lpstr>
      <vt:lpstr>PowerPoint Sunusu</vt:lpstr>
      <vt:lpstr>Zihinsel Sözlük (Mental Lexicon)</vt:lpstr>
      <vt:lpstr>Sözcükbirim (lexeme)</vt:lpstr>
      <vt:lpstr>Sözcükbirim</vt:lpstr>
      <vt:lpstr>Sözcükbiçim</vt:lpstr>
      <vt:lpstr>Sözcükbiçim</vt:lpstr>
      <vt:lpstr>Sözcükbirim ve Sözcükbiçim</vt:lpstr>
      <vt:lpstr>Sözcükbirim ve Sözcükbiçim</vt:lpstr>
      <vt:lpstr>Biçimbirim (morpheme)</vt:lpstr>
      <vt:lpstr>Biçimbirim</vt:lpstr>
      <vt:lpstr>Biçimcik</vt:lpstr>
      <vt:lpstr>Altbiçimlenme</vt:lpstr>
      <vt:lpstr>PowerPoint Sunusu</vt:lpstr>
      <vt:lpstr>Biçimbirim Türleri</vt:lpstr>
      <vt:lpstr>Bağımsız Biçimbirim</vt:lpstr>
      <vt:lpstr>Sıfır Biçimcik</vt:lpstr>
      <vt:lpstr>Portmanto Biçimcik</vt:lpstr>
      <vt:lpstr>Portmanto Biçimcik</vt:lpstr>
      <vt:lpstr>Tekçil Biçimbirim</vt:lpstr>
      <vt:lpstr>Biçimbilim Çözümlemeleri</vt:lpstr>
      <vt:lpstr>PowerPoint Sunusu</vt:lpstr>
      <vt:lpstr>PowerPoint Sunusu</vt:lpstr>
      <vt:lpstr>PowerPoint Sunusu</vt:lpstr>
      <vt:lpstr>Biçimbilim Çözümlemeleri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TUR170 Türkiye Türkçesi Biçim Bilgisi</dc:title>
  <dc:creator>bilgisayar</dc:creator>
  <cp:lastModifiedBy>bilgisayar</cp:lastModifiedBy>
  <cp:revision>98</cp:revision>
  <dcterms:created xsi:type="dcterms:W3CDTF">2021-03-03T19:13:40Z</dcterms:created>
  <dcterms:modified xsi:type="dcterms:W3CDTF">2021-06-23T07:53:16Z</dcterms:modified>
</cp:coreProperties>
</file>