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2" r:id="rId14"/>
    <p:sldId id="269" r:id="rId15"/>
    <p:sldId id="273" r:id="rId16"/>
    <p:sldId id="270" r:id="rId17"/>
    <p:sldId id="271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9" r:id="rId43"/>
    <p:sldId id="301" r:id="rId44"/>
    <p:sldId id="302" r:id="rId45"/>
    <p:sldId id="303" r:id="rId46"/>
    <p:sldId id="304" r:id="rId47"/>
    <p:sldId id="305" r:id="rId48"/>
    <p:sldId id="306" r:id="rId49"/>
    <p:sldId id="307" r:id="rId50"/>
    <p:sldId id="308" r:id="rId51"/>
    <p:sldId id="309" r:id="rId52"/>
    <p:sldId id="310" r:id="rId53"/>
    <p:sldId id="311" r:id="rId5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44" autoAdjust="0"/>
    <p:restoredTop sz="86477" autoAdjust="0"/>
  </p:normalViewPr>
  <p:slideViewPr>
    <p:cSldViewPr>
      <p:cViewPr>
        <p:scale>
          <a:sx n="81" d="100"/>
          <a:sy n="81" d="100"/>
        </p:scale>
        <p:origin x="-912" y="-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58" y="18110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943280E-53FD-4F1E-98CF-BAAF7EE8860D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8DBEE15-8A9A-4365-968B-E48691947F0E}" type="slidenum">
              <a:rPr lang="tr-TR" smtClean="0"/>
              <a:t>‹#›</a:t>
            </a:fld>
            <a:endParaRPr lang="tr-TR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3280E-53FD-4F1E-98CF-BAAF7EE8860D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E15-8A9A-4365-968B-E48691947F0E}" type="slidenum">
              <a:rPr lang="tr-TR" smtClean="0"/>
              <a:t>‹#›</a:t>
            </a:fld>
            <a:endParaRPr lang="tr-TR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3280E-53FD-4F1E-98CF-BAAF7EE8860D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E15-8A9A-4365-968B-E48691947F0E}" type="slidenum">
              <a:rPr lang="tr-TR" smtClean="0"/>
              <a:t>‹#›</a:t>
            </a:fld>
            <a:endParaRPr lang="tr-TR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3280E-53FD-4F1E-98CF-BAAF7EE8860D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E15-8A9A-4365-968B-E48691947F0E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3280E-53FD-4F1E-98CF-BAAF7EE8860D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E15-8A9A-4365-968B-E48691947F0E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3280E-53FD-4F1E-98CF-BAAF7EE8860D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E15-8A9A-4365-968B-E48691947F0E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3280E-53FD-4F1E-98CF-BAAF7EE8860D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E15-8A9A-4365-968B-E48691947F0E}" type="slidenum">
              <a:rPr lang="tr-TR" smtClean="0"/>
              <a:t>‹#›</a:t>
            </a:fld>
            <a:endParaRPr lang="tr-TR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3280E-53FD-4F1E-98CF-BAAF7EE8860D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E15-8A9A-4365-968B-E48691947F0E}" type="slidenum">
              <a:rPr lang="tr-TR" smtClean="0"/>
              <a:t>‹#›</a:t>
            </a:fld>
            <a:endParaRPr lang="tr-TR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3280E-53FD-4F1E-98CF-BAAF7EE8860D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E15-8A9A-4365-968B-E48691947F0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3280E-53FD-4F1E-98CF-BAAF7EE8860D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E15-8A9A-4365-968B-E48691947F0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3280E-53FD-4F1E-98CF-BAAF7EE8860D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E15-8A9A-4365-968B-E48691947F0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3943280E-53FD-4F1E-98CF-BAAF7EE8860D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A8DBEE15-8A9A-4365-968B-E48691947F0E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r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TUR170</a:t>
            </a:r>
            <a:b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Türkiye Türkçesi Biçim Bilgisi</a:t>
            </a:r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lt Başlık 3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r"/>
            <a:r>
              <a:rPr lang="tr-T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Perşembe: 15:30 / Cuma : 14:00</a:t>
            </a:r>
          </a:p>
          <a:p>
            <a:pPr algn="r"/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Prof.Dr</a:t>
            </a:r>
            <a:r>
              <a:rPr lang="tr-T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Paşa YAVUZARSLAN</a:t>
            </a:r>
            <a:endParaRPr lang="tr-TR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131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(7) 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güzel kitap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üzeli gördüm.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güzele hayran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 güzel bir kış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e. güzeller şiiri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(7a, b, c, d ve e)’de «güzel» sözcüğü tekrarlanmış ve kavramsal içeriğini korumuştur. 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Sözdizimsel Sözcük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146643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Sözcükler bir ya da birden fazla birimden oluştukları için geleneksel biçimbilim çözümlemelerinde ilkin bu birimler kök ve gövde olarak işaretlenirler.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Biçimbilimdeki Geleneksel Kavramlar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3180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Kök sözcük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root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): Bir sözcüğün parçalanamaz, anlamlı en küçük birimini temsil eder. Kök sözcükler, ortaya çıkmak için herhangi bir süreçten geçmediğinden herhangi bir biçimleme de sergilemezler.</a:t>
            </a:r>
          </a:p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(8) 	a. yürü-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çanta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d. hava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Kök Sözcük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764871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(9)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 +	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	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yu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su + 	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luğ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	 u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su + 	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suz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	 a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	</a:t>
            </a:r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türetim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çekim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Kök Sözcük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927393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Gövde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stem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tümceler kurulurken bir sözcüğün yüklendikleri parçalardan geriye kalan bölüm. Bir başka deyişle kök sözcüklere yapım eklerinin eklenmesi sonucu ortaya çıkan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türetim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(10) a. </a:t>
            </a:r>
            <a:r>
              <a:rPr lang="tr-TR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yap-ım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+ları+nı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tr-TR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geç-im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+in+de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tr-TR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su+suz+luk</a:t>
            </a:r>
            <a:endParaRPr lang="tr-T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Gövde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772722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(11)	</a:t>
            </a:r>
            <a:r>
              <a:rPr lang="tr-TR" dirty="0"/>
              <a:t>	</a:t>
            </a:r>
            <a:r>
              <a:rPr lang="tr-TR" dirty="0" smtClean="0"/>
              <a:t>           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su +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luğ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u</a:t>
            </a:r>
          </a:p>
          <a:p>
            <a:pPr marL="0" indent="0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su + </a:t>
            </a:r>
            <a:r>
              <a:rPr lang="tr-TR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suz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a</a:t>
            </a:r>
          </a:p>
          <a:p>
            <a:pPr marL="0" indent="0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kök  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gövde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çekim</a:t>
            </a:r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Gövde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940392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Köken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racine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dilin ancak eski dönemlerine gidildiğinde parçalanabilir olduğu anlaşılan ama bugün için artık anlamlı daha küçük parçalara ayrılamayacak olan sözcüklere verilen addır (Uzun, 2006: 16).</a:t>
            </a:r>
          </a:p>
          <a:p>
            <a:pPr algn="just"/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(12)	a. götür-</a:t>
            </a:r>
          </a:p>
          <a:p>
            <a:pPr marL="0" indent="0" algn="just">
              <a:buNone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karanlık</a:t>
            </a:r>
          </a:p>
          <a:p>
            <a:pPr marL="0" indent="0" algn="just">
              <a:buNone/>
            </a:pP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otur-</a:t>
            </a: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Köken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567937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Kök, «anlamlı en küçük birim» olarak tanımlandığında kökün ne olduğu hakkında bilgi vermez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(13)     a. *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karan+lık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Biçimbilimdeki Geleneksel Kavramlar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3360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Gövde, «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kök»ün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üzerine gelen eklerin türüne göre tanımlanmaktadır. </a:t>
            </a:r>
          </a:p>
          <a:p>
            <a:pPr algn="just"/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Kök-gövde ayrımı, sözcüğün üzerine gelen eklere göre yapılır.</a:t>
            </a:r>
          </a:p>
          <a:p>
            <a:pPr marL="0" indent="0" algn="just">
              <a:buNone/>
            </a:pP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Yapım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	</a:t>
            </a:r>
            <a:r>
              <a:rPr lang="tr-TR" sz="2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Çekim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tr-TR" sz="260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yap-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ım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yap-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tı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-m</a:t>
            </a:r>
          </a:p>
          <a:p>
            <a:pPr marL="0" indent="0" algn="just">
              <a:buNone/>
            </a:pP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yol+cu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yol+da</a:t>
            </a:r>
            <a:endParaRPr lang="tr-TR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 algn="just">
              <a:buNone/>
            </a:pP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(</a:t>
            </a:r>
            <a:r>
              <a:rPr lang="tr-TR" sz="2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Gövde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	(</a:t>
            </a:r>
            <a:r>
              <a:rPr lang="tr-TR" sz="2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Gövde değil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>
              <a:buNone/>
            </a:pPr>
            <a:endParaRPr lang="tr-TR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Biçimbilimdeki Geleneksel Kavramlar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4082237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Köken, art zamanlı çalışmalarda kullanılabilir, çünkü anadili konuşucusu sözcüğü </a:t>
            </a:r>
            <a:r>
              <a:rPr lang="tr-TR" sz="26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çözümlenebilirliğe</a:t>
            </a:r>
            <a:r>
              <a:rPr lang="tr-TR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analyzability</a:t>
            </a:r>
            <a:r>
              <a:rPr lang="tr-TR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ulaştıramaz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(Uzun, 2006: 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18).</a:t>
            </a:r>
          </a:p>
          <a:p>
            <a:pPr algn="just"/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14) a. *kon-</a:t>
            </a:r>
            <a:r>
              <a:rPr lang="tr-TR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uş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marL="457200" lvl="1" indent="0" algn="just">
              <a:buNone/>
            </a:pP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*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çal-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ış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marL="457200" lvl="1" indent="0" algn="just">
              <a:buNone/>
            </a:pP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*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çıl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dır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endParaRPr lang="tr-TR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Kök- köken ayrımı yapılamaz.</a:t>
            </a:r>
          </a:p>
          <a:p>
            <a:pPr algn="just"/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(15) a. getir-</a:t>
            </a:r>
          </a:p>
          <a:p>
            <a:pPr marL="0" indent="0" algn="just">
              <a:buNone/>
            </a:pP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b. otur-</a:t>
            </a:r>
          </a:p>
          <a:p>
            <a:pPr marL="0" indent="0" algn="just">
              <a:buNone/>
            </a:pP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c. kardeş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Biçimbilimdeki Geleneksel Kavramlar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703743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Ses, anlam, diziliş vb. dil görünümleriyle ilgili açıklamaların kesişme noktasıdır (Uzun, 2006: 13).</a:t>
            </a:r>
          </a:p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(1) Ali</a:t>
            </a:r>
            <a:r>
              <a:rPr lang="tr-TR" sz="1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ve</a:t>
            </a:r>
            <a:r>
              <a:rPr lang="tr-TR" sz="1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Ayşe</a:t>
            </a:r>
            <a:r>
              <a:rPr lang="tr-TR" sz="1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tiyatroya</a:t>
            </a:r>
            <a:r>
              <a:rPr lang="tr-TR" sz="1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beraber</a:t>
            </a:r>
            <a:r>
              <a:rPr lang="tr-TR" sz="1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gitmek</a:t>
            </a:r>
            <a:r>
              <a:rPr lang="tr-TR" sz="1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için</a:t>
            </a:r>
            <a:r>
              <a:rPr lang="tr-TR" sz="1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evden</a:t>
            </a:r>
            <a:r>
              <a:rPr lang="tr-TR" sz="1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hızlıca</a:t>
            </a:r>
            <a:r>
              <a:rPr lang="tr-TR" sz="1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çıktılar</a:t>
            </a:r>
            <a:r>
              <a:rPr lang="tr-TR" sz="1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Sözcük Nedir?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7401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Modern biçimbilim çalışmaları, kök-gövde-köken kavramlarının yerine «taban» kavramını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tercih eder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Bunun ana sebebi üçlü üzerindeki ayrımın artzamanlı olması ve ortada böylesi bir ayrıma gitmenin biçimbilimsel yönlerinin bulunmamasıdır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(Uzun, 2006: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17).</a:t>
            </a:r>
          </a:p>
          <a:p>
            <a:pPr algn="just"/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Modern biçimbilim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çalışmaları, olguları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eşzamanlı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olarak ele alır.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Biçimbilimdeki Geleneksel 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Kavramları Değerlendirme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51165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Taban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base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biçimbilimsel işlemlerin uygulandığı sözcük veya birim.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aban terimi , çoğu zaman hem kök hem de gövde yerine kullanılabilir. </a:t>
            </a:r>
            <a:endParaRPr lang="tr-TR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Biçimbilimin Temel Kavramları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6854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(16)  a.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lük-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ler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 b.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göz+lük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(Gövde- Taban)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(Taban)</a:t>
            </a:r>
          </a:p>
          <a:p>
            <a:pPr marL="0" indent="0" algn="just">
              <a:buNone/>
            </a:pP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 kök gövde olmayabilir (c).</a:t>
            </a:r>
          </a:p>
          <a:p>
            <a:pPr marL="0" indent="0" algn="just">
              <a:buNone/>
            </a:pP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 gövde de kök olmayabilir (b)</a:t>
            </a:r>
          </a:p>
          <a:p>
            <a:pPr marL="0" indent="0" algn="just">
              <a:buNone/>
            </a:pP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İkisi her durumda tabandır (b-c)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Taban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1528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Modern biçimbilim, yalnızca doğal konuşucuların dille ilgili sezgisel bilgilerine dayanan çözümlemeleri kabul eder, böylece artzamanlı çözümlemeler çalışma alanı dışında bırakılır. Bu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anlamda </a:t>
            </a:r>
            <a:r>
              <a:rPr lang="tr-TR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çözümlenebilirlik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analyzability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tarihsel kaynaklara giden değil, bir sözcükteki parçalar arasında doğal konuşucularca da ilkece farkında olunan anlam ve biçim ilişkileri bulunmasını gözeten bir işleme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dayanır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(Uzun, 2006: 18).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Biçimbilim Kavramları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2414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(17)    	/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ev+lik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a.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ev+siz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a.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kitap+lık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11480" lvl="1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b.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ev+ci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b.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dun+luk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11480" lvl="1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c.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ev+li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c.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ömür+lük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11480" lvl="1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(18)	a. yadırga-</a:t>
            </a:r>
          </a:p>
          <a:p>
            <a:pPr marL="411480" lvl="1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b.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öster- </a:t>
            </a:r>
          </a:p>
        </p:txBody>
      </p:sp>
    </p:spTree>
    <p:extLst>
      <p:ext uri="{BB962C8B-B14F-4D97-AF65-F5344CB8AC3E}">
        <p14:creationId xmlns:p14="http://schemas.microsoft.com/office/powerpoint/2010/main" val="168032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Dilde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kullanılan sözcüklerle bunlara 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ilişkin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temel dilsel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bilgileri listeleyen ve sözlükçe olarak anılan soyut bir sistem olarak anlaşılmaktadır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(Chomsky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1965: 87).</a:t>
            </a:r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Zihinsel Sözlük (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Mental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Lexicon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6967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Sözcükler; 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doğal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konuşucuların 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sezgisel olarak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tanıyabildikleri ögelerdir. Ancak modern 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çalışmalarda «sözcük» değil «</a:t>
            </a:r>
            <a:r>
              <a:rPr lang="tr-TR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sözcükbirim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terimi kullanılmaktadır (Can, Akşehirli vd. 2020: 184).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Yani zihinsel sözlükte listelenen her bir sözcük,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sözcükbirimdir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Sözcükbirim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lexeme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5592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(19)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Sözcükbirim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→ AĞAÇ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ağaç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(yalın durum)</a:t>
            </a:r>
          </a:p>
          <a:p>
            <a:pPr marL="0" indent="0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ağac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 (belirtme durumu)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ağaç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 (bulunma durumu)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ağac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(yönelme durumu)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ağaç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tan (ayrılma durumu)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ağac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ım (iyelik kategorisi)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ağaç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lar (çokluk kategorisi)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Sözcükbirim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866393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sözcükbirimin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sözdizimsel birimde biçimlenmiş her bir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görünümü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sözcükbiçim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-form)’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Zihinsel sözlükteki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sözcükbirim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girdilerinin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üretilmiş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dilsel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çıktıları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Sözcükbiçim</a:t>
            </a:r>
            <a:endParaRPr lang="tr-TR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6170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(20) </a:t>
            </a:r>
            <a:r>
              <a:rPr lang="tr-TR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Sözcükbirim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→ AĞAÇ</a:t>
            </a:r>
          </a:p>
          <a:p>
            <a:pPr marL="0" indent="0">
              <a:buNone/>
            </a:pPr>
            <a:r>
              <a:rPr lang="tr-TR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Sözcükbiçim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→	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ağaç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(yalın durum)</a:t>
            </a:r>
          </a:p>
          <a:p>
            <a:pPr marL="0" indent="0">
              <a:buNone/>
            </a:pPr>
            <a:r>
              <a:rPr lang="tr-TR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Sözcükbiçim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→	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ağac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(belirtme durumu)</a:t>
            </a:r>
          </a:p>
          <a:p>
            <a:pPr marL="0" indent="0">
              <a:buNone/>
            </a:pPr>
            <a:r>
              <a:rPr lang="tr-TR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Sözcükbiçim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→	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ağaç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(bulunma durumu)</a:t>
            </a:r>
          </a:p>
          <a:p>
            <a:pPr marL="0" indent="0">
              <a:buNone/>
            </a:pPr>
            <a:r>
              <a:rPr lang="tr-TR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Sözcükbiçim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→	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ağac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(yönelme durumu)</a:t>
            </a:r>
          </a:p>
          <a:p>
            <a:pPr marL="0" indent="0">
              <a:buNone/>
            </a:pPr>
            <a:r>
              <a:rPr lang="tr-TR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Sözcükbiçim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 →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ağaç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(ayrılma durumu)</a:t>
            </a:r>
          </a:p>
          <a:p>
            <a:pPr marL="0" indent="0">
              <a:buNone/>
            </a:pPr>
            <a:r>
              <a:rPr lang="tr-TR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Sözcükbiçim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 →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ağac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ım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(iyelik kategorisi)</a:t>
            </a:r>
          </a:p>
          <a:p>
            <a:pPr marL="0" indent="0">
              <a:buNone/>
            </a:pPr>
            <a:r>
              <a:rPr lang="tr-TR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Sözcükbiçim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 →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ağaç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lar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(çokluk kategorisi)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Sözcükbiçim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214275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Yazımsal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Sözcük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orthographic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«yazıda iki ucuna boşluk verilerek yazılan öge»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(Uzun, 2006: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14).</a:t>
            </a:r>
            <a:endParaRPr lang="tr-TR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(2) Ali</a:t>
            </a:r>
            <a:r>
              <a:rPr lang="tr-TR" sz="1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küçük</a:t>
            </a:r>
            <a:r>
              <a:rPr lang="tr-TR" sz="1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kardeşi</a:t>
            </a:r>
            <a:r>
              <a:rPr lang="tr-TR" sz="1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için</a:t>
            </a:r>
            <a:r>
              <a:rPr lang="tr-TR" sz="1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oyuncak</a:t>
            </a:r>
            <a:r>
              <a:rPr lang="tr-TR" sz="1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almaya</a:t>
            </a:r>
            <a:r>
              <a:rPr lang="tr-TR" sz="1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gitmişti</a:t>
            </a:r>
            <a:r>
              <a:rPr lang="tr-TR" sz="1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tr-TR" dirty="0" smtClean="0"/>
              <a:t>. 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Sözcüğü Belirleme Ölçütleri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4956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«AĞAÇ»,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sözcükbirimin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olası biçimlenişlerini kapsayan bir üst birimdir.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Sözcükbirimin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olası her biçimlenişi de birer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sözcükbiçimdir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(ağaç, ağacı, ağaçta, ağaçtan, ağaçlar, ağaçlarım…).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Sözcükbirim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Sözcükbiçim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5152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Sözcükbirim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Sözcükbirim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		˃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SÖZLÜK</a:t>
            </a:r>
          </a:p>
          <a:p>
            <a:pPr marL="0" indent="0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Sözcükbiçim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Sözcükbiçim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			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Sözlük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Sözü			      Sözlüğü			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Sözde			      Sözlükte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Sözüm			      Sözlüğüm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özler 			      Sözlükler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Sözlerden		      Sözlüklerden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Sözcükbirim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Sözcükbiçim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259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«Anlamlı en küçük birim» tanımıyla sözcükten daha küçük parçalara ulaşmayı sağlayan ama aynı zamanda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sözcükbirimi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kapsayabilen bir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terimdir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(21) a. yaptı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b.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ap-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acak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yap-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mış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yap-ar, yap-malı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gel-di, ol-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öl-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kır-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dı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(21b) ve (21c)’deki yerine koyma işlemleri (21a)’da iki birimin olduğunu gösterir: yap- ve -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tı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755576" y="620688"/>
            <a:ext cx="7756263" cy="1054250"/>
          </a:xfrm>
        </p:spPr>
        <p:txBody>
          <a:bodyPr/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Biçimbirim (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morpheme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9891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(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daki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yap- ve –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tı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‘yaptı’ biriminin anlamlı en küçük parçalardır yani birer biçimbirimdir: Geleneksel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çözümlemeye göre «sözcük» ve «ek». 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 biçimbirim, sözcük ve ek ayrımından farklı bir kavramdır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 smtClean="0"/>
              <a:t>Biçimbirim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300554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Biçimcik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biçimbirimin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sesbilgisel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içerik kazanarak gerçeklemiş biçimi veya biçimlerinden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biridir. Bir başka deyişle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sözcükbiçimlerin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kurucusu olan biçimbirimin her bir gerçekleşmesidir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(Uzun, 2006: 18).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(22) yol +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ta</a:t>
            </a: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(22)’de sırasıyla  yol, -CX –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lXK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ve –DA biçimbirimlerine ait birer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biçimcik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bulunmaktadır.</a:t>
            </a:r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Biçimcik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288695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755576" y="1988840"/>
            <a:ext cx="7745505" cy="3877815"/>
          </a:xfrm>
        </p:spPr>
        <p:txBody>
          <a:bodyPr>
            <a:normAutofit fontScale="92500"/>
          </a:bodyPr>
          <a:lstStyle/>
          <a:p>
            <a:pPr algn="just"/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 bir biçimbirimin </a:t>
            </a:r>
            <a:r>
              <a:rPr lang="tr-TR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sesbilgisel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 da biçimbilimsel koşullanmaya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bağlı olarak yüzey yapıda yer aldığı biçimlerden her biri </a:t>
            </a:r>
            <a:r>
              <a:rPr lang="tr-TR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altbiçimlenme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allomorphy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)/</a:t>
            </a:r>
            <a:r>
              <a:rPr lang="tr-TR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biçimbirimcik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olarak adlandırılır (</a:t>
            </a:r>
            <a:r>
              <a:rPr lang="tr-TR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İmer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Kocaman ve Özsoy, 2011: 54).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(23)Biçimbirim 	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Biçimcik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{MALI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[malı], [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meli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{DI} 		[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],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[ti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],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[tu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],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],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],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],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],[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} 		[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lı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lü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{TA} 		[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ta], [da], [te], [de]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{DAŞ} 	[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daş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107504" y="404664"/>
            <a:ext cx="7756263" cy="792088"/>
          </a:xfrm>
        </p:spPr>
        <p:txBody>
          <a:bodyPr/>
          <a:lstStyle/>
          <a:p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Altbiçimlenme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447507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Sözcükbirim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      KİTAP</a:t>
            </a:r>
          </a:p>
          <a:p>
            <a:pPr marL="0" indent="0" algn="ctr">
              <a:buNone/>
            </a:pP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Sözcükbiçim</a:t>
            </a:r>
            <a:r>
              <a:rPr lang="tr-TR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       kitabı</a:t>
            </a:r>
          </a:p>
          <a:p>
            <a:pPr marL="0" indent="0" algn="ctr">
              <a:buNone/>
            </a:pP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Biçimbirimler </a:t>
            </a:r>
            <a:r>
              <a:rPr lang="tr-T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{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kitab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}        {ı}</a:t>
            </a:r>
          </a:p>
          <a:p>
            <a:pPr marL="0" indent="0">
              <a:buNone/>
            </a:pP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Altbiçimcikler</a:t>
            </a:r>
            <a:r>
              <a:rPr lang="tr-T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[kitap] [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kitab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  [ı]       [i]    [u]   [ü]</a:t>
            </a:r>
          </a:p>
          <a:p>
            <a:pPr marL="0" indent="0" algn="ctr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tr-TR" dirty="0"/>
          </a:p>
        </p:txBody>
      </p:sp>
      <p:cxnSp>
        <p:nvCxnSpPr>
          <p:cNvPr id="5" name="Düz Ok Bağlayıcısı 4"/>
          <p:cNvCxnSpPr/>
          <p:nvPr/>
        </p:nvCxnSpPr>
        <p:spPr>
          <a:xfrm>
            <a:off x="4499992" y="2636912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Düz Ok Bağlayıcısı 6"/>
          <p:cNvCxnSpPr/>
          <p:nvPr/>
        </p:nvCxnSpPr>
        <p:spPr>
          <a:xfrm flipH="1">
            <a:off x="3995936" y="3531765"/>
            <a:ext cx="504056" cy="4732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Düz Ok Bağlayıcısı 8"/>
          <p:cNvCxnSpPr/>
          <p:nvPr/>
        </p:nvCxnSpPr>
        <p:spPr>
          <a:xfrm>
            <a:off x="4499992" y="3531765"/>
            <a:ext cx="504056" cy="4732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Düz Ok Bağlayıcısı 13"/>
          <p:cNvCxnSpPr/>
          <p:nvPr/>
        </p:nvCxnSpPr>
        <p:spPr>
          <a:xfrm flipH="1">
            <a:off x="3408698" y="4453965"/>
            <a:ext cx="36004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Düz Ok Bağlayıcısı 15"/>
          <p:cNvCxnSpPr/>
          <p:nvPr/>
        </p:nvCxnSpPr>
        <p:spPr>
          <a:xfrm>
            <a:off x="3768738" y="4425747"/>
            <a:ext cx="371214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Düz Ok Bağlayıcısı 21"/>
          <p:cNvCxnSpPr/>
          <p:nvPr/>
        </p:nvCxnSpPr>
        <p:spPr>
          <a:xfrm>
            <a:off x="5148064" y="4425747"/>
            <a:ext cx="0" cy="4602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Düz Ok Bağlayıcısı 23"/>
          <p:cNvCxnSpPr/>
          <p:nvPr/>
        </p:nvCxnSpPr>
        <p:spPr>
          <a:xfrm>
            <a:off x="5292080" y="4425747"/>
            <a:ext cx="36004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Ok Bağlayıcısı 25"/>
          <p:cNvCxnSpPr/>
          <p:nvPr/>
        </p:nvCxnSpPr>
        <p:spPr>
          <a:xfrm>
            <a:off x="5571111" y="4382068"/>
            <a:ext cx="756084" cy="5646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Düz Ok Bağlayıcısı 27"/>
          <p:cNvCxnSpPr/>
          <p:nvPr/>
        </p:nvCxnSpPr>
        <p:spPr>
          <a:xfrm>
            <a:off x="5850142" y="4293096"/>
            <a:ext cx="954106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419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Bağımlı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Biçimbirim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bound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morpheme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Dilde tek 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başlarına bulunamayan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biçimbirime 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denir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(24) a. düşün-</a:t>
            </a:r>
            <a:r>
              <a:rPr lang="tr-T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b.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ç+</a:t>
            </a:r>
            <a:r>
              <a:rPr lang="tr-TR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</a:t>
            </a:r>
            <a:endParaRPr lang="tr-TR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baş+</a:t>
            </a:r>
            <a:r>
              <a:rPr lang="tr-TR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d. yap-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tır-</a:t>
            </a:r>
          </a:p>
          <a:p>
            <a:pPr marL="0" indent="0" algn="just">
              <a:buNone/>
            </a:pP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Ekler, herhangi bir sözcüğe bağlanmadan kullanılamadıkları için bağımlı biçimbirimlerdir.</a:t>
            </a:r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Biçimbirim Türleri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272365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Bağımsız B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içimbirim</a:t>
            </a:r>
            <a:r>
              <a:rPr lang="tr-TR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free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morpheme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 Dilde tek başlarına bulunabilen ve 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başka bir tabana ya da biçimbirime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ihtiyaç 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duymayan biçimbirim türüdür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(25)	a. </a:t>
            </a:r>
            <a:r>
              <a:rPr lang="tr-TR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çağ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+daş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11480" lvl="1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tr-TR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+len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marL="411480" lvl="1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c. </a:t>
            </a:r>
            <a:r>
              <a:rPr lang="tr-TR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güzel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+ce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11480" lvl="1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tr-TR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makale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+ler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11480" lvl="1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(25)’deki «çağ, ses, güzel, makale» sözcükleri bağımsız biçimbirimlerdir.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Bağımsız Biçimbirim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65612639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Sıfır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içimcik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zero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morph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),Sözdizimsel yapılarda bazen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biçimbiriminin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«herhangi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sesbilgisel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içerik taşımadan»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bulunabilmesidir.</a:t>
            </a:r>
          </a:p>
          <a:p>
            <a:pPr lvl="1" algn="just"/>
            <a:r>
              <a:rPr lang="tr-TR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Yalın durum: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Ali + Ø 	</a:t>
            </a:r>
          </a:p>
          <a:p>
            <a:pPr marL="411480" lvl="1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(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tr-TR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Ø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kitabı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okudu)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tr-TR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Emir 2. Kişi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	sev + Ø	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(Ali’yi sev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tr-TR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Ø)</a:t>
            </a: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tr-TR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kişi (Eylem çekimi):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sevmiş +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Ø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(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Ali’yi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sevmiş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tr-TR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Ø)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Sıfır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Biçimcik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285592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Ama sözlü dilde (2)’deki tümce (3)’de görüldüğü gibi bir sözcük gibi davranır:</a:t>
            </a:r>
          </a:p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(3) </a:t>
            </a:r>
            <a:r>
              <a:rPr lang="tr-TR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Aliküçükkardeşiiçinoyuncakalmayagitmişti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35860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Portmanto </a:t>
            </a:r>
            <a:r>
              <a:rPr lang="tr-TR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içimcik</a:t>
            </a:r>
            <a:r>
              <a:rPr lang="tr-TR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portmanteau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morph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Birden </a:t>
            </a:r>
            <a:r>
              <a:rPr lang="tr-T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fazla biçimbirimi </a:t>
            </a:r>
            <a:r>
              <a:rPr lang="tr-TR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içeren ve çözümlenemez nitelikte olan biçimbirim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(</a:t>
            </a:r>
            <a:r>
              <a:rPr lang="tr-TR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İmer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Kocaman ve Özsoy, 2011: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Portmanto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Biçimcik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971952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(26)a. Yürüdü-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Sayı (teklik) ve kişi (1.kişi) kategorileri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b.(Senin) kalem +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Sayı (teklik) ve kişi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(2. kişi) kategorileri</a:t>
            </a:r>
          </a:p>
          <a:p>
            <a:pPr marL="0" indent="0" algn="just">
              <a:buNone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düşündü-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Sayı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(çokluk)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kişi (1.kişi)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kategorileri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Portmanto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Biçimcik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804417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Tekçil</a:t>
            </a:r>
            <a:r>
              <a:rPr lang="tr-T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Biçimbirim 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unique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morpheme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 sözcükte kodlanmış ama başka bir sözcükte tekrarı olmayan biçimbirimdir (Can, Akşehirli, Koşaner ve Özgen, 2020: 208).</a:t>
            </a:r>
          </a:p>
          <a:p>
            <a:pPr algn="just"/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(27) </a:t>
            </a:r>
            <a:r>
              <a:rPr lang="tr-TR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a.Yağ-</a:t>
            </a:r>
            <a:r>
              <a:rPr lang="tr-TR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mur</a:t>
            </a:r>
            <a:r>
              <a:rPr lang="tr-T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0" indent="0" algn="just">
              <a:buNone/>
            </a:pP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b. Er-</a:t>
            </a:r>
            <a:r>
              <a:rPr lang="tr-T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kek</a:t>
            </a:r>
          </a:p>
          <a:p>
            <a:pPr marL="0" indent="0" algn="just">
              <a:buNone/>
            </a:pP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tr-TR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Tekçil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Biçimbirim</a:t>
            </a:r>
          </a:p>
        </p:txBody>
      </p:sp>
    </p:spTree>
    <p:extLst>
      <p:ext uri="{BB962C8B-B14F-4D97-AF65-F5344CB8AC3E}">
        <p14:creationId xmlns:p14="http://schemas.microsoft.com/office/powerpoint/2010/main" val="7029616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Biçimbilim Çözümlemeleri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(28)	a. Ali  balıkçılığa başladı.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b. </a:t>
            </a:r>
            <a:r>
              <a:rPr lang="tr-TR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{balık}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	</a:t>
            </a:r>
            <a:r>
              <a:rPr lang="tr-TR" sz="2400" dirty="0" smtClean="0">
                <a:solidFill>
                  <a:schemeClr val="tx2"/>
                </a:solidFill>
                <a:latin typeface="Times New Roman"/>
                <a:cs typeface="Times New Roman"/>
              </a:rPr>
              <a:t>[</a:t>
            </a:r>
            <a:r>
              <a:rPr lang="tr-TR" sz="2400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çı</a:t>
            </a:r>
            <a:r>
              <a:rPr lang="tr-TR" sz="2400" dirty="0" smtClean="0">
                <a:solidFill>
                  <a:schemeClr val="tx2"/>
                </a:solidFill>
                <a:latin typeface="Times New Roman"/>
                <a:cs typeface="Times New Roman"/>
              </a:rPr>
              <a:t>]</a:t>
            </a:r>
            <a:r>
              <a:rPr lang="tr-TR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+	</a:t>
            </a:r>
            <a:r>
              <a:rPr lang="tr-TR" sz="2400" dirty="0" smtClean="0">
                <a:latin typeface="Times New Roman"/>
                <a:cs typeface="Times New Roman"/>
              </a:rPr>
              <a:t> </a:t>
            </a:r>
            <a:r>
              <a:rPr lang="tr-TR" sz="2400" dirty="0" smtClean="0">
                <a:solidFill>
                  <a:schemeClr val="tx2"/>
                </a:solidFill>
                <a:latin typeface="Times New Roman"/>
                <a:cs typeface="Times New Roman"/>
              </a:rPr>
              <a:t>[</a:t>
            </a:r>
            <a:r>
              <a:rPr lang="tr-TR" sz="2400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lık</a:t>
            </a:r>
            <a:r>
              <a:rPr lang="tr-TR" sz="2400" dirty="0" smtClean="0">
                <a:solidFill>
                  <a:schemeClr val="tx2"/>
                </a:solidFill>
                <a:latin typeface="Times New Roman"/>
                <a:cs typeface="Times New Roman"/>
              </a:rPr>
              <a:t>]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+</a:t>
            </a:r>
            <a:r>
              <a:rPr lang="tr-TR" sz="2400" dirty="0" smtClean="0">
                <a:solidFill>
                  <a:schemeClr val="accent3"/>
                </a:solidFill>
                <a:latin typeface="Times New Roman"/>
                <a:cs typeface="Times New Roman"/>
              </a:rPr>
              <a:t>[</a:t>
            </a:r>
            <a:r>
              <a:rPr lang="tr-TR" sz="2400" dirty="0" smtClean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2400" dirty="0" smtClean="0">
                <a:solidFill>
                  <a:schemeClr val="accent3"/>
                </a:solidFill>
                <a:latin typeface="Times New Roman"/>
                <a:cs typeface="Times New Roman"/>
              </a:rPr>
              <a:t>]</a:t>
            </a:r>
            <a:endParaRPr lang="tr-TR" sz="2400" dirty="0" smtClean="0">
              <a:solidFill>
                <a:schemeClr val="accent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-Taban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      </a:t>
            </a:r>
            <a:r>
              <a:rPr lang="tr-TR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400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Türetim</a:t>
            </a:r>
            <a:r>
              <a:rPr lang="tr-TR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biçimbirimi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-Çekim biç.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Sözcükbirim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      </a:t>
            </a:r>
            <a:r>
              <a:rPr lang="tr-TR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-Bağımlı biçimbirim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-Bağımlı biç.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-Biçimbirim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-Bağımsız biç.</a:t>
            </a:r>
          </a:p>
          <a:p>
            <a:pPr marL="0" indent="0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940973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c</a:t>
            </a:r>
            <a:r>
              <a:rPr lang="tr-TR" dirty="0" smtClean="0"/>
              <a:t>.  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{balıkçı}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+	</a:t>
            </a:r>
            <a:r>
              <a:rPr lang="tr-TR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tr-TR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lık</a:t>
            </a:r>
            <a:r>
              <a:rPr lang="tr-TR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+	</a:t>
            </a:r>
            <a:r>
              <a:rPr lang="tr-TR" sz="2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[a]</a:t>
            </a:r>
          </a:p>
          <a:p>
            <a:pPr marL="0" indent="0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-Taban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Türetim</a:t>
            </a:r>
            <a:r>
              <a:rPr lang="tr-TR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biçimbirimi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-Çekim biç.</a:t>
            </a:r>
          </a:p>
          <a:p>
            <a:pPr marL="0" indent="0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Sözcükbirim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  </a:t>
            </a:r>
            <a:r>
              <a:rPr lang="tr-TR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-Bağımlı biçimbirim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-Bağımlı biç.</a:t>
            </a:r>
          </a:p>
          <a:p>
            <a:pPr marL="0" indent="0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-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Biçimbirim		</a:t>
            </a:r>
          </a:p>
          <a:p>
            <a:pPr marL="0" indent="0">
              <a:buNone/>
            </a:pP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-Bağımsız biçim.</a:t>
            </a:r>
          </a:p>
          <a:p>
            <a:pPr marL="0" indent="0"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42580712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</a:t>
            </a:r>
            <a:r>
              <a:rPr lang="tr-TR" dirty="0" smtClean="0"/>
              <a:t>. </a:t>
            </a:r>
            <a:r>
              <a:rPr lang="tr-TR" dirty="0" smtClean="0">
                <a:solidFill>
                  <a:srgbClr val="FF0000"/>
                </a:solidFill>
                <a:latin typeface="Times New Roman"/>
                <a:cs typeface="Times New Roman"/>
              </a:rPr>
              <a:t>{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balıkçılık}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+	</a:t>
            </a:r>
            <a:r>
              <a:rPr lang="tr-TR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tr-TR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 marL="0" indent="0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-Taban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tr-TR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-Çekim biçimbirimi</a:t>
            </a:r>
          </a:p>
          <a:p>
            <a:pPr marL="0" indent="0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Sözcükbirim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      	</a:t>
            </a:r>
            <a:r>
              <a:rPr lang="tr-TR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-Bağımlı biçimbirim</a:t>
            </a:r>
          </a:p>
          <a:p>
            <a:pPr marL="0" indent="0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-Biçimbirim		</a:t>
            </a:r>
          </a:p>
          <a:p>
            <a:pPr marL="0" indent="0">
              <a:buNone/>
            </a:pP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-Bağımsız biçim.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1128255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e.	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balıkçılığa </a:t>
            </a:r>
          </a:p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Sözcükbiçim</a:t>
            </a:r>
            <a:r>
              <a:rPr lang="tr-TR" dirty="0" smtClean="0"/>
              <a:t>		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7166539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Biçimbilim Çözümlemeleri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(29) a. Sanatçılarımız ülkemizi en iyi şekilde temsil etti.</a:t>
            </a:r>
          </a:p>
          <a:p>
            <a:pPr marL="0" indent="0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b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.{sanat}</a:t>
            </a: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   </a:t>
            </a:r>
            <a:r>
              <a:rPr lang="tr-TR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tr-TR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çı</a:t>
            </a:r>
            <a:r>
              <a:rPr lang="tr-TR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tr-TR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+   </a:t>
            </a:r>
            <a:r>
              <a:rPr lang="tr-TR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tr-TR" dirty="0" err="1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lar</a:t>
            </a:r>
            <a:r>
              <a:rPr lang="tr-TR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+   </a:t>
            </a:r>
            <a:r>
              <a:rPr lang="tr-TR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tr-TR" dirty="0" err="1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ımız</a:t>
            </a:r>
            <a:r>
              <a:rPr lang="tr-TR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-Taban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        	</a:t>
            </a:r>
            <a:r>
              <a:rPr lang="tr-TR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Türetim</a:t>
            </a:r>
            <a:r>
              <a:rPr lang="tr-TR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biç.	  </a:t>
            </a:r>
            <a:r>
              <a:rPr lang="tr-TR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-Çekim biç.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Sözcükbirim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lang="tr-TR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-Bağımlı biç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 </a:t>
            </a:r>
            <a:r>
              <a:rPr lang="tr-TR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-Bağımlı biç.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-Biçimbirim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-Bağımsız biçim.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2726883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c.	</a:t>
            </a:r>
            <a:r>
              <a:rPr lang="tr-TR" dirty="0" smtClean="0">
                <a:solidFill>
                  <a:srgbClr val="FF0000"/>
                </a:solidFill>
                <a:latin typeface="Times New Roman"/>
                <a:cs typeface="Times New Roman"/>
              </a:rPr>
              <a:t>{sanatçı}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	</a:t>
            </a:r>
            <a:r>
              <a:rPr lang="tr-TR" dirty="0" smtClean="0">
                <a:solidFill>
                  <a:srgbClr val="92D050"/>
                </a:solidFill>
                <a:latin typeface="Times New Roman"/>
                <a:cs typeface="Times New Roman"/>
              </a:rPr>
              <a:t>[</a:t>
            </a:r>
            <a:r>
              <a:rPr lang="tr-TR" dirty="0" err="1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lar</a:t>
            </a:r>
            <a:r>
              <a:rPr lang="tr-TR" dirty="0" smtClean="0">
                <a:solidFill>
                  <a:srgbClr val="92D050"/>
                </a:solidFill>
                <a:latin typeface="Times New Roman"/>
                <a:cs typeface="Times New Roman"/>
              </a:rPr>
              <a:t>]</a:t>
            </a:r>
            <a:r>
              <a:rPr lang="tr-TR" dirty="0" smtClean="0">
                <a:latin typeface="Times New Roman"/>
                <a:cs typeface="Times New Roman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	</a:t>
            </a:r>
            <a:r>
              <a:rPr lang="tr-TR" dirty="0" smtClean="0">
                <a:solidFill>
                  <a:srgbClr val="92D050"/>
                </a:solidFill>
                <a:latin typeface="Times New Roman"/>
                <a:cs typeface="Times New Roman"/>
              </a:rPr>
              <a:t>[</a:t>
            </a:r>
            <a:r>
              <a:rPr lang="tr-TR" dirty="0" err="1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ımız</a:t>
            </a:r>
            <a:r>
              <a:rPr lang="tr-TR" dirty="0" smtClean="0">
                <a:solidFill>
                  <a:srgbClr val="92D050"/>
                </a:solidFill>
                <a:latin typeface="Times New Roman"/>
                <a:cs typeface="Times New Roman"/>
              </a:rPr>
              <a:t>]</a:t>
            </a:r>
            <a:endParaRPr lang="tr-TR" dirty="0" smtClean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dirty="0" smtClean="0"/>
              <a:t>	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-Taban		</a:t>
            </a:r>
            <a:r>
              <a:rPr lang="tr-TR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-Çekim biçimbirimi</a:t>
            </a:r>
            <a:endParaRPr lang="tr-TR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Sözcükbirim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-Bağımlı biçimbirim</a:t>
            </a:r>
            <a:endParaRPr lang="tr-TR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-Biçimbirim</a:t>
            </a:r>
          </a:p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-Bağımsız biçim.</a:t>
            </a:r>
          </a:p>
        </p:txBody>
      </p:sp>
    </p:spTree>
    <p:extLst>
      <p:ext uri="{BB962C8B-B14F-4D97-AF65-F5344CB8AC3E}">
        <p14:creationId xmlns:p14="http://schemas.microsoft.com/office/powerpoint/2010/main" val="4870469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sanatçılar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+	</a:t>
            </a:r>
            <a:r>
              <a:rPr lang="tr-TR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tr-TR" dirty="0" err="1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ımız</a:t>
            </a:r>
            <a:r>
              <a:rPr lang="tr-TR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 marL="457200" lvl="1" indent="0">
              <a:buNone/>
            </a:pP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Sözcükbiçim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tr-TR" sz="24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-Çekim biçimbirimi</a:t>
            </a:r>
          </a:p>
          <a:p>
            <a:pPr marL="457200" lvl="1" indent="0">
              <a:buNone/>
            </a:pPr>
            <a:r>
              <a:rPr lang="tr-TR" sz="24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-Bağımlı biçimbirim</a:t>
            </a:r>
          </a:p>
          <a:p>
            <a:pPr marL="0" indent="0">
              <a:buNone/>
            </a:pPr>
            <a:r>
              <a:rPr lang="tr-TR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	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sanatçılarımız</a:t>
            </a:r>
          </a:p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tr-TR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Sözcükbiçim</a:t>
            </a:r>
            <a:endParaRPr lang="tr-TR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 smtClean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20709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Sesbilgisel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Sözcük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phonological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sesbilgisel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gerçekleşmeler, duraklama, vurgu, aksan, tonlama, ünlü uyumu gibi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sesbilimsel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ölçütler çerçevesinde tanımlanır.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Sesbilimsel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sözcük sınırlarının tanımlanması için «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durak»ın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oldukça geçerli olduğu düşünülmektedir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(Balcı, vd., 2012:  21).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4) Ali 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Ayşe’yi </a:t>
            </a: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İstanbul’a </a:t>
            </a: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gitti </a:t>
            </a: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diye </a:t>
            </a: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biliyor </a:t>
            </a: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Sesbilgisel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Sözcük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397592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(30)	a. Onlar bal mumundan heykel yaptırmışlar.</a:t>
            </a:r>
          </a:p>
          <a:p>
            <a:pPr marL="0" indent="0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b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.{yap}  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tr-TR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[tır]   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-      </a:t>
            </a:r>
            <a:r>
              <a:rPr lang="tr-TR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tr-TR" dirty="0" err="1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mış</a:t>
            </a:r>
            <a:r>
              <a:rPr lang="tr-TR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tr-TR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tr-TR" dirty="0" err="1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lar</a:t>
            </a:r>
            <a:r>
              <a:rPr lang="tr-TR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 marL="0" indent="0">
              <a:buNone/>
            </a:pP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-Taban	          	</a:t>
            </a:r>
            <a:r>
              <a:rPr lang="tr-TR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Türetim</a:t>
            </a:r>
            <a:r>
              <a:rPr lang="tr-TR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biç.	</a:t>
            </a:r>
            <a:r>
              <a:rPr lang="tr-TR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-Çekim biç.</a:t>
            </a:r>
            <a:endParaRPr lang="tr-TR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</a:t>
            </a:r>
            <a:r>
              <a:rPr lang="tr-TR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Sözcükbirim</a:t>
            </a: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-Bağımlı biç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	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-Bağımlı biç.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-Biçimbirim</a:t>
            </a:r>
          </a:p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*-Bağımsız biç.</a:t>
            </a:r>
          </a:p>
          <a:p>
            <a:pPr marL="0" indent="0">
              <a:buNone/>
            </a:pPr>
            <a:endParaRPr lang="tr-TR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 smtClean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396840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{yaptır</a:t>
            </a: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-      </a:t>
            </a:r>
            <a:r>
              <a:rPr lang="tr-TR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tr-TR" dirty="0" err="1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mış</a:t>
            </a:r>
            <a:r>
              <a:rPr lang="tr-TR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-   </a:t>
            </a:r>
            <a:r>
              <a:rPr lang="tr-TR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tr-TR" dirty="0" err="1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lar</a:t>
            </a:r>
            <a:r>
              <a:rPr lang="tr-TR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 marL="457200" lvl="1" indent="0">
              <a:buNone/>
            </a:pPr>
            <a:r>
              <a:rPr lang="tr-TR" sz="24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-Taban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	</a:t>
            </a:r>
            <a:r>
              <a:rPr lang="tr-TR" sz="24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-Çekim biçimbirimi</a:t>
            </a:r>
          </a:p>
          <a:p>
            <a:pPr marL="0" indent="0">
              <a:buNone/>
            </a:pPr>
            <a:r>
              <a:rPr lang="tr-TR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tr-TR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Sözcükbirim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-Bağımlı biçimbirim</a:t>
            </a:r>
            <a:endParaRPr lang="tr-TR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-Biçimbirim</a:t>
            </a:r>
          </a:p>
          <a:p>
            <a:pPr marL="0" indent="0">
              <a:buNone/>
            </a:pP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*-Bağımsız biçimbirim</a:t>
            </a:r>
          </a:p>
          <a:p>
            <a:pPr marL="457200" lvl="1" indent="0">
              <a:buNone/>
            </a:pPr>
            <a:r>
              <a:rPr lang="tr-TR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2717640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yaptırmış  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-   </a:t>
            </a:r>
            <a:r>
              <a:rPr lang="tr-TR" sz="24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tr-TR" sz="2400" dirty="0" err="1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lar</a:t>
            </a:r>
            <a:r>
              <a:rPr lang="tr-TR" sz="24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 marL="457200" lvl="1" indent="0">
              <a:buNone/>
            </a:pP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Sözcükbiçim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-Çekim biçimbirimi</a:t>
            </a:r>
          </a:p>
          <a:p>
            <a:pPr marL="457200" lvl="1" indent="0">
              <a:buNone/>
            </a:pPr>
            <a:r>
              <a:rPr lang="tr-TR" sz="24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-Bağımlı biçimbirim</a:t>
            </a:r>
          </a:p>
          <a:p>
            <a:pPr marL="457200" lvl="1" indent="0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e. </a:t>
            </a: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aptırmışlar</a:t>
            </a:r>
          </a:p>
          <a:p>
            <a:pPr marL="457200" lvl="1" indent="0">
              <a:buNone/>
            </a:pP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Sözcükbiçim</a:t>
            </a:r>
            <a:r>
              <a:rPr lang="tr-TR" dirty="0" smtClean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endParaRPr lang="tr-TR" dirty="0" smtClean="0">
              <a:solidFill>
                <a:srgbClr val="92D050"/>
              </a:solidFill>
              <a:latin typeface="Times New Roman"/>
              <a:cs typeface="Times New Roman"/>
            </a:endParaRPr>
          </a:p>
          <a:p>
            <a:pPr marL="457200" lvl="1" indent="0">
              <a:buNone/>
            </a:pPr>
            <a:endParaRPr lang="tr-TR" dirty="0" smtClean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tr-TR" dirty="0" smtClean="0">
              <a:solidFill>
                <a:srgbClr val="92D05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5544524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Ö., Akşehirli, S., Koşaner, Ö., Özgen, M., (2020), </a:t>
            </a:r>
            <a:r>
              <a:rPr lang="tr-TR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Dilbilgisi Bileşenleri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İstanbul: </a:t>
            </a:r>
            <a:r>
              <a:rPr lang="tr-TR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İthaki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Yayınları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Chomsky, N. (1965), </a:t>
            </a:r>
            <a:r>
              <a:rPr lang="tr-TR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Aspects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Theory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Syntax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Cambridge: MIT </a:t>
            </a:r>
            <a:r>
              <a:rPr lang="tr-TR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İmer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K., Kocaman, A. ve Özsoy, S. (2011), </a:t>
            </a:r>
            <a:r>
              <a:rPr lang="tr-TR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Dilbilim Sözlüğü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Boğaziçi Üniversitesi Yayınları.</a:t>
            </a:r>
          </a:p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Balcı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(2012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Biçimbilim </a:t>
            </a:r>
            <a:r>
              <a:rPr lang="tr-TR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I: </a:t>
            </a:r>
            <a:r>
              <a:rPr lang="tr-TR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Sözcük»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Genel Dilbilim I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(Ed. Özsoy, S., Erk-Emeksiz, Z.), (18-35) Anadolu Üniversitesi Yayını.</a:t>
            </a:r>
          </a:p>
          <a:p>
            <a:pPr algn="just"/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Uzun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Nadir Engin (2006), </a:t>
            </a:r>
            <a:r>
              <a:rPr lang="tr-TR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Biçimbilim Temel Kavramlar</a:t>
            </a:r>
            <a:r>
              <a:rPr lang="tr-TR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İstanbul: Papatya 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Yayıncılık.</a:t>
            </a:r>
          </a:p>
          <a:p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Kaynakça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30705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Anlambilimsel Sözcük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semantic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bir ses dizilimi sadece «anlamlıysa» sözcüktür. </a:t>
            </a:r>
          </a:p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(5) 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</a:t>
            </a:r>
            <a:r>
              <a:rPr lang="tr-TR" sz="2400" dirty="0" smtClean="0">
                <a:solidFill>
                  <a:schemeClr val="tx1"/>
                </a:solidFill>
                <a:latin typeface="Times New Roman"/>
                <a:cs typeface="Times New Roman"/>
              </a:rPr>
              <a:t>]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tr-TR" dirty="0" smtClean="0">
                <a:solidFill>
                  <a:schemeClr val="tx1"/>
                </a:solidFill>
                <a:latin typeface="Times New Roman"/>
                <a:cs typeface="Times New Roman"/>
              </a:rPr>
              <a:t>]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Ayşe</a:t>
            </a:r>
            <a:r>
              <a:rPr lang="tr-TR" dirty="0" smtClean="0">
                <a:solidFill>
                  <a:schemeClr val="tx1"/>
                </a:solidFill>
                <a:latin typeface="Times New Roman"/>
                <a:cs typeface="Times New Roman"/>
              </a:rPr>
              <a:t>]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gibi</a:t>
            </a:r>
            <a:r>
              <a:rPr lang="tr-TR" dirty="0" smtClean="0">
                <a:solidFill>
                  <a:schemeClr val="tx1"/>
                </a:solidFill>
                <a:latin typeface="Times New Roman"/>
                <a:cs typeface="Times New Roman"/>
              </a:rPr>
              <a:t>]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başarılı</a:t>
            </a:r>
            <a:r>
              <a:rPr lang="tr-TR" dirty="0" smtClean="0">
                <a:solidFill>
                  <a:schemeClr val="tx1"/>
                </a:solidFill>
                <a:latin typeface="Times New Roman"/>
                <a:cs typeface="Times New Roman"/>
              </a:rPr>
              <a:t>]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olmak</a:t>
            </a:r>
            <a:r>
              <a:rPr lang="tr-TR" dirty="0" smtClean="0">
                <a:solidFill>
                  <a:schemeClr val="tx1"/>
                </a:solidFill>
                <a:latin typeface="Times New Roman"/>
                <a:cs typeface="Times New Roman"/>
              </a:rPr>
              <a:t>]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için</a:t>
            </a:r>
            <a:r>
              <a:rPr lang="tr-TR" dirty="0" smtClean="0">
                <a:solidFill>
                  <a:schemeClr val="tx1"/>
                </a:solidFill>
                <a:latin typeface="Times New Roman"/>
                <a:cs typeface="Times New Roman"/>
              </a:rPr>
              <a:t>]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çok</a:t>
            </a:r>
            <a:r>
              <a:rPr lang="tr-TR" dirty="0" smtClean="0">
                <a:solidFill>
                  <a:schemeClr val="tx1"/>
                </a:solidFill>
                <a:latin typeface="Times New Roman"/>
                <a:cs typeface="Times New Roman"/>
              </a:rPr>
              <a:t>]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çaba</a:t>
            </a:r>
            <a:r>
              <a:rPr lang="tr-TR" dirty="0" smtClean="0">
                <a:solidFill>
                  <a:schemeClr val="tx1"/>
                </a:solidFill>
                <a:latin typeface="Times New Roman"/>
                <a:cs typeface="Times New Roman"/>
              </a:rPr>
              <a:t>]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göstermelisin</a:t>
            </a:r>
            <a:r>
              <a:rPr lang="tr-TR" dirty="0" smtClean="0">
                <a:solidFill>
                  <a:schemeClr val="tx1"/>
                </a:solidFill>
                <a:latin typeface="Times New Roman"/>
                <a:cs typeface="Times New Roman"/>
              </a:rPr>
              <a:t>]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Anlambilimsel Sözcük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4042383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Biçimbilimsel Sözcük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morphological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 hemen her </a:t>
            </a:r>
            <a:r>
              <a:rPr lang="tr-TR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dilbilgisel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işlemde ekleri kullanan 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Türkçe gibi bağıntılı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dillerde sözcük sınırlarını ve sınıflarını belirlemede  önemli bir kaynaktır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Çoğu zaman zorunlu olarak taşınan bu ekleri üzerinde bulundurmayan sözcükler, yapısal anlamda eksik kalır ve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sınıflandırılamaz (Balcı, vd., 2012:21).</a:t>
            </a: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3568" y="476672"/>
            <a:ext cx="7756263" cy="1054250"/>
          </a:xfrm>
        </p:spPr>
        <p:txBody>
          <a:bodyPr/>
          <a:lstStyle/>
          <a:p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Biçimbilimsel Sözcük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726581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(6) Belediye, </a:t>
            </a:r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evsizlere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yardım etti.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Biçimbilimsel sözcükler çoğunlukla bir biçimlenme işleminin sonucu ya da çıktısıdır.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8986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Sözdizimsel Sözcük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yntactic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tümcedeki sözcüklerin sıralamasına ve konumlarına bağlı olarak belirlenir.  Eğer bir ses dizilimi bir dilde bağımsız bir biçim yani sözcük olarak sınıflandırılıyorsa sistemli olarak türlü durumlarda tekrarlanabilir olmalı ve görüldüğü her 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yerde biçimini ve kavramsal içeriğini koruyor olmalıdır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(Balcı, vd., 2012: 22).</a:t>
            </a:r>
            <a:endParaRPr lang="tr-T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Sözdizimsel Sözcük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898277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lt">
  <a:themeElements>
    <a:clrScheme name="Cilt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Cilt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lt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1941</TotalTime>
  <Words>1417</Words>
  <Application>Microsoft Office PowerPoint</Application>
  <PresentationFormat>Ekran Gösterisi (4:3)</PresentationFormat>
  <Paragraphs>266</Paragraphs>
  <Slides>53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53</vt:i4>
      </vt:variant>
    </vt:vector>
  </HeadingPairs>
  <TitlesOfParts>
    <vt:vector size="54" baseType="lpstr">
      <vt:lpstr>Cilt</vt:lpstr>
      <vt:lpstr>TUR170 Türkiye Türkçesi Biçim Bilgisi</vt:lpstr>
      <vt:lpstr>Sözcük Nedir?</vt:lpstr>
      <vt:lpstr>Sözcüğü Belirleme Ölçütleri</vt:lpstr>
      <vt:lpstr>PowerPoint Sunusu</vt:lpstr>
      <vt:lpstr>Sesbilgisel Sözcük</vt:lpstr>
      <vt:lpstr>Anlambilimsel Sözcük</vt:lpstr>
      <vt:lpstr>Biçimbilimsel Sözcük</vt:lpstr>
      <vt:lpstr>PowerPoint Sunusu</vt:lpstr>
      <vt:lpstr>Sözdizimsel Sözcük</vt:lpstr>
      <vt:lpstr>Sözdizimsel Sözcük</vt:lpstr>
      <vt:lpstr>Biçimbilimdeki Geleneksel Kavramlar</vt:lpstr>
      <vt:lpstr>Kök Sözcük</vt:lpstr>
      <vt:lpstr>Kök Sözcük</vt:lpstr>
      <vt:lpstr>Gövde</vt:lpstr>
      <vt:lpstr>Gövde</vt:lpstr>
      <vt:lpstr>Köken</vt:lpstr>
      <vt:lpstr>Biçimbilimdeki Geleneksel Kavramlar</vt:lpstr>
      <vt:lpstr>Biçimbilimdeki Geleneksel Kavramlar</vt:lpstr>
      <vt:lpstr>Biçimbilimdeki Geleneksel Kavramlar</vt:lpstr>
      <vt:lpstr>Biçimbilimdeki Geleneksel Kavramları Değerlendirme</vt:lpstr>
      <vt:lpstr>Biçimbilimin Temel Kavramları</vt:lpstr>
      <vt:lpstr>Taban</vt:lpstr>
      <vt:lpstr>Biçimbilim Kavramları</vt:lpstr>
      <vt:lpstr>PowerPoint Sunusu</vt:lpstr>
      <vt:lpstr>Zihinsel Sözlük (Mental Lexicon)</vt:lpstr>
      <vt:lpstr>Sözcükbirim (lexeme)</vt:lpstr>
      <vt:lpstr>Sözcükbirim</vt:lpstr>
      <vt:lpstr>Sözcükbiçim</vt:lpstr>
      <vt:lpstr>Sözcükbiçim</vt:lpstr>
      <vt:lpstr>Sözcükbirim ve Sözcükbiçim</vt:lpstr>
      <vt:lpstr>Sözcükbirim ve Sözcükbiçim</vt:lpstr>
      <vt:lpstr>Biçimbirim (morpheme)</vt:lpstr>
      <vt:lpstr>Biçimbirim</vt:lpstr>
      <vt:lpstr>Biçimcik</vt:lpstr>
      <vt:lpstr>Altbiçimlenme</vt:lpstr>
      <vt:lpstr>PowerPoint Sunusu</vt:lpstr>
      <vt:lpstr>Biçimbirim Türleri</vt:lpstr>
      <vt:lpstr>Bağımsız Biçimbirim</vt:lpstr>
      <vt:lpstr>Sıfır Biçimcik</vt:lpstr>
      <vt:lpstr>Portmanto Biçimcik</vt:lpstr>
      <vt:lpstr>Portmanto Biçimcik</vt:lpstr>
      <vt:lpstr>Tekçil Biçimbirim</vt:lpstr>
      <vt:lpstr>Biçimbilim Çözümlemeleri</vt:lpstr>
      <vt:lpstr>PowerPoint Sunusu</vt:lpstr>
      <vt:lpstr>PowerPoint Sunusu</vt:lpstr>
      <vt:lpstr>PowerPoint Sunusu</vt:lpstr>
      <vt:lpstr>Biçimbilim Çözümlemeleri</vt:lpstr>
      <vt:lpstr>PowerPoint Sunusu</vt:lpstr>
      <vt:lpstr>PowerPoint Sunusu</vt:lpstr>
      <vt:lpstr>PowerPoint Sunusu</vt:lpstr>
      <vt:lpstr>PowerPoint Sunusu</vt:lpstr>
      <vt:lpstr>PowerPoint Sunusu</vt:lpstr>
      <vt:lpstr>Kaynakça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TUR170 Türkiye Türkçesi Biçim Bilgisi</dc:title>
  <dc:creator>bilgisayar</dc:creator>
  <cp:lastModifiedBy>bilgisayar</cp:lastModifiedBy>
  <cp:revision>98</cp:revision>
  <dcterms:created xsi:type="dcterms:W3CDTF">2021-03-03T19:13:40Z</dcterms:created>
  <dcterms:modified xsi:type="dcterms:W3CDTF">2021-06-23T07:53:16Z</dcterms:modified>
</cp:coreProperties>
</file>