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62D8-F9FA-4343-9764-26C4DC7861E3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83069-3876-481B-8984-CCD4B6686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77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62D8-F9FA-4343-9764-26C4DC7861E3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83069-3876-481B-8984-CCD4B6686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16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62D8-F9FA-4343-9764-26C4DC7861E3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83069-3876-481B-8984-CCD4B6686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5344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62D8-F9FA-4343-9764-26C4DC7861E3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83069-3876-481B-8984-CCD4B6686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7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62D8-F9FA-4343-9764-26C4DC7861E3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83069-3876-481B-8984-CCD4B6686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72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62D8-F9FA-4343-9764-26C4DC7861E3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83069-3876-481B-8984-CCD4B6686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1948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62D8-F9FA-4343-9764-26C4DC7861E3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83069-3876-481B-8984-CCD4B6686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796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62D8-F9FA-4343-9764-26C4DC7861E3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83069-3876-481B-8984-CCD4B6686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1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62D8-F9FA-4343-9764-26C4DC7861E3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83069-3876-481B-8984-CCD4B6686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6712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62D8-F9FA-4343-9764-26C4DC7861E3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83069-3876-481B-8984-CCD4B6686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1423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62D8-F9FA-4343-9764-26C4DC7861E3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83069-3876-481B-8984-CCD4B6686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241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262D8-F9FA-4343-9764-26C4DC7861E3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83069-3876-481B-8984-CCD4B6686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357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Informal</a:t>
            </a:r>
            <a:r>
              <a:rPr lang="tr-TR" dirty="0" smtClean="0">
                <a:solidFill>
                  <a:srgbClr val="FF0000"/>
                </a:solidFill>
              </a:rPr>
              <a:t> öğrenmenin özellikleri (Taşpınar, 2008)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Öğrenmenin ölçülmesi ve gözlenmesi zordur.</a:t>
            </a:r>
          </a:p>
          <a:p>
            <a:r>
              <a:rPr lang="tr-TR" dirty="0" err="1" smtClean="0"/>
              <a:t>Yaşamboyu</a:t>
            </a:r>
            <a:r>
              <a:rPr lang="tr-TR" dirty="0" smtClean="0"/>
              <a:t> gerçekleşir.</a:t>
            </a:r>
          </a:p>
          <a:p>
            <a:r>
              <a:rPr lang="tr-TR" dirty="0" smtClean="0"/>
              <a:t>Öğrenme kalitesi bireyin öğrenme stili ile ilgilidir.</a:t>
            </a:r>
          </a:p>
          <a:p>
            <a:r>
              <a:rPr lang="tr-TR" dirty="0" smtClean="0"/>
              <a:t>Bireylerin öğrenmeye karşı motivasyonu daha yüksektir.</a:t>
            </a:r>
          </a:p>
          <a:p>
            <a:r>
              <a:rPr lang="tr-TR" dirty="0" smtClean="0"/>
              <a:t>Maliyeti daha azdır.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332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Bunların dışında;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Informal</a:t>
            </a:r>
            <a:r>
              <a:rPr lang="tr-TR" dirty="0" smtClean="0"/>
              <a:t> öğrenme </a:t>
            </a:r>
            <a:r>
              <a:rPr lang="tr-TR" dirty="0" err="1" smtClean="0"/>
              <a:t>formal</a:t>
            </a:r>
            <a:r>
              <a:rPr lang="tr-TR" dirty="0" smtClean="0"/>
              <a:t> öğrenmeye temel oluşturur.</a:t>
            </a:r>
          </a:p>
          <a:p>
            <a:r>
              <a:rPr lang="tr-TR" dirty="0" smtClean="0"/>
              <a:t>Doğal ortam içerisinde kendiliğinden oluşur.</a:t>
            </a:r>
          </a:p>
          <a:p>
            <a:r>
              <a:rPr lang="tr-TR" dirty="0" smtClean="0"/>
              <a:t>Planlı ve programlı değildir.</a:t>
            </a:r>
          </a:p>
          <a:p>
            <a:r>
              <a:rPr lang="tr-TR" dirty="0" smtClean="0"/>
              <a:t>Öğreticiler profesyonel olmayabilirler.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1814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Değişim yönü olumlu ya da olumsuz olabilir.</a:t>
            </a:r>
          </a:p>
          <a:p>
            <a:r>
              <a:rPr lang="tr-TR" dirty="0" err="1" smtClean="0"/>
              <a:t>Informal</a:t>
            </a:r>
            <a:r>
              <a:rPr lang="tr-TR" dirty="0" smtClean="0"/>
              <a:t> öğrenmede gönüllülük ve kişinin kendi öğrenmesi </a:t>
            </a:r>
            <a:r>
              <a:rPr lang="tr-TR" dirty="0" err="1" smtClean="0"/>
              <a:t>easatır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Informal</a:t>
            </a:r>
            <a:r>
              <a:rPr lang="tr-TR" dirty="0" smtClean="0"/>
              <a:t> öğrenmenin çalışma performansı üzerine doğrudan etkisi vardır.</a:t>
            </a:r>
          </a:p>
          <a:p>
            <a:r>
              <a:rPr lang="tr-TR" dirty="0" err="1" smtClean="0"/>
              <a:t>Informal</a:t>
            </a:r>
            <a:r>
              <a:rPr lang="tr-TR" dirty="0" smtClean="0"/>
              <a:t> öğrenme, işbaşında yapılan işin bir parçası olarak oluşur.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1959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Informal</a:t>
            </a:r>
            <a:r>
              <a:rPr lang="tr-TR" dirty="0" smtClean="0"/>
              <a:t> öğrenme Neden Gereklidir?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 çağı sürekli öğrenmeyi zorunlu kılmaktadır.</a:t>
            </a:r>
          </a:p>
          <a:p>
            <a:r>
              <a:rPr lang="tr-TR" dirty="0" err="1" smtClean="0"/>
              <a:t>Formal</a:t>
            </a:r>
            <a:r>
              <a:rPr lang="tr-TR" dirty="0" smtClean="0"/>
              <a:t> eğitim imkanları ve zamanları sınırlılıklar gösterebilir.</a:t>
            </a:r>
          </a:p>
          <a:p>
            <a:r>
              <a:rPr lang="tr-TR" dirty="0" smtClean="0"/>
              <a:t>İsteklilik ve katılım sağlanmadan kalıcı öğrenme sağlanması güçtür.</a:t>
            </a:r>
          </a:p>
          <a:p>
            <a:r>
              <a:rPr lang="tr-TR" dirty="0" smtClean="0"/>
              <a:t>Aile eğitiminin önemi her geçen gün artmaktadır.</a:t>
            </a:r>
          </a:p>
          <a:p>
            <a:r>
              <a:rPr lang="tr-TR" dirty="0" smtClean="0"/>
              <a:t>Yeni meslekler ve uzmanlıkların öğrenilmesinde </a:t>
            </a:r>
            <a:r>
              <a:rPr lang="tr-TR" dirty="0" err="1" smtClean="0"/>
              <a:t>formal</a:t>
            </a:r>
            <a:r>
              <a:rPr lang="tr-TR" dirty="0" smtClean="0"/>
              <a:t> öğrenme süreci yetersiz kalmaktadır.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151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Informal</a:t>
            </a:r>
            <a:r>
              <a:rPr lang="tr-TR" dirty="0" smtClean="0"/>
              <a:t> öğrenmenin daha etkin olması için;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Okullar ve işyerlerinde </a:t>
            </a:r>
            <a:r>
              <a:rPr lang="tr-TR" dirty="0" err="1" smtClean="0"/>
              <a:t>informal</a:t>
            </a:r>
            <a:r>
              <a:rPr lang="tr-TR" dirty="0" smtClean="0"/>
              <a:t> öğrenmeyi destekleyen ortamların oluşturulması gerekir.</a:t>
            </a:r>
          </a:p>
          <a:p>
            <a:r>
              <a:rPr lang="tr-TR" dirty="0" err="1" smtClean="0"/>
              <a:t>Informal</a:t>
            </a:r>
            <a:r>
              <a:rPr lang="tr-TR" dirty="0" smtClean="0"/>
              <a:t> öğrenmenin belgelendirilmesi çalışmaları hız kazandırılmalıdır.</a:t>
            </a:r>
          </a:p>
          <a:p>
            <a:r>
              <a:rPr lang="tr-TR" dirty="0" smtClean="0"/>
              <a:t>Başka ülkelerinden deneyimlerinden yararlanılmalıdır.</a:t>
            </a:r>
          </a:p>
          <a:p>
            <a:r>
              <a:rPr lang="tr-TR" dirty="0" smtClean="0"/>
              <a:t>Konuyla ilgili uzmanlardan ve taraflardan </a:t>
            </a:r>
            <a:r>
              <a:rPr lang="tr-TR" smtClean="0"/>
              <a:t>görüş alınmalıdır.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28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tr-TR" sz="3200" dirty="0">
                <a:solidFill>
                  <a:prstClr val="black"/>
                </a:solidFill>
              </a:rPr>
              <a:t>Kaynaklar: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tr-TR" sz="3200" dirty="0">
                <a:solidFill>
                  <a:prstClr val="black"/>
                </a:solidFill>
              </a:rPr>
              <a:t>	T.C. Milli Eğitim Bakanlığı Talim ve Terbiye kurulu Başkanlığı Yayınları (2009). «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tr-TR" sz="3200" dirty="0">
                <a:solidFill>
                  <a:prstClr val="black"/>
                </a:solidFill>
              </a:rPr>
              <a:t>Hayat Boyu Öğrenim Kapsamında Türkiye’de </a:t>
            </a:r>
            <a:r>
              <a:rPr lang="tr-TR" sz="3200" dirty="0" err="1">
                <a:solidFill>
                  <a:prstClr val="black"/>
                </a:solidFill>
              </a:rPr>
              <a:t>İnformal</a:t>
            </a:r>
            <a:r>
              <a:rPr lang="tr-TR" sz="3200" dirty="0">
                <a:solidFill>
                  <a:prstClr val="black"/>
                </a:solidFill>
              </a:rPr>
              <a:t> Öğrenme Üzerine Ortak Bir Anlayış Geliştirme ve Farkındalık </a:t>
            </a:r>
            <a:r>
              <a:rPr lang="tr-TR" sz="3200" dirty="0" err="1">
                <a:solidFill>
                  <a:prstClr val="black"/>
                </a:solidFill>
              </a:rPr>
              <a:t>Oluşturma»Projesi</a:t>
            </a:r>
            <a:r>
              <a:rPr lang="tr-TR" sz="3200" dirty="0">
                <a:solidFill>
                  <a:prstClr val="black"/>
                </a:solidFill>
              </a:rPr>
              <a:t> Konferansları Bildiri Kitabı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0032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185</Words>
  <Application>Microsoft Office PowerPoint</Application>
  <PresentationFormat>Geniş ekran</PresentationFormat>
  <Paragraphs>29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Informal öğrenmenin özellikleri (Taşpınar, 2008)</vt:lpstr>
      <vt:lpstr>Bunların dışında;</vt:lpstr>
      <vt:lpstr>PowerPoint Sunusu</vt:lpstr>
      <vt:lpstr>Informal öğrenme Neden Gereklidir?</vt:lpstr>
      <vt:lpstr>Informal öğrenmenin daha etkin olması için;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Informal öğrenmenin özellikleri (Taşpınar, 2008)</dc:title>
  <dc:creator>Windows Kullanıcısı</dc:creator>
  <cp:lastModifiedBy>Windows Kullanıcısı</cp:lastModifiedBy>
  <cp:revision>3</cp:revision>
  <dcterms:created xsi:type="dcterms:W3CDTF">2019-11-19T12:41:08Z</dcterms:created>
  <dcterms:modified xsi:type="dcterms:W3CDTF">2019-11-21T12:09:44Z</dcterms:modified>
</cp:coreProperties>
</file>