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80" r:id="rId4"/>
    <p:sldId id="256" r:id="rId5"/>
    <p:sldId id="258" r:id="rId6"/>
    <p:sldId id="281" r:id="rId7"/>
    <p:sldId id="259" r:id="rId8"/>
    <p:sldId id="260" r:id="rId9"/>
    <p:sldId id="261" r:id="rId10"/>
    <p:sldId id="262" r:id="rId11"/>
    <p:sldId id="282" r:id="rId12"/>
    <p:sldId id="263" r:id="rId13"/>
    <p:sldId id="264" r:id="rId14"/>
    <p:sldId id="265" r:id="rId15"/>
    <p:sldId id="266" r:id="rId16"/>
    <p:sldId id="283" r:id="rId17"/>
    <p:sldId id="267" r:id="rId18"/>
    <p:sldId id="268" r:id="rId19"/>
    <p:sldId id="269" r:id="rId20"/>
    <p:sldId id="284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5" r:id="rId30"/>
    <p:sldId id="278" r:id="rId31"/>
    <p:sldId id="286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55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437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9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C43ED-7093-49FD-9B8A-5DCE90DEA67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37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78235-7AEC-4F92-ADF8-3DF7A83863F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70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D41AE-5689-4BFE-8989-EBD516608BC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84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13AD2-7523-4A32-A467-DBA8467EB97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08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75C75-9D4E-4A9A-888E-6FC71BB5965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83B0F-37A5-4CA5-B28F-A0B352B3BD72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639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4EBFC-BB2B-450D-B8E4-199FCFC251A9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DC166-3784-4750-8DCF-D61213F0589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5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9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C78B2-FFFA-48E9-B84A-2A54143C79A3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03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64AC7-7A6D-4191-8570-A57C88ACDEC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7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201DF-46A4-4FA9-BB2B-6D0EAABC120B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5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05749-9129-41E6-A4CD-42AF2BA0DA4A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87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6B1B7-D47B-40D1-B0B9-3E6C578EACD6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0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2A28E-CAFE-47B8-B3E3-AA5C907B135E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96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CF47E-CF83-47E1-ADE3-1D702140FCA7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3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725CF-3BA6-43FF-BFB9-16268B46F308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5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9597E-BEB3-47BC-9C42-8DDDE4C940F4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8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191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964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17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09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13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46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95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2660-6944-4B4C-B6EB-F12E67621AC4}" type="datetimeFigureOut">
              <a:rPr lang="tr-TR" smtClean="0"/>
              <a:t>27.10.2021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47FB1-1713-4507-B59D-F8EEFF736E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4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8C151-41D8-40CD-A0F5-A02A725D652D}" type="datetime1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5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Manuel therapy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tr-TR" cap="none" dirty="0" smtClean="0"/>
              <a:t>Dr. Pınar Can</a:t>
            </a:r>
          </a:p>
          <a:p>
            <a:pPr algn="ctr"/>
            <a:r>
              <a:rPr lang="tr-TR" cap="none" dirty="0" smtClean="0"/>
              <a:t>pcan@ankara.edu.tr</a:t>
            </a:r>
            <a:endParaRPr lang="tr-TR" cap="none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08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41953" y="1031578"/>
            <a:ext cx="9975274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increases blood flow in the muscles, helps to remove lactate from the muscle by increasing oxidation and </a:t>
            </a:r>
            <a:r>
              <a:rPr lang="tr-TR" sz="2400" dirty="0" smtClean="0">
                <a:solidFill>
                  <a:prstClr val="white"/>
                </a:solidFill>
              </a:rPr>
              <a:t>diffusion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helps </a:t>
            </a:r>
            <a:r>
              <a:rPr lang="tr-TR" sz="2400" dirty="0">
                <a:solidFill>
                  <a:prstClr val="white"/>
                </a:solidFill>
              </a:rPr>
              <a:t>to reduce the white blood cells that accumulate in the vascular wall in muscle damage caused by excessive activity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decreases the level of fatigue after activity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493" y="3227051"/>
            <a:ext cx="4248150" cy="30719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01" y="3228812"/>
            <a:ext cx="4249387" cy="30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0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807044"/>
            <a:ext cx="10131425" cy="2352100"/>
          </a:xfrm>
        </p:spPr>
        <p:txBody>
          <a:bodyPr>
            <a:normAutofit/>
          </a:bodyPr>
          <a:lstStyle/>
          <a:p>
            <a:r>
              <a:rPr lang="tr-TR" sz="2400" dirty="0"/>
              <a:t>Helps increase muscle </a:t>
            </a:r>
            <a:r>
              <a:rPr lang="tr-TR" sz="2400" dirty="0" smtClean="0"/>
              <a:t>mass</a:t>
            </a:r>
          </a:p>
          <a:p>
            <a:r>
              <a:rPr lang="tr-TR" sz="2400" dirty="0" smtClean="0"/>
              <a:t>Helps </a:t>
            </a:r>
            <a:r>
              <a:rPr lang="tr-TR" sz="2400" dirty="0"/>
              <a:t>remove lactate from muscle by increasing oxidation and </a:t>
            </a:r>
            <a:r>
              <a:rPr lang="tr-TR" sz="2400" dirty="0" smtClean="0"/>
              <a:t>diffusion</a:t>
            </a:r>
          </a:p>
          <a:p>
            <a:r>
              <a:rPr lang="tr-TR" sz="2400" dirty="0" smtClean="0"/>
              <a:t>Helps </a:t>
            </a:r>
            <a:r>
              <a:rPr lang="tr-TR" sz="2400" dirty="0"/>
              <a:t>reduce pain by releasing </a:t>
            </a:r>
            <a:r>
              <a:rPr lang="tr-TR" sz="2400" dirty="0" smtClean="0"/>
              <a:t>endorphins</a:t>
            </a:r>
          </a:p>
          <a:p>
            <a:r>
              <a:rPr lang="tr-TR" sz="2400" dirty="0" smtClean="0"/>
              <a:t>Reduces </a:t>
            </a:r>
            <a:r>
              <a:rPr lang="tr-TR" sz="2400" dirty="0"/>
              <a:t>stress and anxiety by providing relaxation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3219450" y="3159143"/>
            <a:ext cx="4667250" cy="3278158"/>
            <a:chOff x="3219450" y="3159143"/>
            <a:chExt cx="4667250" cy="3278158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9450" y="3159143"/>
              <a:ext cx="4667250" cy="309905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819525" y="6218795"/>
              <a:ext cx="4067175" cy="218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https://s3-media0.fl.yelpcdn.com/bphoto/37vjL1PdtVHARiiWgdX7aQ/o.jpg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05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</a:t>
            </a:r>
            <a:r>
              <a:rPr lang="tr-TR" cap="none" dirty="0" smtClean="0"/>
              <a:t>ttention</a:t>
            </a:r>
            <a:r>
              <a:rPr lang="tr-TR" dirty="0" smtClean="0"/>
              <a:t>!!!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1605619"/>
            <a:ext cx="5714999" cy="4074745"/>
          </a:xfrm>
        </p:spPr>
        <p:txBody>
          <a:bodyPr>
            <a:normAutofit/>
          </a:bodyPr>
          <a:lstStyle/>
          <a:p>
            <a:r>
              <a:rPr lang="tr-TR" sz="2400" dirty="0"/>
              <a:t>Sudden movements should be avoided in </a:t>
            </a:r>
            <a:r>
              <a:rPr lang="tr-TR" sz="2400" dirty="0" smtClean="0"/>
              <a:t>horses</a:t>
            </a:r>
          </a:p>
          <a:p>
            <a:r>
              <a:rPr lang="tr-TR" sz="2400" dirty="0" smtClean="0"/>
              <a:t>Massage </a:t>
            </a:r>
            <a:r>
              <a:rPr lang="tr-TR" sz="2400" dirty="0"/>
              <a:t>should be done in the </a:t>
            </a:r>
            <a:r>
              <a:rPr lang="tr-TR" sz="2400" dirty="0" smtClean="0"/>
              <a:t>box</a:t>
            </a:r>
          </a:p>
          <a:p>
            <a:r>
              <a:rPr lang="tr-TR" sz="2400" dirty="0" smtClean="0"/>
              <a:t>Massages </a:t>
            </a:r>
            <a:r>
              <a:rPr lang="tr-TR" sz="2400" dirty="0"/>
              <a:t>should not be done against the </a:t>
            </a:r>
            <a:r>
              <a:rPr lang="tr-TR" sz="2400" dirty="0" smtClean="0"/>
              <a:t>hairs</a:t>
            </a:r>
          </a:p>
          <a:p>
            <a:r>
              <a:rPr lang="tr-TR" sz="2400" dirty="0" smtClean="0"/>
              <a:t>Circular </a:t>
            </a:r>
            <a:r>
              <a:rPr lang="tr-TR" sz="2400" dirty="0"/>
              <a:t>movements in cramped areas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774874" y="1605619"/>
            <a:ext cx="4570356" cy="3805280"/>
            <a:chOff x="6774874" y="1605619"/>
            <a:chExt cx="4570356" cy="380528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4874" y="1605619"/>
              <a:ext cx="4570356" cy="3589836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329054" y="5195455"/>
              <a:ext cx="389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https://i.pinimg.com/564x/61/3f/35/613f35324ec46af945084fb89325b9f2.jpg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866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0493" y="621237"/>
            <a:ext cx="10131425" cy="2537599"/>
          </a:xfrm>
        </p:spPr>
        <p:txBody>
          <a:bodyPr>
            <a:normAutofit/>
          </a:bodyPr>
          <a:lstStyle/>
          <a:p>
            <a:r>
              <a:rPr lang="tr-TR" sz="2400" dirty="0"/>
              <a:t>Movements in the direction of the muscle fibers or </a:t>
            </a:r>
            <a:r>
              <a:rPr lang="tr-TR" sz="2400" dirty="0" smtClean="0"/>
              <a:t>transverse</a:t>
            </a:r>
          </a:p>
          <a:p>
            <a:r>
              <a:rPr lang="tr-TR" sz="2400" dirty="0" smtClean="0"/>
              <a:t>It </a:t>
            </a:r>
            <a:r>
              <a:rPr lang="tr-TR" sz="2400" dirty="0"/>
              <a:t>shows the pain in the region with horse </a:t>
            </a:r>
            <a:r>
              <a:rPr lang="tr-TR" sz="2400" dirty="0" smtClean="0"/>
              <a:t>movements</a:t>
            </a:r>
          </a:p>
          <a:p>
            <a:r>
              <a:rPr lang="tr-TR" sz="2400" dirty="0" smtClean="0"/>
              <a:t>The </a:t>
            </a:r>
            <a:r>
              <a:rPr lang="tr-TR" sz="2400" dirty="0"/>
              <a:t>person applying the massage should be </a:t>
            </a:r>
            <a:r>
              <a:rPr lang="tr-TR" sz="2400" dirty="0" smtClean="0"/>
              <a:t>comfortable</a:t>
            </a:r>
          </a:p>
          <a:p>
            <a:r>
              <a:rPr lang="tr-TR" sz="2400" dirty="0" smtClean="0"/>
              <a:t>the dog should be in </a:t>
            </a:r>
            <a:r>
              <a:rPr lang="tr-TR" sz="2400" dirty="0"/>
              <a:t>a </a:t>
            </a:r>
            <a:r>
              <a:rPr lang="tr-TR" sz="2400" dirty="0" smtClean="0"/>
              <a:t>comfortably lying </a:t>
            </a:r>
            <a:r>
              <a:rPr lang="tr-TR" sz="2400" dirty="0"/>
              <a:t>position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6375932" y="3158836"/>
            <a:ext cx="3890128" cy="3352800"/>
            <a:chOff x="6211262" y="3280023"/>
            <a:chExt cx="3967036" cy="354735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1262" y="3280023"/>
              <a:ext cx="3879273" cy="3309505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211263" y="6589530"/>
              <a:ext cx="3967035" cy="237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https://i.pinimg.com/originals/f4/c0/c9/f4c0c9a69ffcfdb84981473bf65867d8.jpg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1050644" y="3158836"/>
            <a:ext cx="4214084" cy="3382864"/>
            <a:chOff x="1050644" y="3158836"/>
            <a:chExt cx="4214084" cy="3382864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644" y="3158836"/>
              <a:ext cx="4214084" cy="3182809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>
              <a:off x="1459353" y="6341645"/>
              <a:ext cx="339666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https://i.pinimg.com/originals/93/0d/0f/930d0f954fba3e326c0fa0042d685766.jpg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664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65539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Massage Techniques</a:t>
            </a:r>
            <a:endParaRPr lang="tr-TR" sz="28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380802"/>
            <a:ext cx="7128163" cy="1950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solidFill>
                  <a:srgbClr val="FFFF00"/>
                </a:solidFill>
              </a:rPr>
              <a:t>S</a:t>
            </a:r>
            <a:r>
              <a:rPr lang="tr-TR" sz="2400" dirty="0" smtClean="0">
                <a:solidFill>
                  <a:srgbClr val="FFFF00"/>
                </a:solidFill>
              </a:rPr>
              <a:t>troking</a:t>
            </a:r>
          </a:p>
          <a:p>
            <a:pPr marL="0" indent="0">
              <a:buNone/>
            </a:pPr>
            <a:r>
              <a:rPr lang="tr-TR" sz="2400" dirty="0" smtClean="0"/>
              <a:t>consists </a:t>
            </a:r>
            <a:r>
              <a:rPr lang="tr-TR" sz="2400" dirty="0"/>
              <a:t>of long slow strokes, </a:t>
            </a:r>
            <a:r>
              <a:rPr lang="tr-TR" sz="2400" dirty="0" smtClean="0"/>
              <a:t>generally light to moderate </a:t>
            </a:r>
            <a:r>
              <a:rPr lang="tr-TR" sz="2400" dirty="0"/>
              <a:t>pressure, usually </a:t>
            </a:r>
            <a:r>
              <a:rPr lang="tr-TR" sz="2400" dirty="0" smtClean="0"/>
              <a:t>parallel to </a:t>
            </a:r>
            <a:r>
              <a:rPr lang="tr-TR" sz="2400" dirty="0"/>
              <a:t>the direction of the </a:t>
            </a:r>
            <a:r>
              <a:rPr lang="tr-TR" sz="2400" dirty="0" smtClean="0"/>
              <a:t>muscle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493328" y="43440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It is a good way to start </a:t>
            </a:r>
            <a:r>
              <a:rPr lang="tr-TR" sz="2400" dirty="0" smtClean="0"/>
              <a:t>therapy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Reduces </a:t>
            </a:r>
            <a:r>
              <a:rPr lang="tr-TR" sz="2400" dirty="0"/>
              <a:t>pain and muscle </a:t>
            </a:r>
            <a:r>
              <a:rPr lang="tr-TR" sz="2400" dirty="0" smtClean="0"/>
              <a:t>spasm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/>
              <a:t>Has </a:t>
            </a:r>
            <a:r>
              <a:rPr lang="tr-TR" sz="2400" dirty="0"/>
              <a:t>a stimulating effect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7778493" y="802055"/>
            <a:ext cx="3810835" cy="2870907"/>
            <a:chOff x="7778493" y="802055"/>
            <a:chExt cx="3810835" cy="2870907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493" y="802055"/>
              <a:ext cx="3810835" cy="2870907"/>
            </a:xfrm>
            <a:prstGeom prst="rect">
              <a:avLst/>
            </a:prstGeom>
          </p:spPr>
        </p:pic>
        <p:sp>
          <p:nvSpPr>
            <p:cNvPr id="12" name="Metin kutusu 11"/>
            <p:cNvSpPr txBox="1"/>
            <p:nvPr/>
          </p:nvSpPr>
          <p:spPr>
            <a:xfrm>
              <a:off x="7778494" y="3328239"/>
              <a:ext cx="1434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solidFill>
                    <a:schemeClr val="bg1"/>
                  </a:solidFill>
                </a:rPr>
                <a:t>Coates, 2018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810491" y="3328239"/>
            <a:ext cx="4807528" cy="3225564"/>
            <a:chOff x="810491" y="3328239"/>
            <a:chExt cx="4807528" cy="3225564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268" y="3328239"/>
              <a:ext cx="4034011" cy="3025509"/>
            </a:xfrm>
            <a:prstGeom prst="rect">
              <a:avLst/>
            </a:prstGeom>
          </p:spPr>
        </p:pic>
        <p:sp>
          <p:nvSpPr>
            <p:cNvPr id="15" name="Dikdörtgen 14"/>
            <p:cNvSpPr/>
            <p:nvPr/>
          </p:nvSpPr>
          <p:spPr>
            <a:xfrm>
              <a:off x="810491" y="6353748"/>
              <a:ext cx="480752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https://cdn.shopify.com/s/files/1/0062/5036/4993/files/Equine-Effleurage-and-Reiki-Plex_large.jpg?v=1548346704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41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02051" y="1507936"/>
            <a:ext cx="7424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often </a:t>
            </a:r>
            <a:r>
              <a:rPr lang="tr-TR" sz="2400" dirty="0"/>
              <a:t>performed to begin a massage, and </a:t>
            </a:r>
            <a:r>
              <a:rPr lang="tr-TR" sz="2400" dirty="0" smtClean="0"/>
              <a:t>is useful </a:t>
            </a:r>
            <a:r>
              <a:rPr lang="tr-TR" sz="2400" dirty="0"/>
              <a:t>for relaxation, and to decrease </a:t>
            </a:r>
            <a:r>
              <a:rPr lang="tr-TR" sz="2400" dirty="0" smtClean="0"/>
              <a:t>swelling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beginning </a:t>
            </a:r>
            <a:r>
              <a:rPr lang="tr-TR" sz="2400" dirty="0"/>
              <a:t>at a distal area, such as the paws, the </a:t>
            </a:r>
            <a:r>
              <a:rPr lang="tr-TR" sz="2400" dirty="0" smtClean="0"/>
              <a:t>hands move </a:t>
            </a:r>
            <a:r>
              <a:rPr lang="tr-TR" sz="2400" dirty="0"/>
              <a:t>proximally, using medium </a:t>
            </a:r>
            <a:r>
              <a:rPr lang="tr-TR" sz="2400" dirty="0" smtClean="0"/>
              <a:t>pressure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This </a:t>
            </a:r>
            <a:r>
              <a:rPr lang="tr-TR" sz="2400" dirty="0"/>
              <a:t>helps </a:t>
            </a:r>
            <a:r>
              <a:rPr lang="tr-TR" sz="2400" dirty="0" smtClean="0"/>
              <a:t>to move </a:t>
            </a:r>
            <a:r>
              <a:rPr lang="tr-TR" sz="2400" dirty="0"/>
              <a:t>any toxins in the body toward the lymph nodes </a:t>
            </a:r>
            <a:r>
              <a:rPr lang="tr-TR" sz="2400" dirty="0" smtClean="0"/>
              <a:t>and aids </a:t>
            </a:r>
            <a:r>
              <a:rPr lang="tr-TR" sz="2400" dirty="0"/>
              <a:t>drainage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902051" y="930625"/>
            <a:ext cx="158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  <a:latin typeface="Frutiger-Bold"/>
              </a:rPr>
              <a:t>Effleurage</a:t>
            </a:r>
            <a:endParaRPr lang="tr-TR" sz="2400" dirty="0">
              <a:solidFill>
                <a:srgbClr val="FFFF00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2877707" y="3920921"/>
            <a:ext cx="3473218" cy="2801457"/>
            <a:chOff x="2877707" y="3990108"/>
            <a:chExt cx="3473218" cy="280145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 rotWithShape="1">
            <a:blip r:embed="rId2"/>
            <a:srcRect t="6333" b="2317"/>
            <a:stretch/>
          </p:blipFill>
          <p:spPr>
            <a:xfrm>
              <a:off x="2877707" y="3990108"/>
              <a:ext cx="3473218" cy="2507603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3415897" y="6483788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8533995" y="930625"/>
            <a:ext cx="3113404" cy="4391025"/>
            <a:chOff x="8533995" y="930625"/>
            <a:chExt cx="3113404" cy="439102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/>
            <a:srcRect r="55134"/>
            <a:stretch/>
          </p:blipFill>
          <p:spPr>
            <a:xfrm>
              <a:off x="8533995" y="930625"/>
              <a:ext cx="2905991" cy="4391025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 rot="16200000">
              <a:off x="9464267" y="2991590"/>
              <a:ext cx="415082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http://www.kirsty-davis-equine.co.uk/images/massage-images/KD_Image9_2_LG.jpg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109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1821195"/>
            <a:ext cx="7682343" cy="36491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The palm or heel of the </a:t>
            </a:r>
            <a:r>
              <a:rPr lang="tr-TR" sz="2400" dirty="0" smtClean="0"/>
              <a:t>hand is </a:t>
            </a:r>
            <a:r>
              <a:rPr lang="tr-TR" sz="2400" dirty="0"/>
              <a:t>placed over the muscle and pressure is applied. </a:t>
            </a:r>
            <a:endParaRPr lang="tr-T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This pressure </a:t>
            </a:r>
            <a:r>
              <a:rPr lang="tr-TR" sz="2400" dirty="0"/>
              <a:t>is maintained for 15 seconds before moving on </a:t>
            </a:r>
            <a:r>
              <a:rPr lang="tr-TR" sz="2400" dirty="0" smtClean="0"/>
              <a:t>to another </a:t>
            </a:r>
            <a:r>
              <a:rPr lang="tr-TR" sz="2400" dirty="0"/>
              <a:t>area. </a:t>
            </a:r>
            <a:endParaRPr lang="tr-T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This </a:t>
            </a:r>
            <a:r>
              <a:rPr lang="tr-TR" sz="2400" dirty="0"/>
              <a:t>maneuver should be repeated </a:t>
            </a:r>
            <a:r>
              <a:rPr lang="tr-TR" sz="2400" dirty="0" smtClean="0"/>
              <a:t>several times</a:t>
            </a:r>
            <a:r>
              <a:rPr lang="tr-TR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By restricting blood flow and then releasing pressure, the circulation increases, and this is thought to help to decrease tone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69875" y="759090"/>
            <a:ext cx="232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FF00"/>
                </a:solidFill>
              </a:rPr>
              <a:t>Compressions</a:t>
            </a:r>
            <a:endParaRPr lang="tr-TR" sz="2400" dirty="0">
              <a:solidFill>
                <a:srgbClr val="FFFF00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246839" y="371587"/>
            <a:ext cx="3201101" cy="2899215"/>
            <a:chOff x="8505990" y="759090"/>
            <a:chExt cx="3201101" cy="2899215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990" y="759090"/>
              <a:ext cx="3201101" cy="2591438"/>
            </a:xfrm>
            <a:prstGeom prst="rect">
              <a:avLst/>
            </a:prstGeom>
          </p:spPr>
        </p:pic>
        <p:sp>
          <p:nvSpPr>
            <p:cNvPr id="9" name="Metin kutusu 8"/>
            <p:cNvSpPr txBox="1"/>
            <p:nvPr/>
          </p:nvSpPr>
          <p:spPr>
            <a:xfrm>
              <a:off x="9067641" y="3350528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8246839" y="3284124"/>
            <a:ext cx="3501816" cy="2621475"/>
            <a:chOff x="8246839" y="3284124"/>
            <a:chExt cx="3501816" cy="2621475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 rotWithShape="1">
            <a:blip r:embed="rId3"/>
            <a:srcRect r="7472" b="2355"/>
            <a:stretch/>
          </p:blipFill>
          <p:spPr>
            <a:xfrm>
              <a:off x="8246839" y="3284124"/>
              <a:ext cx="3385693" cy="2586451"/>
            </a:xfrm>
            <a:prstGeom prst="rect">
              <a:avLst/>
            </a:prstGeom>
          </p:spPr>
        </p:pic>
        <p:sp>
          <p:nvSpPr>
            <p:cNvPr id="12" name="Metin kutusu 11"/>
            <p:cNvSpPr txBox="1"/>
            <p:nvPr/>
          </p:nvSpPr>
          <p:spPr>
            <a:xfrm>
              <a:off x="10432473" y="5597822"/>
              <a:ext cx="1316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1"/>
                  </a:solidFill>
                </a:rPr>
                <a:t>Palmer, 2012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15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7476" y="1168924"/>
            <a:ext cx="9497288" cy="268264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An </a:t>
            </a:r>
            <a:r>
              <a:rPr lang="tr-TR" sz="2400" dirty="0"/>
              <a:t>area of increased tone or spasm may be relaxed </a:t>
            </a:r>
            <a:r>
              <a:rPr lang="tr-TR" sz="2400" dirty="0" smtClean="0"/>
              <a:t>by placing </a:t>
            </a:r>
            <a:r>
              <a:rPr lang="tr-TR" sz="2400" dirty="0"/>
              <a:t>a hand over the area. </a:t>
            </a:r>
            <a:endParaRPr lang="tr-TR" sz="2400" dirty="0" smtClean="0"/>
          </a:p>
          <a:p>
            <a:r>
              <a:rPr lang="tr-TR" sz="2400" dirty="0" smtClean="0"/>
              <a:t>This </a:t>
            </a:r>
            <a:r>
              <a:rPr lang="tr-TR" sz="2400" dirty="0"/>
              <a:t>technique traps heat </a:t>
            </a:r>
            <a:r>
              <a:rPr lang="tr-TR" sz="2400" dirty="0" smtClean="0"/>
              <a:t>in the </a:t>
            </a:r>
            <a:r>
              <a:rPr lang="tr-TR" sz="2400" dirty="0"/>
              <a:t>area, increasing the local circulation and </a:t>
            </a:r>
            <a:r>
              <a:rPr lang="tr-TR" sz="2400" dirty="0" smtClean="0"/>
              <a:t>promoting local </a:t>
            </a:r>
            <a:r>
              <a:rPr lang="tr-TR" sz="2400" dirty="0"/>
              <a:t>relaxation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907476" y="984258"/>
            <a:ext cx="292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Holding and Placing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1248845" y="3717788"/>
            <a:ext cx="3404346" cy="2594340"/>
            <a:chOff x="1248845" y="3717788"/>
            <a:chExt cx="3404346" cy="259434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845" y="3717788"/>
              <a:ext cx="3404346" cy="2286563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1752599" y="6004351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6160498" y="3717787"/>
            <a:ext cx="3546763" cy="2530613"/>
            <a:chOff x="6160498" y="3717787"/>
            <a:chExt cx="3546763" cy="2530613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958" y="3717787"/>
              <a:ext cx="3429845" cy="2286563"/>
            </a:xfrm>
            <a:prstGeom prst="rect">
              <a:avLst/>
            </a:prstGeom>
          </p:spPr>
        </p:pic>
        <p:sp>
          <p:nvSpPr>
            <p:cNvPr id="11" name="Dikdörtgen 10"/>
            <p:cNvSpPr/>
            <p:nvPr/>
          </p:nvSpPr>
          <p:spPr>
            <a:xfrm>
              <a:off x="6160498" y="5940623"/>
              <a:ext cx="35467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https://www.yourhorse.co.uk/advice/questions-and-answers/article/what-massage-can-i-do-in-winter-to-help-my-horse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91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857521" y="902915"/>
            <a:ext cx="5974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Percussion (Clapping, Hacking, Pounding)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57521" y="1567981"/>
            <a:ext cx="9408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If there is a general area of increased tone, such as </a:t>
            </a:r>
            <a:r>
              <a:rPr lang="tr-TR" sz="2400" dirty="0" smtClean="0"/>
              <a:t>in the </a:t>
            </a:r>
            <a:r>
              <a:rPr lang="tr-TR" sz="2400" dirty="0"/>
              <a:t>caudal thigh or </a:t>
            </a:r>
            <a:r>
              <a:rPr lang="tr-TR" sz="2400" dirty="0" smtClean="0"/>
              <a:t>gluteal muscles</a:t>
            </a:r>
            <a:r>
              <a:rPr lang="tr-TR" sz="2400" dirty="0"/>
              <a:t>, clapping or </a:t>
            </a:r>
            <a:r>
              <a:rPr lang="tr-TR" sz="2400" dirty="0" smtClean="0"/>
              <a:t>hacking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This </a:t>
            </a:r>
            <a:r>
              <a:rPr lang="tr-TR" sz="2400" dirty="0" smtClean="0"/>
              <a:t>technique may </a:t>
            </a:r>
            <a:r>
              <a:rPr lang="tr-TR" sz="2400" dirty="0"/>
              <a:t>also be used in areas of muscle </a:t>
            </a:r>
            <a:r>
              <a:rPr lang="tr-TR" sz="2400" dirty="0" smtClean="0"/>
              <a:t>weakness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Clapping is performed by using a cupped hand. </a:t>
            </a:r>
            <a:r>
              <a:rPr lang="tr-TR" sz="2400" dirty="0" smtClean="0"/>
              <a:t>Gently but </a:t>
            </a:r>
            <a:r>
              <a:rPr lang="tr-TR" sz="2400" dirty="0"/>
              <a:t>firmly, a clap is applied to the </a:t>
            </a:r>
            <a:r>
              <a:rPr lang="tr-TR" sz="2400" dirty="0" smtClean="0"/>
              <a:t>area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1389693" y="3760222"/>
            <a:ext cx="3455157" cy="2607042"/>
            <a:chOff x="1389693" y="3760222"/>
            <a:chExt cx="3455157" cy="2607042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693" y="3760222"/>
              <a:ext cx="3455157" cy="2299266"/>
            </a:xfrm>
            <a:prstGeom prst="rect">
              <a:avLst/>
            </a:prstGeom>
          </p:spPr>
        </p:pic>
        <p:sp>
          <p:nvSpPr>
            <p:cNvPr id="11" name="Metin kutusu 10"/>
            <p:cNvSpPr txBox="1"/>
            <p:nvPr/>
          </p:nvSpPr>
          <p:spPr>
            <a:xfrm>
              <a:off x="1899011" y="6059487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6143682" y="3760222"/>
            <a:ext cx="3758450" cy="2607041"/>
            <a:chOff x="6143682" y="3760222"/>
            <a:chExt cx="3758450" cy="260704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3682" y="3760222"/>
              <a:ext cx="3758450" cy="2299265"/>
            </a:xfrm>
            <a:prstGeom prst="rect">
              <a:avLst/>
            </a:prstGeom>
          </p:spPr>
        </p:pic>
        <p:sp>
          <p:nvSpPr>
            <p:cNvPr id="13" name="Metin kutusu 12"/>
            <p:cNvSpPr txBox="1"/>
            <p:nvPr/>
          </p:nvSpPr>
          <p:spPr>
            <a:xfrm>
              <a:off x="7364816" y="6059486"/>
              <a:ext cx="1316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Palmer, 2012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09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22218" y="1134209"/>
            <a:ext cx="8368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Hacking is performed by alternately using open hands, with the ulnar border of the hands falling vertically on the muscle mass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white"/>
                </a:solidFill>
              </a:rPr>
              <a:t>Both clapping and hacking improve general circulation in the areas treated, promoting relaxation.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4114800" y="3309895"/>
            <a:ext cx="3404346" cy="2560680"/>
            <a:chOff x="1122218" y="3385428"/>
            <a:chExt cx="3404346" cy="256068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2218" y="3385428"/>
              <a:ext cx="3404346" cy="2248453"/>
            </a:xfrm>
            <a:prstGeom prst="rect">
              <a:avLst/>
            </a:prstGeom>
          </p:spPr>
        </p:pic>
        <p:sp>
          <p:nvSpPr>
            <p:cNvPr id="5" name="Metin kutusu 4"/>
            <p:cNvSpPr txBox="1"/>
            <p:nvPr/>
          </p:nvSpPr>
          <p:spPr>
            <a:xfrm>
              <a:off x="1625972" y="5638331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086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2107" y="1346260"/>
            <a:ext cx="91162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Manual skills are critical to successful </a:t>
            </a:r>
            <a:r>
              <a:rPr lang="tr-TR" sz="2400" dirty="0" smtClean="0"/>
              <a:t>evaluation and treatment</a:t>
            </a:r>
            <a:endParaRPr lang="tr-TR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used in assessment and treatment of soft tissue abnormalities, osteokinematic and arthrokinematic dysfunction, and pain.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/>
              <a:t>manual skills;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 </a:t>
            </a:r>
            <a:r>
              <a:rPr lang="tr-TR" sz="2400" dirty="0" smtClean="0"/>
              <a:t>  	- soft tissue mobilization (massage),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passive range of motion (PROM),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stretching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smtClean="0"/>
              <a:t>- joint mobilization</a:t>
            </a:r>
          </a:p>
        </p:txBody>
      </p:sp>
    </p:spTree>
    <p:extLst>
      <p:ext uri="{BB962C8B-B14F-4D97-AF65-F5344CB8AC3E}">
        <p14:creationId xmlns:p14="http://schemas.microsoft.com/office/powerpoint/2010/main" val="77694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140347" y="902916"/>
            <a:ext cx="3625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FFFF00"/>
                </a:solidFill>
              </a:rPr>
              <a:t>Deep Transverse Friction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780130" y="1499121"/>
            <a:ext cx="77265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Scar tissue forms within muscles as a result of injury. </a:t>
            </a:r>
            <a:endParaRPr lang="tr-T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Deep transverse </a:t>
            </a:r>
            <a:r>
              <a:rPr lang="tr-TR" sz="2400" dirty="0"/>
              <a:t>frictions may be applied to help reduce the </a:t>
            </a:r>
            <a:r>
              <a:rPr lang="tr-TR" sz="2400" dirty="0" smtClean="0"/>
              <a:t>scarring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Using </a:t>
            </a:r>
            <a:r>
              <a:rPr lang="tr-TR" sz="2400" dirty="0"/>
              <a:t>the index and middle fingers at a </a:t>
            </a:r>
            <a:r>
              <a:rPr lang="tr-TR" sz="2400" dirty="0" smtClean="0"/>
              <a:t>90-degree angle </a:t>
            </a:r>
            <a:r>
              <a:rPr lang="tr-TR" sz="2400" dirty="0"/>
              <a:t>to the muscle fibers, pressure is applied </a:t>
            </a:r>
            <a:r>
              <a:rPr lang="tr-TR" sz="2400" dirty="0" smtClean="0"/>
              <a:t>perpendicular to </a:t>
            </a:r>
            <a:r>
              <a:rPr lang="tr-TR" sz="2400" dirty="0"/>
              <a:t>the direction of the fibers. </a:t>
            </a:r>
            <a:endParaRPr lang="tr-T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This </a:t>
            </a:r>
            <a:r>
              <a:rPr lang="tr-TR" sz="2400" dirty="0"/>
              <a:t>is repeated 10 </a:t>
            </a:r>
            <a:r>
              <a:rPr lang="tr-TR" sz="2400" dirty="0" smtClean="0"/>
              <a:t>times and </a:t>
            </a:r>
            <a:r>
              <a:rPr lang="tr-TR" sz="2400" dirty="0"/>
              <a:t>performed in sets of 3 to 10.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8742218" y="902916"/>
            <a:ext cx="3080368" cy="4040332"/>
            <a:chOff x="8742218" y="902916"/>
            <a:chExt cx="3080368" cy="4040332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2218" y="902916"/>
              <a:ext cx="2767351" cy="4040332"/>
            </a:xfrm>
            <a:prstGeom prst="rect">
              <a:avLst/>
            </a:prstGeom>
          </p:spPr>
        </p:pic>
        <p:sp>
          <p:nvSpPr>
            <p:cNvPr id="12" name="Dikdörtgen 11"/>
            <p:cNvSpPr/>
            <p:nvPr/>
          </p:nvSpPr>
          <p:spPr>
            <a:xfrm rot="16200000">
              <a:off x="9705660" y="2826322"/>
              <a:ext cx="3920835" cy="313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https://practicalhorsemanmag.com/.image/c_limit%2Ccs_srgb%2Cq_auto:good%2Cw_600/MTQ0ODEwNTE0NTY3MzQxNDMw/ph-09-horse-hock-massage.webp</a:t>
              </a: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3592566" y="4231707"/>
            <a:ext cx="3455157" cy="2581637"/>
            <a:chOff x="3592566" y="4231707"/>
            <a:chExt cx="3455157" cy="2581637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566" y="4231707"/>
              <a:ext cx="3455157" cy="2273860"/>
            </a:xfrm>
            <a:prstGeom prst="rect">
              <a:avLst/>
            </a:prstGeom>
          </p:spPr>
        </p:pic>
        <p:sp>
          <p:nvSpPr>
            <p:cNvPr id="15" name="Metin kutusu 14"/>
            <p:cNvSpPr txBox="1"/>
            <p:nvPr/>
          </p:nvSpPr>
          <p:spPr>
            <a:xfrm>
              <a:off x="4181952" y="6505567"/>
              <a:ext cx="2396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Sutton ve Whitlock, 2014 </a:t>
              </a:r>
              <a:endParaRPr lang="tr-T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63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49927"/>
          </a:xfrm>
        </p:spPr>
        <p:txBody>
          <a:bodyPr>
            <a:normAutofit/>
          </a:bodyPr>
          <a:lstStyle/>
          <a:p>
            <a:r>
              <a:rPr lang="tr-TR" sz="3200" cap="none" dirty="0" smtClean="0">
                <a:solidFill>
                  <a:srgbClr val="FFFF00"/>
                </a:solidFill>
              </a:rPr>
              <a:t>RANGE of MOTION and STRETCHING EXERCISES</a:t>
            </a:r>
            <a:endParaRPr lang="tr-TR" sz="3200" cap="none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1732590"/>
            <a:ext cx="10131425" cy="1758756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/>
              <a:t>Range of motion is the ability of the joint to move without any strain, measured by a goniometer, and each joint has characteristic angles</a:t>
            </a:r>
            <a:r>
              <a:rPr lang="tr-TR" sz="2400" dirty="0" smtClean="0"/>
              <a:t>.</a:t>
            </a:r>
          </a:p>
          <a:p>
            <a:r>
              <a:rPr lang="tr-TR" sz="2400" dirty="0"/>
              <a:t>Muscles also have a range of motion and are referred to as the functional function of the muscles. This is the distance a muscle can shorten after its maximum extension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46" y="3818036"/>
            <a:ext cx="3534918" cy="28054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33" y="3818036"/>
            <a:ext cx="2208879" cy="28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8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5911" y="1575139"/>
            <a:ext cx="10131425" cy="267085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Helps to restore </a:t>
            </a:r>
            <a:r>
              <a:rPr lang="tr-TR" sz="2400" dirty="0"/>
              <a:t>joint movements to normal after the operation or in patients with chronic diseases, </a:t>
            </a:r>
            <a:endParaRPr lang="tr-TR" sz="2400" dirty="0" smtClean="0"/>
          </a:p>
          <a:p>
            <a:r>
              <a:rPr lang="tr-TR" sz="2400" dirty="0" smtClean="0"/>
              <a:t>to </a:t>
            </a:r>
            <a:r>
              <a:rPr lang="tr-TR" sz="2400" dirty="0"/>
              <a:t>increase flexibility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prevent </a:t>
            </a:r>
            <a:r>
              <a:rPr lang="tr-TR" sz="2400" dirty="0"/>
              <a:t>adhesions between soft tissue and </a:t>
            </a:r>
            <a:r>
              <a:rPr lang="tr-TR" sz="2400" dirty="0" smtClean="0"/>
              <a:t>bones</a:t>
            </a:r>
          </a:p>
          <a:p>
            <a:r>
              <a:rPr lang="tr-TR" sz="2400" dirty="0" smtClean="0"/>
              <a:t>It </a:t>
            </a:r>
            <a:r>
              <a:rPr lang="tr-TR" sz="2400" dirty="0"/>
              <a:t>is beneficial in reducing periarticular </a:t>
            </a:r>
            <a:r>
              <a:rPr lang="tr-TR" sz="2400" dirty="0" smtClean="0"/>
              <a:t>fibrosis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997526" y="990364"/>
            <a:ext cx="246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Effects</a:t>
            </a:r>
            <a:endParaRPr lang="tr-TR" sz="3200" dirty="0"/>
          </a:p>
        </p:txBody>
      </p:sp>
      <p:grpSp>
        <p:nvGrpSpPr>
          <p:cNvPr id="7" name="Grup 6"/>
          <p:cNvGrpSpPr/>
          <p:nvPr/>
        </p:nvGrpSpPr>
        <p:grpSpPr>
          <a:xfrm>
            <a:off x="2576944" y="4245989"/>
            <a:ext cx="6961126" cy="2324672"/>
            <a:chOff x="2576944" y="4245989"/>
            <a:chExt cx="6961126" cy="2324672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6944" y="4245989"/>
              <a:ext cx="6961125" cy="2324672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7433188" y="6248400"/>
              <a:ext cx="2104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err="1" smtClean="0">
                  <a:solidFill>
                    <a:schemeClr val="bg1"/>
                  </a:solidFill>
                </a:rPr>
                <a:t>Millis</a:t>
              </a:r>
              <a:r>
                <a:rPr lang="tr-TR" sz="1400" dirty="0" smtClean="0">
                  <a:solidFill>
                    <a:schemeClr val="bg1"/>
                  </a:solidFill>
                </a:rPr>
                <a:t> </a:t>
              </a:r>
              <a:r>
                <a:rPr lang="tr-TR" sz="1400" dirty="0" err="1" smtClean="0">
                  <a:solidFill>
                    <a:schemeClr val="bg1"/>
                  </a:solidFill>
                </a:rPr>
                <a:t>and</a:t>
              </a:r>
              <a:r>
                <a:rPr lang="tr-TR" sz="1400" dirty="0" smtClean="0">
                  <a:solidFill>
                    <a:schemeClr val="bg1"/>
                  </a:solidFill>
                </a:rPr>
                <a:t> </a:t>
              </a:r>
              <a:r>
                <a:rPr lang="tr-TR" sz="1400" dirty="0" err="1" smtClean="0">
                  <a:solidFill>
                    <a:schemeClr val="bg1"/>
                  </a:solidFill>
                </a:rPr>
                <a:t>Levine</a:t>
              </a:r>
              <a:r>
                <a:rPr lang="tr-TR" sz="1400" dirty="0" smtClean="0">
                  <a:solidFill>
                    <a:schemeClr val="bg1"/>
                  </a:solidFill>
                </a:rPr>
                <a:t>, 2014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01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642451"/>
            <a:ext cx="10131425" cy="2441971"/>
          </a:xfrm>
        </p:spPr>
        <p:txBody>
          <a:bodyPr>
            <a:normAutofit/>
          </a:bodyPr>
          <a:lstStyle/>
          <a:p>
            <a:r>
              <a:rPr lang="tr-TR" sz="2400" dirty="0"/>
              <a:t>Helps prevent further injury to joints, muscles, tendons and ligaments by increasing the extension capacity of muscles and other soft tissues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Joints </a:t>
            </a:r>
            <a:r>
              <a:rPr lang="tr-TR" sz="2400" dirty="0"/>
              <a:t>and muscles should be moved within their normal </a:t>
            </a:r>
            <a:r>
              <a:rPr lang="tr-TR" sz="2400" dirty="0" smtClean="0"/>
              <a:t>capacity of movement </a:t>
            </a:r>
            <a:r>
              <a:rPr lang="tr-TR" sz="2400" dirty="0"/>
              <a:t>to ensure ROM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3030900" y="3084422"/>
            <a:ext cx="5690609" cy="3364033"/>
            <a:chOff x="3030900" y="3084422"/>
            <a:chExt cx="5690609" cy="3364033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0900" y="3084422"/>
              <a:ext cx="5690609" cy="3163978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3809999" y="6248400"/>
              <a:ext cx="436418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https://cdn.shopify.com/s/files/1/1724/0827/articles/stretch_horse_1000x.jpg?v=1568562683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340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788883"/>
            <a:ext cx="10131425" cy="3673390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Passive ROM</a:t>
            </a:r>
            <a:r>
              <a:rPr lang="tr-TR" sz="2400" dirty="0"/>
              <a:t> is the movement of a joint with an external force within the scope of ROM without muscle contraction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It decreases </a:t>
            </a:r>
            <a:r>
              <a:rPr lang="tr-TR" sz="2400" dirty="0"/>
              <a:t>joint contracture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Provides </a:t>
            </a:r>
            <a:r>
              <a:rPr lang="tr-TR" sz="2400" dirty="0"/>
              <a:t>mobility between soft tissue layers,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4032506" y="4027128"/>
            <a:ext cx="4068914" cy="2494036"/>
            <a:chOff x="4032506" y="4027128"/>
            <a:chExt cx="4068914" cy="2494036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2506" y="4027128"/>
              <a:ext cx="4068914" cy="2278592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4737112" y="6305720"/>
              <a:ext cx="265970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800" dirty="0"/>
                <a:t>https://i.ytimg.com/vi/pwPAi5qwphw/maxresdefault.jpg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4667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2" y="562505"/>
            <a:ext cx="5839689" cy="4702222"/>
          </a:xfrm>
        </p:spPr>
        <p:txBody>
          <a:bodyPr>
            <a:normAutofit/>
          </a:bodyPr>
          <a:lstStyle/>
          <a:p>
            <a:r>
              <a:rPr lang="tr-TR" sz="2400" dirty="0"/>
              <a:t>It reduces pain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Increases </a:t>
            </a:r>
            <a:r>
              <a:rPr lang="tr-TR" sz="2400" dirty="0"/>
              <a:t>blood and lymph flow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Increases </a:t>
            </a:r>
            <a:r>
              <a:rPr lang="tr-TR" sz="2400" dirty="0"/>
              <a:t>synovial fluid amount and distribution</a:t>
            </a:r>
            <a:r>
              <a:rPr lang="tr-TR" sz="2400" dirty="0" smtClean="0"/>
              <a:t>,</a:t>
            </a:r>
          </a:p>
          <a:p>
            <a:r>
              <a:rPr lang="tr-TR" sz="2400" dirty="0" smtClean="0">
                <a:solidFill>
                  <a:srgbClr val="FFFF00"/>
                </a:solidFill>
              </a:rPr>
              <a:t>Can't </a:t>
            </a:r>
            <a:r>
              <a:rPr lang="tr-TR" sz="2400" dirty="0">
                <a:solidFill>
                  <a:srgbClr val="FFFF00"/>
                </a:solidFill>
              </a:rPr>
              <a:t>prevent muscle </a:t>
            </a:r>
            <a:r>
              <a:rPr lang="tr-TR" sz="2400" dirty="0" smtClean="0">
                <a:solidFill>
                  <a:srgbClr val="FFFF00"/>
                </a:solidFill>
              </a:rPr>
              <a:t>atrophy!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837277" y="1434378"/>
            <a:ext cx="4769368" cy="3850295"/>
            <a:chOff x="6837277" y="1434378"/>
            <a:chExt cx="4769368" cy="3850295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7277" y="1434378"/>
              <a:ext cx="4769368" cy="365024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217927" y="5084618"/>
              <a:ext cx="43887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https://drpatbona.com/wp-content/uploads/2016/07/Screen-Shot-2016-07-20-at-9.33.54-PM-1.png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458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0493" y="1232499"/>
            <a:ext cx="10131425" cy="4200145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Active assisted ROM</a:t>
            </a:r>
            <a:r>
              <a:rPr lang="tr-TR" sz="2400" dirty="0"/>
              <a:t> is the condition in which the patient provides some degree of joint movement with his own muscle activity under the guidance of the therapist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In </a:t>
            </a:r>
            <a:r>
              <a:rPr lang="tr-TR" sz="2400" dirty="0"/>
              <a:t>patients who are weak or in the early stages of recovery after lower motor neuron (AMN) damage;  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	- The </a:t>
            </a:r>
            <a:r>
              <a:rPr lang="tr-TR" sz="2400" dirty="0"/>
              <a:t>animal is walking on a non-slippery floor or </a:t>
            </a:r>
            <a:r>
              <a:rPr lang="tr-TR" sz="2400" dirty="0" smtClean="0"/>
              <a:t>treadmill, </a:t>
            </a:r>
          </a:p>
          <a:p>
            <a:pPr marL="0" indent="0">
              <a:buNone/>
            </a:pPr>
            <a:r>
              <a:rPr lang="tr-TR" sz="2400" dirty="0"/>
              <a:t>	</a:t>
            </a:r>
            <a:r>
              <a:rPr lang="tr-TR" sz="2400" dirty="0" smtClean="0"/>
              <a:t>- in </a:t>
            </a:r>
            <a:r>
              <a:rPr lang="tr-TR" sz="2400" dirty="0"/>
              <a:t>the swimming pool by the therapist slowly moving the extremities </a:t>
            </a:r>
            <a:r>
              <a:rPr lang="tr-TR" sz="2400" dirty="0" smtClean="0"/>
              <a:t>	  of </a:t>
            </a:r>
            <a:r>
              <a:rPr lang="tr-TR" sz="2400" dirty="0"/>
              <a:t>the animal as if </a:t>
            </a:r>
            <a:r>
              <a:rPr lang="tr-TR" sz="2400" dirty="0" smtClean="0"/>
              <a:t>swimming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0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3620" y="912198"/>
            <a:ext cx="10131425" cy="2740829"/>
          </a:xfrm>
        </p:spPr>
        <p:txBody>
          <a:bodyPr>
            <a:normAutofit/>
          </a:bodyPr>
          <a:lstStyle/>
          <a:p>
            <a:r>
              <a:rPr lang="tr-TR" sz="2400" u="sng" dirty="0">
                <a:solidFill>
                  <a:srgbClr val="FFC000"/>
                </a:solidFill>
              </a:rPr>
              <a:t>Active ROM</a:t>
            </a:r>
            <a:r>
              <a:rPr lang="tr-TR" sz="2400" dirty="0"/>
              <a:t> is joint movement provided by active muscle </a:t>
            </a:r>
            <a:r>
              <a:rPr lang="tr-TR" sz="2400" dirty="0" smtClean="0"/>
              <a:t>contraction.</a:t>
            </a:r>
          </a:p>
          <a:p>
            <a:r>
              <a:rPr lang="tr-TR" sz="2400" dirty="0" smtClean="0"/>
              <a:t>Increases </a:t>
            </a:r>
            <a:r>
              <a:rPr lang="tr-TR" sz="2400" dirty="0"/>
              <a:t>muscle strength, provides muscle coordination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Activities </a:t>
            </a:r>
            <a:r>
              <a:rPr lang="tr-TR" sz="2400" dirty="0"/>
              <a:t>such as water walking, swimming, climbing stairs, walking on long grass, walking in snow or sand, crawling in a tunnel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186984" y="3546764"/>
            <a:ext cx="4533261" cy="3080709"/>
            <a:chOff x="6283966" y="3653027"/>
            <a:chExt cx="4257677" cy="271120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0474" y="3653027"/>
              <a:ext cx="3825586" cy="251115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6283966" y="6164181"/>
              <a:ext cx="425767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https://www.theveterinarynurse.com/media/32137/vetn201899497_f01.jpg?&amp;width=780&amp;quality=60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1381047" y="3546763"/>
            <a:ext cx="3971156" cy="3053444"/>
            <a:chOff x="1381047" y="3546763"/>
            <a:chExt cx="3971156" cy="3053444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1047" y="3546763"/>
              <a:ext cx="3804518" cy="2853389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1749671" y="6400152"/>
              <a:ext cx="360253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http://www.tah.co.za/blog/wp-content/uploads/2015/07/IMG_2112.jpg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233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51162" y="1457328"/>
            <a:ext cx="101660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i="1" dirty="0"/>
              <a:t>Stretching </a:t>
            </a:r>
            <a:r>
              <a:rPr lang="tr-TR" sz="2400" dirty="0"/>
              <a:t>is a general term that is used to </a:t>
            </a:r>
            <a:r>
              <a:rPr lang="tr-TR" sz="2400" dirty="0" smtClean="0"/>
              <a:t>indicate maneuvers </a:t>
            </a:r>
            <a:r>
              <a:rPr lang="tr-TR" sz="2400" dirty="0"/>
              <a:t>to elongate tissues shortened as a result of </a:t>
            </a:r>
            <a:r>
              <a:rPr lang="tr-TR" sz="2400" dirty="0" smtClean="0"/>
              <a:t>a pathologic </a:t>
            </a:r>
            <a:r>
              <a:rPr lang="tr-TR" sz="2400" dirty="0"/>
              <a:t>condition and to increase flexibility and </a:t>
            </a:r>
            <a:r>
              <a:rPr lang="tr-TR" sz="2400" dirty="0" smtClean="0"/>
              <a:t>joint motion </a:t>
            </a:r>
            <a:r>
              <a:rPr lang="tr-TR" sz="2400" dirty="0"/>
              <a:t>in normal and abnormal tissues.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Stretching differs from </a:t>
            </a:r>
            <a:r>
              <a:rPr lang="tr-TR" sz="2400" dirty="0"/>
              <a:t>ROM exercises in that stretching takes tissues beyond the normal </a:t>
            </a:r>
            <a:r>
              <a:rPr lang="tr-TR" sz="2400" dirty="0" smtClean="0"/>
              <a:t>ROM.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939757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2" y="1036320"/>
            <a:ext cx="3740658" cy="248021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95" y="1036320"/>
            <a:ext cx="4428850" cy="248015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63634" y="3903617"/>
            <a:ext cx="5035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400" dirty="0">
                <a:solidFill>
                  <a:prstClr val="white"/>
                </a:solidFill>
              </a:rPr>
              <a:t>It increases the flexibility of joints and helps to increase the extensibility capacity of periarticular tissues, muscles and tendons.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345382" y="3903617"/>
            <a:ext cx="52471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/>
              <a:t>Conditions that result in adaptive shortening of </a:t>
            </a:r>
            <a:r>
              <a:rPr lang="tr-TR" sz="2000" dirty="0" smtClean="0"/>
              <a:t>tissues, including </a:t>
            </a:r>
            <a:r>
              <a:rPr lang="tr-TR" sz="2000" dirty="0"/>
              <a:t>immobilization, reduced mobility, injury, </a:t>
            </a:r>
            <a:r>
              <a:rPr lang="tr-TR" sz="2000" dirty="0" smtClean="0"/>
              <a:t>and fibrosis </a:t>
            </a:r>
            <a:r>
              <a:rPr lang="tr-TR" sz="2000" dirty="0"/>
              <a:t>of periarticular tissues, or neurologic </a:t>
            </a:r>
            <a:r>
              <a:rPr lang="tr-TR" sz="2000" dirty="0" smtClean="0"/>
              <a:t>conditions, may </a:t>
            </a:r>
            <a:r>
              <a:rPr lang="tr-TR" sz="2000" dirty="0"/>
              <a:t>respond favorably to stretching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5856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4088" y="471501"/>
            <a:ext cx="10131425" cy="1169945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FFFF00"/>
                </a:solidFill>
              </a:rPr>
              <a:t>MASSAGE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96016" y="1447686"/>
            <a:ext cx="944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the systematic application of manual pressure and movement of soft tissues, including skin, tendons, ligaments, fascia and muscle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positive effects on the circulatory, muscular, lymphatic and endocrine systems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4128655" y="3763805"/>
            <a:ext cx="3976254" cy="2785221"/>
            <a:chOff x="4128655" y="3949770"/>
            <a:chExt cx="3976254" cy="2785221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/>
            <a:srcRect t="4061" b="11091"/>
            <a:stretch/>
          </p:blipFill>
          <p:spPr>
            <a:xfrm>
              <a:off x="4128655" y="3949770"/>
              <a:ext cx="3893127" cy="2477444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4128655" y="6427214"/>
              <a:ext cx="397625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https://s3.amazonaws.com/cdn-origin-etr.akc.org/wp-content/uploads/2018/10/10161422/ThinkstockPhotos-177754174viszlamassage-800x600.jpg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0587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cap="none" dirty="0" err="1" smtClean="0"/>
              <a:t>References</a:t>
            </a:r>
            <a:r>
              <a:rPr lang="tr-TR" cap="none" dirty="0" smtClean="0"/>
              <a:t> 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Palmer</a:t>
            </a:r>
            <a:r>
              <a:rPr lang="tr-TR" dirty="0" smtClean="0"/>
              <a:t> S (2012) </a:t>
            </a:r>
            <a:r>
              <a:rPr lang="en-US" dirty="0" smtClean="0"/>
              <a:t>Horse </a:t>
            </a:r>
            <a:r>
              <a:rPr lang="en-US" dirty="0"/>
              <a:t>Massage for Horse Owners: Improve Your Horse's Health and </a:t>
            </a:r>
            <a:r>
              <a:rPr lang="en-US" dirty="0" smtClean="0"/>
              <a:t>Wellbeing</a:t>
            </a:r>
            <a:r>
              <a:rPr lang="tr-TR" dirty="0" smtClean="0"/>
              <a:t>, </a:t>
            </a:r>
            <a:r>
              <a:rPr lang="tr-TR" dirty="0" err="1"/>
              <a:t>J.A.Allen</a:t>
            </a:r>
            <a:r>
              <a:rPr lang="tr-TR" dirty="0"/>
              <a:t> &amp; </a:t>
            </a:r>
            <a:r>
              <a:rPr lang="tr-TR" dirty="0" err="1"/>
              <a:t>Co</a:t>
            </a:r>
            <a:r>
              <a:rPr lang="tr-TR" dirty="0"/>
              <a:t> </a:t>
            </a:r>
            <a:r>
              <a:rPr lang="tr-TR" dirty="0" err="1" smtClean="0"/>
              <a:t>Ltd</a:t>
            </a:r>
            <a:r>
              <a:rPr lang="tr-TR" dirty="0" smtClean="0"/>
              <a:t>, </a:t>
            </a:r>
            <a:r>
              <a:rPr lang="tr-TR" dirty="0" err="1" smtClean="0"/>
              <a:t>London</a:t>
            </a:r>
            <a:r>
              <a:rPr lang="tr-TR" dirty="0" smtClean="0"/>
              <a:t>, UK.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Sutton</a:t>
            </a:r>
            <a:r>
              <a:rPr lang="tr-TR" dirty="0" smtClean="0"/>
              <a:t> A, </a:t>
            </a:r>
            <a:r>
              <a:rPr lang="tr-TR" dirty="0" err="1" smtClean="0"/>
              <a:t>Whitlock</a:t>
            </a:r>
            <a:r>
              <a:rPr lang="tr-TR" dirty="0" smtClean="0"/>
              <a:t> D (2014) </a:t>
            </a:r>
            <a:r>
              <a:rPr lang="tr-TR" dirty="0" err="1" smtClean="0"/>
              <a:t>Massage</a:t>
            </a:r>
            <a:r>
              <a:rPr lang="tr-TR" dirty="0" smtClean="0"/>
              <a:t>, In; </a:t>
            </a:r>
            <a:r>
              <a:rPr lang="en-US" dirty="0" smtClean="0"/>
              <a:t>Canine </a:t>
            </a:r>
            <a:r>
              <a:rPr lang="en-US" dirty="0"/>
              <a:t>Rehabilitation and Physical </a:t>
            </a:r>
            <a:r>
              <a:rPr lang="en-US" dirty="0" smtClean="0"/>
              <a:t>Therapy</a:t>
            </a:r>
            <a:r>
              <a:rPr lang="tr-TR" dirty="0"/>
              <a:t>, </a:t>
            </a:r>
            <a:r>
              <a:rPr lang="tr-TR" dirty="0" err="1" smtClean="0"/>
              <a:t>editors</a:t>
            </a:r>
            <a:r>
              <a:rPr lang="tr-TR" dirty="0" smtClean="0"/>
              <a:t> </a:t>
            </a:r>
            <a:r>
              <a:rPr lang="tr-TR" dirty="0" err="1" smtClean="0"/>
              <a:t>Darryl</a:t>
            </a:r>
            <a:r>
              <a:rPr lang="tr-TR" dirty="0" smtClean="0"/>
              <a:t> </a:t>
            </a:r>
            <a:r>
              <a:rPr lang="tr-TR" dirty="0" err="1" smtClean="0"/>
              <a:t>Millis</a:t>
            </a:r>
            <a:r>
              <a:rPr lang="tr-TR" dirty="0" smtClean="0"/>
              <a:t>, </a:t>
            </a:r>
            <a:r>
              <a:rPr lang="tr-TR" dirty="0"/>
              <a:t>David </a:t>
            </a:r>
            <a:r>
              <a:rPr lang="tr-TR" dirty="0" err="1" smtClean="0"/>
              <a:t>Levine</a:t>
            </a:r>
            <a:r>
              <a:rPr lang="tr-TR" dirty="0" smtClean="0"/>
              <a:t>, </a:t>
            </a:r>
            <a:r>
              <a:rPr lang="en-US" dirty="0" smtClean="0"/>
              <a:t>2nd Edition</a:t>
            </a:r>
            <a:r>
              <a:rPr lang="tr-TR" dirty="0" smtClean="0"/>
              <a:t>, </a:t>
            </a:r>
            <a:r>
              <a:rPr lang="tr-TR" dirty="0" err="1" smtClean="0"/>
              <a:t>Saunders</a:t>
            </a:r>
            <a:r>
              <a:rPr lang="tr-TR" dirty="0" smtClean="0"/>
              <a:t>, </a:t>
            </a:r>
            <a:r>
              <a:rPr lang="tr-TR" dirty="0" err="1" smtClean="0"/>
              <a:t>Philadelphia</a:t>
            </a:r>
            <a:r>
              <a:rPr lang="tr-TR" dirty="0" smtClean="0"/>
              <a:t>, USA.</a:t>
            </a:r>
          </a:p>
          <a:p>
            <a:r>
              <a:rPr lang="tr-TR" dirty="0" err="1" smtClean="0"/>
              <a:t>Millis</a:t>
            </a:r>
            <a:r>
              <a:rPr lang="tr-TR" dirty="0" smtClean="0"/>
              <a:t> D, </a:t>
            </a:r>
            <a:r>
              <a:rPr lang="tr-TR" dirty="0" err="1" smtClean="0"/>
              <a:t>Levine</a:t>
            </a:r>
            <a:r>
              <a:rPr lang="tr-TR" dirty="0" smtClean="0"/>
              <a:t> D (2014) </a:t>
            </a:r>
            <a:r>
              <a:rPr lang="tr-TR" dirty="0" err="1" smtClean="0"/>
              <a:t>Range</a:t>
            </a:r>
            <a:r>
              <a:rPr lang="tr-TR" dirty="0" smtClean="0"/>
              <a:t> of </a:t>
            </a:r>
            <a:r>
              <a:rPr lang="tr-TR" dirty="0" err="1" smtClean="0"/>
              <a:t>motion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scretching</a:t>
            </a:r>
            <a:r>
              <a:rPr lang="tr-TR" dirty="0" smtClean="0"/>
              <a:t> </a:t>
            </a:r>
            <a:r>
              <a:rPr lang="tr-TR" dirty="0" err="1" smtClean="0"/>
              <a:t>exercises</a:t>
            </a:r>
            <a:r>
              <a:rPr lang="tr-TR" dirty="0" smtClean="0"/>
              <a:t>, </a:t>
            </a:r>
            <a:r>
              <a:rPr lang="en-US" dirty="0"/>
              <a:t>In; Canine Rehabilitation and Physical Therapy, editors Darryl Millis, David Levine, 2nd Edition, Saunders, Philadelphia, USA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err="1" smtClean="0"/>
              <a:t>Coates</a:t>
            </a:r>
            <a:r>
              <a:rPr lang="tr-TR" dirty="0" smtClean="0"/>
              <a:t> JC (2018) Manual </a:t>
            </a:r>
            <a:r>
              <a:rPr lang="tr-TR" dirty="0" err="1" smtClean="0"/>
              <a:t>therapy</a:t>
            </a:r>
            <a:r>
              <a:rPr lang="tr-TR" dirty="0" smtClean="0"/>
              <a:t>, In; Canine </a:t>
            </a:r>
            <a:r>
              <a:rPr lang="tr-TR" dirty="0"/>
              <a:t>Sports </a:t>
            </a:r>
            <a:r>
              <a:rPr lang="tr-TR" dirty="0" err="1"/>
              <a:t>Medicine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Rehabilitation</a:t>
            </a:r>
            <a:r>
              <a:rPr lang="tr-TR" dirty="0"/>
              <a:t>, </a:t>
            </a:r>
            <a:r>
              <a:rPr lang="tr-TR" dirty="0" err="1"/>
              <a:t>Chris</a:t>
            </a:r>
            <a:r>
              <a:rPr lang="tr-TR" dirty="0"/>
              <a:t> </a:t>
            </a:r>
            <a:r>
              <a:rPr lang="tr-TR" dirty="0" err="1" smtClean="0"/>
              <a:t>Zink</a:t>
            </a:r>
            <a:r>
              <a:rPr lang="tr-TR" dirty="0"/>
              <a:t>, </a:t>
            </a:r>
            <a:r>
              <a:rPr lang="tr-TR" dirty="0" err="1"/>
              <a:t>Janet</a:t>
            </a:r>
            <a:r>
              <a:rPr lang="tr-TR" dirty="0"/>
              <a:t> B. Van </a:t>
            </a:r>
            <a:r>
              <a:rPr lang="tr-TR" dirty="0" err="1" smtClean="0"/>
              <a:t>Dyke</a:t>
            </a:r>
            <a:r>
              <a:rPr lang="tr-TR" dirty="0" smtClean="0"/>
              <a:t>, 2nd Edition, </a:t>
            </a:r>
            <a:r>
              <a:rPr lang="tr-TR" dirty="0" err="1" smtClean="0"/>
              <a:t>Wiley</a:t>
            </a:r>
            <a:r>
              <a:rPr lang="tr-TR" dirty="0" smtClean="0"/>
              <a:t> </a:t>
            </a:r>
            <a:r>
              <a:rPr lang="tr-TR" dirty="0" err="1" smtClean="0"/>
              <a:t>Blackwell</a:t>
            </a:r>
            <a:r>
              <a:rPr lang="tr-TR" dirty="0" smtClean="0"/>
              <a:t>,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9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49037" y="609600"/>
            <a:ext cx="5313217" cy="1390505"/>
          </a:xfrm>
        </p:spPr>
        <p:txBody>
          <a:bodyPr>
            <a:normAutofit/>
          </a:bodyPr>
          <a:lstStyle/>
          <a:p>
            <a:r>
              <a:rPr lang="tr-TR" sz="3200" cap="none" dirty="0" smtClean="0">
                <a:latin typeface="+mn-lt"/>
              </a:rPr>
              <a:t>Aims</a:t>
            </a:r>
            <a:endParaRPr lang="tr-TR" sz="3200" cap="none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9037" y="2000104"/>
            <a:ext cx="5821716" cy="4059382"/>
          </a:xfrm>
        </p:spPr>
        <p:txBody>
          <a:bodyPr>
            <a:normAutofit/>
          </a:bodyPr>
          <a:lstStyle/>
          <a:p>
            <a:r>
              <a:rPr lang="tr-TR" sz="2800" dirty="0"/>
              <a:t>Increase </a:t>
            </a:r>
            <a:r>
              <a:rPr lang="tr-TR" sz="2800" dirty="0" smtClean="0"/>
              <a:t>circulation</a:t>
            </a:r>
            <a:endParaRPr lang="tr-TR" sz="2800" dirty="0"/>
          </a:p>
          <a:p>
            <a:r>
              <a:rPr lang="tr-TR" sz="2800" dirty="0" smtClean="0"/>
              <a:t>Decrease swelling</a:t>
            </a:r>
            <a:endParaRPr lang="tr-TR" sz="2800" dirty="0"/>
          </a:p>
          <a:p>
            <a:r>
              <a:rPr lang="tr-TR" sz="2800" dirty="0" smtClean="0"/>
              <a:t>Increase </a:t>
            </a:r>
            <a:r>
              <a:rPr lang="tr-TR" sz="2800" dirty="0"/>
              <a:t>tissue </a:t>
            </a:r>
            <a:r>
              <a:rPr lang="tr-TR" sz="2800" dirty="0" smtClean="0"/>
              <a:t>extensibility</a:t>
            </a:r>
            <a:endParaRPr lang="tr-TR" sz="2800" dirty="0"/>
          </a:p>
          <a:p>
            <a:r>
              <a:rPr lang="tr-TR" sz="2800" dirty="0" smtClean="0"/>
              <a:t>Reduce adhesions</a:t>
            </a:r>
            <a:endParaRPr lang="tr-TR" sz="2800" dirty="0"/>
          </a:p>
          <a:p>
            <a:r>
              <a:rPr lang="tr-TR" sz="2800" dirty="0" smtClean="0"/>
              <a:t>Increase </a:t>
            </a:r>
            <a:r>
              <a:rPr lang="tr-TR" sz="2800" dirty="0"/>
              <a:t>scar </a:t>
            </a:r>
            <a:r>
              <a:rPr lang="tr-TR" sz="2800" dirty="0" smtClean="0"/>
              <a:t>mobility</a:t>
            </a:r>
            <a:endParaRPr lang="tr-TR" sz="2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031923" y="1533958"/>
            <a:ext cx="5231823" cy="4008304"/>
            <a:chOff x="6031923" y="1533958"/>
            <a:chExt cx="5231823" cy="4008304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923" y="1533958"/>
              <a:ext cx="5231823" cy="366975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6633154" y="5203708"/>
              <a:ext cx="418407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https://horseandrider.com/.image/c_limit%2Ccs_srgb%2Cq_auto:good%2Cw_700/MTY0MjkwMzc5ODAwMTI3NDM1/hr_sum19_massage03.webp</a:t>
              </a:r>
              <a:endParaRPr lang="tr-T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941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45126" y="1808018"/>
            <a:ext cx="5735783" cy="3688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Eliminate trigger points or tender </a:t>
            </a:r>
            <a:r>
              <a:rPr lang="tr-TR" sz="2400" dirty="0" smtClean="0">
                <a:solidFill>
                  <a:prstClr val="white"/>
                </a:solidFill>
              </a:rPr>
              <a:t>points</a:t>
            </a:r>
            <a:endParaRPr lang="tr-TR" sz="2400" dirty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Promote tendon and ligament </a:t>
            </a:r>
            <a:r>
              <a:rPr lang="tr-TR" sz="2400" dirty="0" smtClean="0">
                <a:solidFill>
                  <a:prstClr val="white"/>
                </a:solidFill>
              </a:rPr>
              <a:t>healing</a:t>
            </a: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>
                <a:solidFill>
                  <a:prstClr val="white"/>
                </a:solidFill>
              </a:rPr>
              <a:t>Increase </a:t>
            </a:r>
            <a:r>
              <a:rPr lang="tr-TR" sz="2400" dirty="0" smtClean="0">
                <a:solidFill>
                  <a:prstClr val="white"/>
                </a:solidFill>
              </a:rPr>
              <a:t>ROM</a:t>
            </a:r>
            <a:endParaRPr lang="tr-TR" sz="2400" dirty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Decrease pain</a:t>
            </a:r>
            <a:endParaRPr lang="tr-TR" sz="2400" dirty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Decrease </a:t>
            </a:r>
            <a:r>
              <a:rPr lang="tr-TR" sz="2400" dirty="0">
                <a:solidFill>
                  <a:prstClr val="white"/>
                </a:solidFill>
              </a:rPr>
              <a:t>muscle </a:t>
            </a:r>
            <a:r>
              <a:rPr lang="tr-TR" sz="2400" dirty="0" smtClean="0">
                <a:solidFill>
                  <a:prstClr val="white"/>
                </a:solidFill>
              </a:rPr>
              <a:t>spasm</a:t>
            </a:r>
            <a:endParaRPr lang="tr-TR" sz="2400" dirty="0">
              <a:solidFill>
                <a:prstClr val="white"/>
              </a:solidFill>
            </a:endParaRPr>
          </a:p>
          <a:p>
            <a:pPr marL="285750" lvl="0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tr-TR" sz="2400" dirty="0" smtClean="0">
                <a:solidFill>
                  <a:prstClr val="white"/>
                </a:solidFill>
              </a:rPr>
              <a:t>Facilitate </a:t>
            </a:r>
            <a:r>
              <a:rPr lang="tr-TR" sz="2400" dirty="0">
                <a:solidFill>
                  <a:prstClr val="white"/>
                </a:solidFill>
              </a:rPr>
              <a:t>or inhibit neuromuscular </a:t>
            </a:r>
            <a:r>
              <a:rPr lang="tr-TR" sz="2400" dirty="0" smtClean="0">
                <a:solidFill>
                  <a:prstClr val="white"/>
                </a:solidFill>
              </a:rPr>
              <a:t>activity</a:t>
            </a:r>
            <a:endParaRPr lang="tr-TR" sz="2400" dirty="0">
              <a:solidFill>
                <a:prstClr val="white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414653" y="1808018"/>
            <a:ext cx="5433985" cy="3693014"/>
            <a:chOff x="6414653" y="1808018"/>
            <a:chExt cx="5433985" cy="369301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653" y="1808018"/>
              <a:ext cx="5433985" cy="3482394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218219" y="5285588"/>
              <a:ext cx="423631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https://www.echiropractor.org/wp-content/uploads/2014/10/Animal-Massage.jpg</a:t>
              </a:r>
              <a:endParaRPr lang="tr-T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79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32164" y="867449"/>
            <a:ext cx="4856017" cy="1274618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Effects of Massage</a:t>
            </a:r>
            <a:endParaRPr lang="tr-TR" sz="32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Provides nourishment and regeneration of cells by increasing blood circulation in the </a:t>
            </a:r>
            <a:r>
              <a:rPr lang="tr-TR" sz="2400" dirty="0" smtClean="0"/>
              <a:t>skin</a:t>
            </a:r>
          </a:p>
          <a:p>
            <a:r>
              <a:rPr lang="tr-TR" sz="2400" dirty="0"/>
              <a:t>d</a:t>
            </a:r>
            <a:r>
              <a:rPr lang="tr-TR" sz="2400" dirty="0" smtClean="0"/>
              <a:t>ilation </a:t>
            </a:r>
            <a:r>
              <a:rPr lang="tr-TR" sz="2400" dirty="0"/>
              <a:t>of </a:t>
            </a:r>
            <a:r>
              <a:rPr lang="tr-TR" sz="2400" dirty="0" smtClean="0"/>
              <a:t>the superficial capillaries </a:t>
            </a:r>
          </a:p>
          <a:p>
            <a:r>
              <a:rPr lang="tr-TR" sz="2400" dirty="0" smtClean="0"/>
              <a:t>increases </a:t>
            </a:r>
            <a:r>
              <a:rPr lang="tr-TR" sz="2400" dirty="0"/>
              <a:t>the elasticity of the </a:t>
            </a:r>
            <a:r>
              <a:rPr lang="tr-TR" sz="2400" dirty="0" smtClean="0"/>
              <a:t>skin</a:t>
            </a:r>
          </a:p>
          <a:p>
            <a:r>
              <a:rPr lang="tr-TR" sz="2400" dirty="0"/>
              <a:t>i</a:t>
            </a:r>
            <a:r>
              <a:rPr lang="tr-TR" sz="2400" dirty="0" smtClean="0"/>
              <a:t>ncreases </a:t>
            </a:r>
            <a:r>
              <a:rPr lang="tr-TR" sz="2400" dirty="0"/>
              <a:t>sebum production and makes the skin more resistant to </a:t>
            </a:r>
            <a:r>
              <a:rPr lang="tr-TR" sz="2400" dirty="0" smtClean="0"/>
              <a:t>infections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82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7475" y="1244818"/>
            <a:ext cx="10131425" cy="450481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loosens </a:t>
            </a:r>
            <a:r>
              <a:rPr lang="tr-TR" sz="2400" dirty="0"/>
              <a:t>subcutaneous scar tissue, prevents fibrosis and scar </a:t>
            </a:r>
            <a:r>
              <a:rPr lang="tr-TR" sz="2400" dirty="0" smtClean="0"/>
              <a:t>formation</a:t>
            </a:r>
          </a:p>
          <a:p>
            <a:r>
              <a:rPr lang="tr-TR" sz="2400" dirty="0" smtClean="0"/>
              <a:t>decreases </a:t>
            </a:r>
            <a:r>
              <a:rPr lang="tr-TR" sz="2400" dirty="0"/>
              <a:t>complaints such as constipation, colic and gas by increasing peristalsis in the large </a:t>
            </a:r>
            <a:r>
              <a:rPr lang="tr-TR" sz="2400" dirty="0" smtClean="0"/>
              <a:t>intestines</a:t>
            </a:r>
          </a:p>
          <a:p>
            <a:r>
              <a:rPr lang="tr-TR" sz="2400" dirty="0" smtClean="0"/>
              <a:t>provides </a:t>
            </a:r>
            <a:r>
              <a:rPr lang="tr-TR" sz="2400" dirty="0"/>
              <a:t>the removal of toxins and other waste products accumulated in the muscle after excessive muscle </a:t>
            </a:r>
            <a:r>
              <a:rPr lang="tr-TR" sz="2400" dirty="0" smtClean="0"/>
              <a:t>activity</a:t>
            </a:r>
          </a:p>
          <a:p>
            <a:r>
              <a:rPr lang="tr-TR" sz="2400" dirty="0"/>
              <a:t>h</a:t>
            </a:r>
            <a:r>
              <a:rPr lang="tr-TR" sz="2400" dirty="0" smtClean="0"/>
              <a:t>elps </a:t>
            </a:r>
            <a:r>
              <a:rPr lang="tr-TR" sz="2400" dirty="0"/>
              <a:t>toxic substances to pass into venous and lymphatic </a:t>
            </a:r>
            <a:r>
              <a:rPr lang="tr-TR" sz="2400" dirty="0" smtClean="0"/>
              <a:t>flow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0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1" y="576769"/>
            <a:ext cx="10841180" cy="3070440"/>
          </a:xfrm>
        </p:spPr>
        <p:txBody>
          <a:bodyPr>
            <a:noAutofit/>
          </a:bodyPr>
          <a:lstStyle/>
          <a:p>
            <a:r>
              <a:rPr lang="tr-TR" sz="2400" dirty="0" smtClean="0"/>
              <a:t>increases </a:t>
            </a:r>
            <a:r>
              <a:rPr lang="tr-TR" sz="2400" dirty="0"/>
              <a:t>blood circulation, allowing the muscle to receive more nutrients and oxygen. With this effect, it reduces muscle fatigue and muscle pain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helps </a:t>
            </a:r>
            <a:r>
              <a:rPr lang="tr-TR" sz="2400" dirty="0"/>
              <a:t>to increase arterial circulation by increasing venous </a:t>
            </a:r>
            <a:r>
              <a:rPr lang="tr-TR" sz="2400" dirty="0" smtClean="0"/>
              <a:t>pressure</a:t>
            </a:r>
          </a:p>
          <a:p>
            <a:r>
              <a:rPr lang="tr-TR" sz="2400" dirty="0" smtClean="0"/>
              <a:t>prevents venostasis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075460" y="3427845"/>
            <a:ext cx="4230832" cy="3035999"/>
            <a:chOff x="1075460" y="3427845"/>
            <a:chExt cx="4230832" cy="303599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460" y="3427845"/>
              <a:ext cx="4230832" cy="282055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272021" y="6248400"/>
              <a:ext cx="383771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https://pets-corner.co.uk/wp-content/uploads/2020/01/Massage-For-Animals.jpg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106391" y="3427845"/>
            <a:ext cx="4224363" cy="2997550"/>
            <a:chOff x="6106391" y="3427845"/>
            <a:chExt cx="4224363" cy="2997550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6391" y="3427845"/>
              <a:ext cx="4224363" cy="282055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106391" y="6209951"/>
              <a:ext cx="403484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https://i0.wp.com/img.huglero.com/2018/07/dog-massage.jpg?fit=653%2C436&amp;ssl=1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85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2" y="845128"/>
            <a:ext cx="10131425" cy="2396835"/>
          </a:xfrm>
        </p:spPr>
        <p:txBody>
          <a:bodyPr>
            <a:normAutofit/>
          </a:bodyPr>
          <a:lstStyle/>
          <a:p>
            <a:r>
              <a:rPr lang="tr-TR" sz="2400" dirty="0"/>
              <a:t>It has an anticoagulant effect and causes hemodilation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reduces </a:t>
            </a:r>
            <a:r>
              <a:rPr lang="tr-TR" sz="2400" dirty="0"/>
              <a:t>edema (by increasing lymphatic drainage)If done regularly, it strengthens the immune system by increasing the white blood cells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reduces </a:t>
            </a:r>
            <a:r>
              <a:rPr lang="tr-TR" sz="2400" dirty="0"/>
              <a:t>delayed muscle pain after sports </a:t>
            </a:r>
            <a:r>
              <a:rPr lang="tr-TR" sz="2400" dirty="0" smtClean="0"/>
              <a:t>activities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9D50C-B4BD-4DB3-B21F-8716090E55C1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062663" y="3240594"/>
            <a:ext cx="4364182" cy="2676544"/>
            <a:chOff x="803564" y="3241963"/>
            <a:chExt cx="4364182" cy="2676544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915" y="3241963"/>
              <a:ext cx="3605212" cy="2368767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03564" y="5610730"/>
              <a:ext cx="43641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https://encrypted-tbn0.gstatic.com/images?q=tbn:ANd9GcQPWlPOvVi8iEDEYfNuSF_yTxQEN8JY4QWrRg&amp;usqp=CAU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751514" y="3240594"/>
            <a:ext cx="4514546" cy="2570191"/>
            <a:chOff x="5751514" y="3240594"/>
            <a:chExt cx="4514546" cy="2570191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1514" y="3240594"/>
              <a:ext cx="4514546" cy="237013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076183" y="5610730"/>
              <a:ext cx="386520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https://www.vettimes.co.uk/app/uploads/2018/09/front-cover-dvd-photo-background-copy.jpg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50956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ökyüzü">
  <a:themeElements>
    <a:clrScheme name="Gökyüzü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ökyüzü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1435</Words>
  <Application>Microsoft Office PowerPoint</Application>
  <PresentationFormat>Geniş ekran</PresentationFormat>
  <Paragraphs>178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Frutiger-Bold</vt:lpstr>
      <vt:lpstr>Times New Roman</vt:lpstr>
      <vt:lpstr>Wingdings</vt:lpstr>
      <vt:lpstr>Office Teması</vt:lpstr>
      <vt:lpstr>Gökyüzü</vt:lpstr>
      <vt:lpstr>Manuel therapy</vt:lpstr>
      <vt:lpstr>PowerPoint Sunusu</vt:lpstr>
      <vt:lpstr>MASSAGE</vt:lpstr>
      <vt:lpstr>Aims</vt:lpstr>
      <vt:lpstr>PowerPoint Sunusu</vt:lpstr>
      <vt:lpstr>Effects of Massage</vt:lpstr>
      <vt:lpstr>PowerPoint Sunusu</vt:lpstr>
      <vt:lpstr>PowerPoint Sunusu</vt:lpstr>
      <vt:lpstr>PowerPoint Sunusu</vt:lpstr>
      <vt:lpstr>PowerPoint Sunusu</vt:lpstr>
      <vt:lpstr>PowerPoint Sunusu</vt:lpstr>
      <vt:lpstr>Attention!!!</vt:lpstr>
      <vt:lpstr>PowerPoint Sunusu</vt:lpstr>
      <vt:lpstr>Massage Techniques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RANGE of MOTION and STRETCHING EXERCISES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References 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ronaldinho424</dc:creator>
  <cp:lastModifiedBy>Pınar</cp:lastModifiedBy>
  <cp:revision>45</cp:revision>
  <dcterms:created xsi:type="dcterms:W3CDTF">2021-03-20T18:28:36Z</dcterms:created>
  <dcterms:modified xsi:type="dcterms:W3CDTF">2021-10-27T09:16:29Z</dcterms:modified>
</cp:coreProperties>
</file>