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4" r:id="rId5"/>
    <p:sldId id="259" r:id="rId6"/>
    <p:sldId id="271" r:id="rId7"/>
    <p:sldId id="272" r:id="rId8"/>
    <p:sldId id="273" r:id="rId9"/>
    <p:sldId id="275" r:id="rId10"/>
    <p:sldId id="276" r:id="rId11"/>
    <p:sldId id="277" r:id="rId12"/>
    <p:sldId id="284" r:id="rId13"/>
    <p:sldId id="287" r:id="rId14"/>
    <p:sldId id="286" r:id="rId15"/>
    <p:sldId id="288" r:id="rId16"/>
    <p:sldId id="289" r:id="rId17"/>
    <p:sldId id="291" r:id="rId18"/>
    <p:sldId id="292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6CD13-671C-4536-8C62-CD909AA0F0D9}" type="datetimeFigureOut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06DB-6334-4A8F-964B-6E98C69C7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791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6CD13-671C-4536-8C62-CD909AA0F0D9}" type="datetimeFigureOut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06DB-6334-4A8F-964B-6E98C69C7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4390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6CD13-671C-4536-8C62-CD909AA0F0D9}" type="datetimeFigureOut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06DB-6334-4A8F-964B-6E98C69C7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974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6CD13-671C-4536-8C62-CD909AA0F0D9}" type="datetimeFigureOut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06DB-6334-4A8F-964B-6E98C69C7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486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6CD13-671C-4536-8C62-CD909AA0F0D9}" type="datetimeFigureOut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06DB-6334-4A8F-964B-6E98C69C7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086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6CD13-671C-4536-8C62-CD909AA0F0D9}" type="datetimeFigureOut">
              <a:rPr lang="tr-TR" smtClean="0"/>
              <a:t>2.8.2019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06DB-6334-4A8F-964B-6E98C69C7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6193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6CD13-671C-4536-8C62-CD909AA0F0D9}" type="datetimeFigureOut">
              <a:rPr lang="tr-TR" smtClean="0"/>
              <a:t>2.8.2019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06DB-6334-4A8F-964B-6E98C69C7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6518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6CD13-671C-4536-8C62-CD909AA0F0D9}" type="datetimeFigureOut">
              <a:rPr lang="tr-TR" smtClean="0"/>
              <a:t>2.8.2019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06DB-6334-4A8F-964B-6E98C69C7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1224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6CD13-671C-4536-8C62-CD909AA0F0D9}" type="datetimeFigureOut">
              <a:rPr lang="tr-TR" smtClean="0"/>
              <a:t>2.8.2019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06DB-6334-4A8F-964B-6E98C69C7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5536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6CD13-671C-4536-8C62-CD909AA0F0D9}" type="datetimeFigureOut">
              <a:rPr lang="tr-TR" smtClean="0"/>
              <a:t>2.8.2019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06DB-6334-4A8F-964B-6E98C69C7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0882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6CD13-671C-4536-8C62-CD909AA0F0D9}" type="datetimeFigureOut">
              <a:rPr lang="tr-TR" smtClean="0"/>
              <a:t>2.8.2019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06DB-6334-4A8F-964B-6E98C69C7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9696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6CD13-671C-4536-8C62-CD909AA0F0D9}" type="datetimeFigureOut">
              <a:rPr lang="tr-TR" smtClean="0"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806DB-6334-4A8F-964B-6E98C69C7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861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311727"/>
            <a:ext cx="9144000" cy="319823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SOLUNUM SİSTEMİ HASTALIKLARI </a:t>
            </a:r>
            <a:br>
              <a:rPr lang="tr-TR" dirty="0" smtClean="0"/>
            </a:br>
            <a:r>
              <a:rPr lang="tr-TR" dirty="0" smtClean="0"/>
              <a:t>VE </a:t>
            </a:r>
            <a:br>
              <a:rPr lang="tr-TR" dirty="0" smtClean="0"/>
            </a:br>
            <a:r>
              <a:rPr lang="tr-TR" dirty="0" smtClean="0"/>
              <a:t>HEMŞİRELİK BAKIMI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239490"/>
            <a:ext cx="9144000" cy="1018309"/>
          </a:xfrm>
        </p:spPr>
        <p:txBody>
          <a:bodyPr/>
          <a:lstStyle/>
          <a:p>
            <a:r>
              <a:rPr lang="tr-TR" dirty="0" err="1" smtClean="0"/>
              <a:t>Öğr</a:t>
            </a:r>
            <a:r>
              <a:rPr lang="tr-TR" dirty="0" smtClean="0"/>
              <a:t>. Gör. Dr. Ayşegül Öztürk Birge</a:t>
            </a:r>
          </a:p>
        </p:txBody>
      </p:sp>
    </p:spTree>
    <p:extLst>
      <p:ext uri="{BB962C8B-B14F-4D97-AF65-F5344CB8AC3E}">
        <p14:creationId xmlns:p14="http://schemas.microsoft.com/office/powerpoint/2010/main" val="2099683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4. </a:t>
            </a:r>
            <a:r>
              <a:rPr lang="tr-TR" b="1" dirty="0" smtClean="0"/>
              <a:t>Nefes almada sinir sisteminin kontrolü: </a:t>
            </a:r>
            <a:r>
              <a:rPr lang="tr-TR" dirty="0" err="1" smtClean="0"/>
              <a:t>medulla</a:t>
            </a:r>
            <a:r>
              <a:rPr lang="tr-TR" dirty="0" smtClean="0"/>
              <a:t> </a:t>
            </a:r>
            <a:r>
              <a:rPr lang="tr-TR" dirty="0" err="1" smtClean="0"/>
              <a:t>oblangata</a:t>
            </a:r>
            <a:r>
              <a:rPr lang="tr-TR" dirty="0" smtClean="0"/>
              <a:t> ve beyin sapındaki </a:t>
            </a:r>
            <a:r>
              <a:rPr lang="tr-TR" dirty="0" err="1" smtClean="0"/>
              <a:t>ponsta</a:t>
            </a:r>
            <a:r>
              <a:rPr lang="tr-TR" dirty="0" smtClean="0"/>
              <a:t> başlar.</a:t>
            </a:r>
          </a:p>
          <a:p>
            <a:pPr lvl="1"/>
            <a:r>
              <a:rPr lang="tr-TR" dirty="0" err="1" smtClean="0"/>
              <a:t>Medulla</a:t>
            </a:r>
            <a:r>
              <a:rPr lang="tr-TR" dirty="0" smtClean="0"/>
              <a:t> </a:t>
            </a:r>
            <a:r>
              <a:rPr lang="tr-TR" dirty="0" err="1" smtClean="0"/>
              <a:t>oblangata</a:t>
            </a:r>
            <a:r>
              <a:rPr lang="tr-TR" dirty="0" smtClean="0"/>
              <a:t>; </a:t>
            </a:r>
            <a:r>
              <a:rPr lang="tr-TR" dirty="0" err="1" smtClean="0"/>
              <a:t>inspirasyonu</a:t>
            </a:r>
            <a:r>
              <a:rPr lang="tr-TR" dirty="0" smtClean="0"/>
              <a:t>, </a:t>
            </a:r>
            <a:r>
              <a:rPr lang="tr-TR" dirty="0" err="1" smtClean="0"/>
              <a:t>ekspirasyonu</a:t>
            </a:r>
            <a:r>
              <a:rPr lang="tr-TR" dirty="0" smtClean="0"/>
              <a:t> ve solunum ritmini kontrol eder.</a:t>
            </a:r>
          </a:p>
          <a:p>
            <a:pPr lvl="1"/>
            <a:r>
              <a:rPr lang="tr-TR" dirty="0" err="1" smtClean="0"/>
              <a:t>Pons</a:t>
            </a:r>
            <a:r>
              <a:rPr lang="tr-TR" dirty="0" smtClean="0"/>
              <a:t>: solunum hızı ve derinliğini kontrol eder.</a:t>
            </a:r>
          </a:p>
          <a:p>
            <a:pPr lvl="1"/>
            <a:r>
              <a:rPr lang="tr-TR" dirty="0" smtClean="0"/>
              <a:t>Sinir uyarıları, </a:t>
            </a:r>
            <a:r>
              <a:rPr lang="tr-TR" dirty="0" err="1" smtClean="0"/>
              <a:t>frenik</a:t>
            </a:r>
            <a:r>
              <a:rPr lang="tr-TR" dirty="0" smtClean="0"/>
              <a:t> sinir aracılığıyla beyin sapından diyaframa gider ve solunumun gerçekleşmesi için kasılmasını uyarır.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3135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17418" y="2557607"/>
            <a:ext cx="10515600" cy="1325563"/>
          </a:xfrm>
        </p:spPr>
        <p:txBody>
          <a:bodyPr/>
          <a:lstStyle/>
          <a:p>
            <a:r>
              <a:rPr lang="tr-TR" dirty="0" smtClean="0"/>
              <a:t>TANI TESTLERİ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27672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696617"/>
              </p:ext>
            </p:extLst>
          </p:nvPr>
        </p:nvGraphicFramePr>
        <p:xfrm>
          <a:off x="2306781" y="2628033"/>
          <a:ext cx="7107384" cy="1956755"/>
        </p:xfrm>
        <a:graphic>
          <a:graphicData uri="http://schemas.openxmlformats.org/drawingml/2006/table">
            <a:tbl>
              <a:tblPr firstRow="1" firstCol="1" bandRow="1"/>
              <a:tblGrid>
                <a:gridCol w="3553692"/>
                <a:gridCol w="3553692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Parametre </a:t>
                      </a:r>
                      <a:endParaRPr lang="tr-T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Normal Değer</a:t>
                      </a:r>
                      <a:endParaRPr lang="tr-T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7.35-7.45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PCO2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35-45mmHg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HCO3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22-26mEq/l</a:t>
                      </a:r>
                      <a:endParaRPr lang="tr-T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80-100mmHg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2223655" y="365125"/>
            <a:ext cx="9130145" cy="1325563"/>
          </a:xfrm>
        </p:spPr>
        <p:txBody>
          <a:bodyPr/>
          <a:lstStyle/>
          <a:p>
            <a:r>
              <a:rPr lang="tr-TR" dirty="0" err="1" smtClean="0"/>
              <a:t>Arteryal</a:t>
            </a:r>
            <a:r>
              <a:rPr lang="tr-TR" dirty="0" smtClean="0"/>
              <a:t> Kan Gazı Değerleri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0800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Yorumlayınız…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pH</a:t>
            </a:r>
            <a:r>
              <a:rPr lang="tr-TR" dirty="0" smtClean="0"/>
              <a:t>=7.55</a:t>
            </a:r>
          </a:p>
          <a:p>
            <a:r>
              <a:rPr lang="tr-TR" dirty="0" smtClean="0"/>
              <a:t>PO</a:t>
            </a:r>
            <a:r>
              <a:rPr lang="tr-TR" sz="1800" dirty="0" smtClean="0"/>
              <a:t>2</a:t>
            </a:r>
            <a:r>
              <a:rPr lang="tr-TR" dirty="0" smtClean="0"/>
              <a:t>=88mmHg</a:t>
            </a:r>
          </a:p>
          <a:p>
            <a:r>
              <a:rPr lang="tr-TR" dirty="0" smtClean="0"/>
              <a:t>PCO</a:t>
            </a:r>
            <a:r>
              <a:rPr lang="tr-TR" sz="1800" dirty="0" smtClean="0"/>
              <a:t>2</a:t>
            </a:r>
            <a:r>
              <a:rPr lang="tr-TR" dirty="0" smtClean="0"/>
              <a:t>= 38mmHg                     </a:t>
            </a:r>
            <a:r>
              <a:rPr lang="tr-TR" dirty="0" smtClean="0">
                <a:solidFill>
                  <a:srgbClr val="FF0000"/>
                </a:solidFill>
              </a:rPr>
              <a:t>?</a:t>
            </a:r>
          </a:p>
          <a:p>
            <a:r>
              <a:rPr lang="tr-TR" dirty="0" smtClean="0"/>
              <a:t>HCO</a:t>
            </a:r>
            <a:r>
              <a:rPr lang="tr-TR" sz="1800" dirty="0" smtClean="0"/>
              <a:t>3</a:t>
            </a:r>
            <a:r>
              <a:rPr lang="tr-TR" dirty="0" smtClean="0"/>
              <a:t>=30 </a:t>
            </a:r>
            <a:r>
              <a:rPr lang="tr-TR" dirty="0" err="1" smtClean="0"/>
              <a:t>mEq</a:t>
            </a:r>
            <a:r>
              <a:rPr lang="tr-TR" dirty="0" smtClean="0"/>
              <a:t>/L</a:t>
            </a:r>
          </a:p>
          <a:p>
            <a:endParaRPr lang="tr-TR" dirty="0"/>
          </a:p>
        </p:txBody>
      </p:sp>
      <p:sp>
        <p:nvSpPr>
          <p:cNvPr id="4" name="Sağ Ayraç 3"/>
          <p:cNvSpPr/>
          <p:nvPr/>
        </p:nvSpPr>
        <p:spPr>
          <a:xfrm>
            <a:off x="4125191" y="1825625"/>
            <a:ext cx="436418" cy="1935884"/>
          </a:xfrm>
          <a:prstGeom prst="rightBrac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79353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Yorumlayınız…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pH</a:t>
            </a:r>
            <a:r>
              <a:rPr lang="tr-TR" dirty="0" smtClean="0"/>
              <a:t>=7.2</a:t>
            </a:r>
          </a:p>
          <a:p>
            <a:r>
              <a:rPr lang="tr-TR" dirty="0" smtClean="0"/>
              <a:t>PO</a:t>
            </a:r>
            <a:r>
              <a:rPr lang="tr-TR" sz="1800" dirty="0" smtClean="0"/>
              <a:t>2</a:t>
            </a:r>
            <a:r>
              <a:rPr lang="tr-TR" dirty="0" smtClean="0"/>
              <a:t>=70mmHg</a:t>
            </a:r>
          </a:p>
          <a:p>
            <a:r>
              <a:rPr lang="tr-TR" dirty="0" smtClean="0"/>
              <a:t>PCO</a:t>
            </a:r>
            <a:r>
              <a:rPr lang="tr-TR" sz="1800" dirty="0" smtClean="0"/>
              <a:t>2</a:t>
            </a:r>
            <a:r>
              <a:rPr lang="tr-TR" dirty="0" smtClean="0"/>
              <a:t>= 51mmHg                     </a:t>
            </a:r>
            <a:r>
              <a:rPr lang="tr-TR" dirty="0" smtClean="0">
                <a:solidFill>
                  <a:srgbClr val="FF0000"/>
                </a:solidFill>
              </a:rPr>
              <a:t>?</a:t>
            </a:r>
          </a:p>
          <a:p>
            <a:r>
              <a:rPr lang="tr-TR" dirty="0" smtClean="0"/>
              <a:t>HCO</a:t>
            </a:r>
            <a:r>
              <a:rPr lang="tr-TR" sz="1800" dirty="0" smtClean="0"/>
              <a:t>3</a:t>
            </a:r>
            <a:r>
              <a:rPr lang="tr-TR" dirty="0" smtClean="0"/>
              <a:t>=32 </a:t>
            </a:r>
            <a:r>
              <a:rPr lang="tr-TR" dirty="0" err="1" smtClean="0"/>
              <a:t>mEq</a:t>
            </a:r>
            <a:r>
              <a:rPr lang="tr-TR" dirty="0" smtClean="0"/>
              <a:t>/L</a:t>
            </a:r>
            <a:endParaRPr lang="tr-TR" dirty="0"/>
          </a:p>
        </p:txBody>
      </p:sp>
      <p:sp>
        <p:nvSpPr>
          <p:cNvPr id="4" name="Sağ Ayraç 3"/>
          <p:cNvSpPr/>
          <p:nvPr/>
        </p:nvSpPr>
        <p:spPr>
          <a:xfrm>
            <a:off x="4125191" y="1825625"/>
            <a:ext cx="436418" cy="1935884"/>
          </a:xfrm>
          <a:prstGeom prst="rightBrac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54505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/>
          </p:nvPr>
        </p:nvSpPr>
        <p:spPr>
          <a:xfrm>
            <a:off x="786245" y="2557607"/>
            <a:ext cx="10515600" cy="1325563"/>
          </a:xfrm>
        </p:spPr>
        <p:txBody>
          <a:bodyPr/>
          <a:lstStyle/>
          <a:p>
            <a:r>
              <a:rPr lang="tr-TR" dirty="0" smtClean="0"/>
              <a:t>Solunum </a:t>
            </a:r>
            <a:r>
              <a:rPr lang="tr-TR" dirty="0"/>
              <a:t>S</a:t>
            </a:r>
            <a:r>
              <a:rPr lang="tr-TR" dirty="0" smtClean="0"/>
              <a:t>istemi Hastalıkları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60035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 smtClean="0"/>
              <a:t>Obstrüktif</a:t>
            </a:r>
            <a:r>
              <a:rPr lang="tr-TR" dirty="0" smtClean="0"/>
              <a:t> Akciğer Hastalıkları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Amfizem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Kronik bronşit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</a:t>
            </a:r>
            <a:r>
              <a:rPr lang="tr-TR" dirty="0" smtClean="0"/>
              <a:t>stım</a:t>
            </a:r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smtClean="0"/>
              <a:t>Kısıtlayıcı Akciğer Hastalıkları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Plevral</a:t>
            </a:r>
            <a:r>
              <a:rPr lang="tr-TR" dirty="0" smtClean="0"/>
              <a:t> </a:t>
            </a:r>
            <a:r>
              <a:rPr lang="tr-TR" dirty="0" err="1" smtClean="0"/>
              <a:t>effüzyon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Ampiyem</a:t>
            </a:r>
            <a:r>
              <a:rPr lang="tr-TR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Şilotoraks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37254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Diğer solunum sistemi hastalıkları;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Pnömotoraks</a:t>
            </a:r>
            <a:r>
              <a:rPr lang="tr-TR" dirty="0" smtClean="0"/>
              <a:t> ve </a:t>
            </a:r>
            <a:r>
              <a:rPr lang="tr-TR" dirty="0" err="1" smtClean="0"/>
              <a:t>hemotoraks</a:t>
            </a:r>
            <a:endParaRPr lang="tr-TR" dirty="0" smtClean="0"/>
          </a:p>
          <a:p>
            <a:r>
              <a:rPr lang="tr-TR" dirty="0" err="1" smtClean="0"/>
              <a:t>Atelektazi</a:t>
            </a:r>
            <a:endParaRPr lang="tr-TR" dirty="0" smtClean="0"/>
          </a:p>
          <a:p>
            <a:r>
              <a:rPr lang="tr-TR" dirty="0" err="1" smtClean="0"/>
              <a:t>Pnömoni</a:t>
            </a:r>
            <a:endParaRPr lang="tr-TR" dirty="0" smtClean="0"/>
          </a:p>
          <a:p>
            <a:r>
              <a:rPr lang="tr-TR" dirty="0" smtClean="0"/>
              <a:t>Akciğer tüberkülozu</a:t>
            </a:r>
          </a:p>
          <a:p>
            <a:r>
              <a:rPr lang="tr-TR" dirty="0" err="1" smtClean="0"/>
              <a:t>Pulmoner</a:t>
            </a:r>
            <a:r>
              <a:rPr lang="tr-TR" dirty="0" smtClean="0"/>
              <a:t> </a:t>
            </a:r>
            <a:r>
              <a:rPr lang="tr-TR" dirty="0" err="1" smtClean="0"/>
              <a:t>emboli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86522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soru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Hemoptizisi</a:t>
            </a:r>
            <a:r>
              <a:rPr lang="tr-TR" dirty="0"/>
              <a:t> olan hastaya yapılacak hemşirelik girişimleri aşağıdakilerden hangileridir?</a:t>
            </a:r>
          </a:p>
          <a:p>
            <a:pPr marL="514350" lvl="0" indent="-514350">
              <a:buFont typeface="+mj-lt"/>
              <a:buAutoNum type="alphaLcParenR"/>
            </a:pPr>
            <a:r>
              <a:rPr lang="tr-TR" dirty="0"/>
              <a:t>Hasta istirahate alınıp hava yolu açıklığı sağlanmalıdır.</a:t>
            </a:r>
          </a:p>
          <a:p>
            <a:pPr marL="514350" lvl="0" indent="-514350">
              <a:buFont typeface="+mj-lt"/>
              <a:buAutoNum type="alphaLcParenR"/>
            </a:pPr>
            <a:r>
              <a:rPr lang="tr-TR" dirty="0"/>
              <a:t>Hemşire soğukkanlı davranarak hastayı sakinleştirmelidir.</a:t>
            </a:r>
          </a:p>
          <a:p>
            <a:pPr marL="514350" lvl="0" indent="-514350">
              <a:buFont typeface="+mj-lt"/>
              <a:buAutoNum type="alphaLcParenR"/>
            </a:pPr>
            <a:r>
              <a:rPr lang="tr-TR" dirty="0"/>
              <a:t>Hemşire hastaya ağzına gelen kanı yutmasını söyler ve kanın atılmasını kolaylaştırmak için </a:t>
            </a:r>
            <a:r>
              <a:rPr lang="tr-TR" dirty="0" err="1"/>
              <a:t>postüral</a:t>
            </a:r>
            <a:r>
              <a:rPr lang="tr-TR" dirty="0"/>
              <a:t> drenaj yapmalıdır.</a:t>
            </a:r>
          </a:p>
          <a:p>
            <a:pPr marL="514350" lvl="0" indent="-514350">
              <a:buFont typeface="+mj-lt"/>
              <a:buAutoNum type="alphaLcParenR"/>
            </a:pPr>
            <a:r>
              <a:rPr lang="tr-TR" dirty="0"/>
              <a:t>Hemşire hastaya ağzına gelen kanı yutmamasını, bunu kuvvetli olmayan bir öksürükle atmasını söylemelidir.</a:t>
            </a:r>
          </a:p>
          <a:p>
            <a:pPr marL="514350" lvl="0" indent="-514350">
              <a:buFont typeface="+mj-lt"/>
              <a:buAutoNum type="alphaLcParenR"/>
            </a:pPr>
            <a:r>
              <a:rPr lang="tr-TR" dirty="0"/>
              <a:t>Eğer hastada çok kuvvetli öksürük varsa kodein ve </a:t>
            </a:r>
            <a:r>
              <a:rPr lang="tr-TR" dirty="0" err="1"/>
              <a:t>sedatif</a:t>
            </a:r>
            <a:r>
              <a:rPr lang="tr-TR" dirty="0"/>
              <a:t> verilebilir.</a:t>
            </a:r>
          </a:p>
          <a:p>
            <a:pPr marL="514350" lvl="0" indent="-514350">
              <a:buFont typeface="+mj-lt"/>
              <a:buAutoNum type="alphaLcParenR"/>
            </a:pPr>
            <a:r>
              <a:rPr lang="tr-TR" dirty="0"/>
              <a:t>Hemşire hastaya kanın atılımını kolaylaştırmak için </a:t>
            </a:r>
            <a:r>
              <a:rPr lang="tr-TR" dirty="0" err="1"/>
              <a:t>ekspektoran</a:t>
            </a:r>
            <a:r>
              <a:rPr lang="tr-TR" dirty="0"/>
              <a:t> vermelidir.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0628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Sisteme Özgü </a:t>
            </a:r>
            <a:r>
              <a:rPr lang="tr-TR" dirty="0"/>
              <a:t>T</a:t>
            </a:r>
            <a:r>
              <a:rPr lang="tr-TR" dirty="0" smtClean="0"/>
              <a:t>erimler ve Açıklaması-I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Asidoz</a:t>
            </a:r>
            <a:r>
              <a:rPr lang="tr-TR" dirty="0" smtClean="0">
                <a:solidFill>
                  <a:srgbClr val="FF0000"/>
                </a:solidFill>
              </a:rPr>
              <a:t>: </a:t>
            </a:r>
            <a:r>
              <a:rPr lang="tr-TR" dirty="0" smtClean="0"/>
              <a:t>Kandaki hidrojen iyonu konsantrasyonunun artma durumu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Alkaloz</a:t>
            </a:r>
            <a:r>
              <a:rPr lang="tr-TR" dirty="0" smtClean="0">
                <a:solidFill>
                  <a:srgbClr val="FF0000"/>
                </a:solidFill>
              </a:rPr>
              <a:t>:  </a:t>
            </a:r>
            <a:r>
              <a:rPr lang="tr-TR" dirty="0" smtClean="0"/>
              <a:t>Kandaki hidrojen iyonu konsantrasyonunun azalma durumu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Alveoler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ventilasyon</a:t>
            </a:r>
            <a:r>
              <a:rPr lang="tr-TR" dirty="0" smtClean="0">
                <a:solidFill>
                  <a:srgbClr val="FF0000"/>
                </a:solidFill>
              </a:rPr>
              <a:t>: </a:t>
            </a:r>
            <a:r>
              <a:rPr lang="tr-TR" dirty="0" smtClean="0"/>
              <a:t>Gaz değişimine uğrayan havanın hacmi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Anatomik ölü boşluk: </a:t>
            </a:r>
            <a:r>
              <a:rPr lang="tr-TR" dirty="0" smtClean="0"/>
              <a:t>Solunum sisteminin burundan </a:t>
            </a:r>
            <a:r>
              <a:rPr lang="tr-TR" dirty="0" err="1" smtClean="0"/>
              <a:t>bronşiyollere</a:t>
            </a:r>
            <a:r>
              <a:rPr lang="tr-TR" dirty="0" smtClean="0"/>
              <a:t> kadar olan ve sadece hava yolu görevi yapan bölümü, her nefes ile solunan havanın yaklaşık%25’i burada kalır ve gaz değişimine uğramaz.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Tampon:</a:t>
            </a:r>
            <a:r>
              <a:rPr lang="tr-TR" dirty="0" smtClean="0"/>
              <a:t> Asit-baz dengesini sağlamak için çözeltiler arasında hidrojen iyonlarını transfer eden zayıf asit veya baz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331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Sisteme Özgü Terimler ve Açıklaması-II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Difüzyon: </a:t>
            </a:r>
            <a:r>
              <a:rPr lang="tr-TR" dirty="0" smtClean="0"/>
              <a:t>Gazın daha yüksek basınçlı bir alandan daha düşük basınçlı bir alana olan hareketi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İnspirasyon</a:t>
            </a:r>
            <a:r>
              <a:rPr lang="tr-TR" dirty="0" smtClean="0">
                <a:solidFill>
                  <a:srgbClr val="FF0000"/>
                </a:solidFill>
              </a:rPr>
              <a:t>: </a:t>
            </a:r>
            <a:r>
              <a:rPr lang="tr-TR" dirty="0" smtClean="0"/>
              <a:t>Havanın atmosferden solunum sistemi içine girmesi; süreç genellikle aktiftir.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Ekspirasyon</a:t>
            </a:r>
            <a:r>
              <a:rPr lang="tr-TR" dirty="0" smtClean="0">
                <a:solidFill>
                  <a:srgbClr val="FF0000"/>
                </a:solidFill>
              </a:rPr>
              <a:t>: </a:t>
            </a:r>
            <a:r>
              <a:rPr lang="tr-TR" dirty="0" smtClean="0"/>
              <a:t>havanın akciğerlerden çıkması; süreç genellikle pasiftir ama </a:t>
            </a:r>
            <a:r>
              <a:rPr lang="tr-TR" dirty="0" err="1" smtClean="0"/>
              <a:t>obstrüktif</a:t>
            </a:r>
            <a:r>
              <a:rPr lang="tr-TR" dirty="0" smtClean="0"/>
              <a:t> akciğer hastalığı ile bilerek ve zorlayarak yapılabilir.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Oksijen </a:t>
            </a:r>
            <a:r>
              <a:rPr lang="tr-TR" dirty="0" err="1" smtClean="0">
                <a:solidFill>
                  <a:srgbClr val="FF0000"/>
                </a:solidFill>
              </a:rPr>
              <a:t>satürasyonu</a:t>
            </a:r>
            <a:r>
              <a:rPr lang="tr-TR" dirty="0" smtClean="0">
                <a:solidFill>
                  <a:srgbClr val="FF0000"/>
                </a:solidFill>
              </a:rPr>
              <a:t>: </a:t>
            </a:r>
            <a:r>
              <a:rPr lang="tr-TR" dirty="0" smtClean="0"/>
              <a:t>hemoglobine bağlı oksijen yüzdesinin hemoglobinin bağlayabileceği miktara oranı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Perfüzyon</a:t>
            </a:r>
            <a:r>
              <a:rPr lang="tr-TR" dirty="0" smtClean="0">
                <a:solidFill>
                  <a:srgbClr val="FF0000"/>
                </a:solidFill>
              </a:rPr>
              <a:t>: </a:t>
            </a:r>
            <a:r>
              <a:rPr lang="tr-TR" dirty="0" smtClean="0"/>
              <a:t>Kanın doku ve hücrelerdeki dolaşımı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69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Sisteme Özgü Terimler ve Açıklaması-III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Tidal</a:t>
            </a:r>
            <a:r>
              <a:rPr lang="tr-TR" dirty="0" smtClean="0">
                <a:solidFill>
                  <a:srgbClr val="FF0000"/>
                </a:solidFill>
              </a:rPr>
              <a:t> volüm: </a:t>
            </a:r>
            <a:r>
              <a:rPr lang="tr-TR" dirty="0" smtClean="0"/>
              <a:t>Bir solunum döngüsü sırasında nefes alınıp verilen hava hacmi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İnspiratuvar</a:t>
            </a:r>
            <a:r>
              <a:rPr lang="tr-TR" dirty="0" smtClean="0">
                <a:solidFill>
                  <a:srgbClr val="FF0000"/>
                </a:solidFill>
              </a:rPr>
              <a:t> yedek hacim: </a:t>
            </a:r>
            <a:r>
              <a:rPr lang="tr-TR" dirty="0"/>
              <a:t>N</a:t>
            </a:r>
            <a:r>
              <a:rPr lang="tr-TR" dirty="0" smtClean="0"/>
              <a:t>ormal </a:t>
            </a:r>
            <a:r>
              <a:rPr lang="tr-TR" dirty="0" err="1" smtClean="0"/>
              <a:t>inspirasyondan</a:t>
            </a:r>
            <a:r>
              <a:rPr lang="tr-TR" dirty="0" smtClean="0"/>
              <a:t> sonra zorlu </a:t>
            </a:r>
            <a:r>
              <a:rPr lang="tr-TR" dirty="0" err="1" smtClean="0"/>
              <a:t>inspirasyon</a:t>
            </a:r>
            <a:r>
              <a:rPr lang="tr-TR" dirty="0" smtClean="0"/>
              <a:t> ile içeri alınan maksimum hava hacmi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Ekspiratuvar</a:t>
            </a:r>
            <a:r>
              <a:rPr lang="tr-TR" dirty="0" smtClean="0">
                <a:solidFill>
                  <a:srgbClr val="FF0000"/>
                </a:solidFill>
              </a:rPr>
              <a:t> yedek hacim: </a:t>
            </a:r>
            <a:r>
              <a:rPr lang="tr-TR" dirty="0" smtClean="0"/>
              <a:t>normal </a:t>
            </a:r>
            <a:r>
              <a:rPr lang="tr-TR" dirty="0" err="1" smtClean="0"/>
              <a:t>ekspirasyondan</a:t>
            </a:r>
            <a:r>
              <a:rPr lang="tr-TR" dirty="0" smtClean="0"/>
              <a:t> sonra, dışarı zorla atılan havanın hacmi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Rezidüel</a:t>
            </a:r>
            <a:r>
              <a:rPr lang="tr-TR" dirty="0" smtClean="0">
                <a:solidFill>
                  <a:srgbClr val="FF0000"/>
                </a:solidFill>
              </a:rPr>
              <a:t> volüm: </a:t>
            </a:r>
            <a:r>
              <a:rPr lang="tr-TR" dirty="0" smtClean="0"/>
              <a:t>zorlu </a:t>
            </a:r>
            <a:r>
              <a:rPr lang="tr-TR" dirty="0" err="1" smtClean="0"/>
              <a:t>ekspirasyondan</a:t>
            </a:r>
            <a:r>
              <a:rPr lang="tr-TR" dirty="0" smtClean="0"/>
              <a:t> sonra akciğerde kalan hava miktarı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Vital</a:t>
            </a:r>
            <a:r>
              <a:rPr lang="tr-TR" dirty="0" smtClean="0">
                <a:solidFill>
                  <a:srgbClr val="FF0000"/>
                </a:solidFill>
              </a:rPr>
              <a:t> kapasite: </a:t>
            </a:r>
            <a:r>
              <a:rPr lang="tr-TR" dirty="0" smtClean="0"/>
              <a:t>en yüksek derecede soluk almadan sonra dışarı atılabilen en yüksek hava hacmi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Fonksiyonel </a:t>
            </a:r>
            <a:r>
              <a:rPr lang="tr-TR" dirty="0" err="1" smtClean="0">
                <a:solidFill>
                  <a:srgbClr val="FF0000"/>
                </a:solidFill>
              </a:rPr>
              <a:t>rezidüel</a:t>
            </a:r>
            <a:r>
              <a:rPr lang="tr-TR" dirty="0" smtClean="0">
                <a:solidFill>
                  <a:srgbClr val="FF0000"/>
                </a:solidFill>
              </a:rPr>
              <a:t> kapasite: </a:t>
            </a:r>
            <a:r>
              <a:rPr lang="tr-TR" dirty="0" smtClean="0"/>
              <a:t>normal bir soluk vermeden sonra akciğerlerde kalan hava hacmi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3394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/>
          </p:nvPr>
        </p:nvSpPr>
        <p:spPr>
          <a:xfrm>
            <a:off x="910936" y="2422525"/>
            <a:ext cx="10515600" cy="1325563"/>
          </a:xfrm>
        </p:spPr>
        <p:txBody>
          <a:bodyPr/>
          <a:lstStyle/>
          <a:p>
            <a:r>
              <a:rPr lang="tr-TR" dirty="0" smtClean="0"/>
              <a:t>Solunum </a:t>
            </a:r>
            <a:r>
              <a:rPr lang="tr-TR" dirty="0"/>
              <a:t>S</a:t>
            </a:r>
            <a:r>
              <a:rPr lang="tr-TR" dirty="0" smtClean="0"/>
              <a:t>isteminin Anatomisi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352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Solunum </a:t>
            </a:r>
            <a:r>
              <a:rPr lang="tr-TR" dirty="0"/>
              <a:t>S</a:t>
            </a:r>
            <a:r>
              <a:rPr lang="tr-TR" dirty="0" smtClean="0"/>
              <a:t>isteminin Fonksiyonları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Solunum O</a:t>
            </a:r>
            <a:r>
              <a:rPr lang="tr-TR" sz="1800" dirty="0" smtClean="0"/>
              <a:t>2</a:t>
            </a:r>
            <a:r>
              <a:rPr lang="tr-TR" dirty="0" smtClean="0"/>
              <a:t> atmosferik havadan kana ve CO</a:t>
            </a:r>
            <a:r>
              <a:rPr lang="tr-TR" sz="1800" dirty="0" smtClean="0"/>
              <a:t>2</a:t>
            </a:r>
            <a:r>
              <a:rPr lang="tr-TR" dirty="0" smtClean="0"/>
              <a:t>’yi kandan atmosferik havaya geri gönderen mekanik ve </a:t>
            </a:r>
            <a:r>
              <a:rPr lang="tr-TR" dirty="0" err="1" smtClean="0"/>
              <a:t>metabolik</a:t>
            </a:r>
            <a:r>
              <a:rPr lang="tr-TR" dirty="0" smtClean="0"/>
              <a:t> süreçler demektir.</a:t>
            </a:r>
          </a:p>
          <a:p>
            <a:pPr marL="0" indent="0">
              <a:buNone/>
            </a:pPr>
            <a:r>
              <a:rPr lang="tr-TR" b="1" dirty="0" smtClean="0"/>
              <a:t>1. </a:t>
            </a:r>
            <a:r>
              <a:rPr lang="tr-TR" b="1" dirty="0" err="1" smtClean="0"/>
              <a:t>Ventilasyon</a:t>
            </a:r>
            <a:r>
              <a:rPr lang="tr-TR" b="1" dirty="0" smtClean="0"/>
              <a:t>:  </a:t>
            </a:r>
            <a:r>
              <a:rPr lang="tr-TR" dirty="0" smtClean="0"/>
              <a:t>atmosfer ile akciğer arasındaki gaz geçişidir. </a:t>
            </a:r>
          </a:p>
          <a:p>
            <a:pPr lvl="1"/>
            <a:r>
              <a:rPr lang="tr-TR" dirty="0" err="1" smtClean="0"/>
              <a:t>İnspirasyon</a:t>
            </a:r>
            <a:r>
              <a:rPr lang="tr-TR" dirty="0" smtClean="0"/>
              <a:t> : </a:t>
            </a:r>
            <a:r>
              <a:rPr lang="tr-TR" dirty="0" err="1" smtClean="0"/>
              <a:t>Torasik</a:t>
            </a:r>
            <a:r>
              <a:rPr lang="tr-TR" dirty="0" smtClean="0"/>
              <a:t> boşluğun çapını arttırmak için beyinden çıkan sinir uyarıları </a:t>
            </a:r>
            <a:r>
              <a:rPr lang="tr-TR" dirty="0" err="1" smtClean="0"/>
              <a:t>frenik</a:t>
            </a:r>
            <a:r>
              <a:rPr lang="tr-TR" dirty="0" smtClean="0"/>
              <a:t> sinir aracılığı ile diyaframı kasar; azalan </a:t>
            </a:r>
            <a:r>
              <a:rPr lang="tr-TR" dirty="0" err="1" smtClean="0"/>
              <a:t>intraplevral</a:t>
            </a:r>
            <a:r>
              <a:rPr lang="tr-TR" dirty="0" smtClean="0"/>
              <a:t> basınç atmosferik havaya göre daha negatif olur. Hava yüksek basınç alanından (atmosferden) düşük basınç alanına (solunum sistemi) doğru hareket eder.</a:t>
            </a:r>
          </a:p>
          <a:p>
            <a:pPr lvl="1"/>
            <a:r>
              <a:rPr lang="tr-TR" dirty="0" err="1" smtClean="0"/>
              <a:t>Ekspirasyon</a:t>
            </a:r>
            <a:r>
              <a:rPr lang="tr-TR" dirty="0" smtClean="0"/>
              <a:t> : Diyafram gevşer, yukarı doğru hareket eder ve böylece </a:t>
            </a:r>
            <a:r>
              <a:rPr lang="tr-TR" dirty="0" err="1" smtClean="0"/>
              <a:t>torasik</a:t>
            </a:r>
            <a:r>
              <a:rPr lang="tr-TR" dirty="0" smtClean="0"/>
              <a:t> boşluğun çapını küçültür. Akciğer içi basınç atmosfer basıncından daha yüksek olur ve gaz hava akciğerden atmosfere doğru yol alır.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3830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2. </a:t>
            </a:r>
            <a:r>
              <a:rPr lang="tr-TR" b="1" dirty="0" err="1"/>
              <a:t>P</a:t>
            </a:r>
            <a:r>
              <a:rPr lang="tr-TR" b="1" dirty="0" err="1" smtClean="0"/>
              <a:t>erfüzyon</a:t>
            </a:r>
            <a:r>
              <a:rPr lang="tr-TR" b="1" dirty="0" smtClean="0"/>
              <a:t>: </a:t>
            </a:r>
          </a:p>
          <a:p>
            <a:r>
              <a:rPr lang="tr-TR" dirty="0" smtClean="0"/>
              <a:t>Akciğer dolaşımı: </a:t>
            </a:r>
            <a:r>
              <a:rPr lang="tr-TR" dirty="0" err="1" smtClean="0"/>
              <a:t>pulmoner</a:t>
            </a:r>
            <a:r>
              <a:rPr lang="tr-TR" dirty="0" smtClean="0"/>
              <a:t> arter, oksijensiz kanı sağ </a:t>
            </a:r>
            <a:r>
              <a:rPr lang="tr-TR" dirty="0" err="1" smtClean="0"/>
              <a:t>ventrikülden</a:t>
            </a:r>
            <a:r>
              <a:rPr lang="tr-TR" dirty="0" smtClean="0"/>
              <a:t> alır, </a:t>
            </a:r>
            <a:r>
              <a:rPr lang="tr-TR" dirty="0" err="1" smtClean="0"/>
              <a:t>pulmoner</a:t>
            </a:r>
            <a:r>
              <a:rPr lang="tr-TR" dirty="0" smtClean="0"/>
              <a:t> kılcal damarlara uzanır ve alveollere bağlanır. Karbondioksit ve oksijen değişimi, oksijenli kanın kalbin sol </a:t>
            </a:r>
            <a:r>
              <a:rPr lang="tr-TR" dirty="0" err="1" smtClean="0"/>
              <a:t>atriyumuna</a:t>
            </a:r>
            <a:r>
              <a:rPr lang="tr-TR" dirty="0" smtClean="0"/>
              <a:t> geri taşıyan damarlar ve </a:t>
            </a:r>
            <a:r>
              <a:rPr lang="tr-TR" dirty="0" err="1" smtClean="0"/>
              <a:t>pulmoner</a:t>
            </a:r>
            <a:r>
              <a:rPr lang="tr-TR" dirty="0" smtClean="0"/>
              <a:t> </a:t>
            </a:r>
            <a:r>
              <a:rPr lang="tr-TR" dirty="0" err="1" smtClean="0"/>
              <a:t>venüllerle</a:t>
            </a:r>
            <a:r>
              <a:rPr lang="tr-TR" dirty="0" smtClean="0"/>
              <a:t> birleşen </a:t>
            </a:r>
            <a:r>
              <a:rPr lang="tr-TR" dirty="0" err="1" smtClean="0"/>
              <a:t>pulmoner</a:t>
            </a:r>
            <a:r>
              <a:rPr lang="tr-TR" dirty="0" smtClean="0"/>
              <a:t> </a:t>
            </a:r>
            <a:r>
              <a:rPr lang="tr-TR" dirty="0" err="1" smtClean="0"/>
              <a:t>kapiller</a:t>
            </a:r>
            <a:r>
              <a:rPr lang="tr-TR" dirty="0" smtClean="0"/>
              <a:t> zarda olur.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2187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Bronşiyal</a:t>
            </a:r>
            <a:r>
              <a:rPr lang="tr-TR" dirty="0" smtClean="0"/>
              <a:t> dolaşım: </a:t>
            </a:r>
            <a:r>
              <a:rPr lang="tr-TR" dirty="0" err="1" smtClean="0"/>
              <a:t>torasik</a:t>
            </a:r>
            <a:r>
              <a:rPr lang="tr-TR" dirty="0" smtClean="0"/>
              <a:t> aorttan ayrılan </a:t>
            </a:r>
            <a:r>
              <a:rPr lang="tr-TR" dirty="0" err="1" smtClean="0"/>
              <a:t>bronşiyal</a:t>
            </a:r>
            <a:r>
              <a:rPr lang="tr-TR" dirty="0" smtClean="0"/>
              <a:t> arterler kanı hava iletim yollarına ve diğer solunum yolu dokularına taşır. </a:t>
            </a:r>
            <a:r>
              <a:rPr lang="tr-TR" dirty="0" err="1" smtClean="0"/>
              <a:t>Bronşiyol</a:t>
            </a:r>
            <a:r>
              <a:rPr lang="tr-TR" dirty="0" smtClean="0"/>
              <a:t> kan alveoller içinde dolaşmaz ve gaz değişimine uğramaz. Oksijensiz </a:t>
            </a:r>
            <a:r>
              <a:rPr lang="tr-TR" dirty="0" err="1" smtClean="0"/>
              <a:t>bronşiyal</a:t>
            </a:r>
            <a:r>
              <a:rPr lang="tr-TR" dirty="0" smtClean="0"/>
              <a:t> kan, </a:t>
            </a:r>
            <a:r>
              <a:rPr lang="tr-TR" dirty="0" err="1" smtClean="0"/>
              <a:t>bronşiyal</a:t>
            </a:r>
            <a:r>
              <a:rPr lang="tr-TR" dirty="0" smtClean="0"/>
              <a:t> kılcal damarlar ve damarlar aracılığıyla vena </a:t>
            </a:r>
            <a:r>
              <a:rPr lang="tr-TR" dirty="0" err="1" smtClean="0"/>
              <a:t>kavaya</a:t>
            </a:r>
            <a:r>
              <a:rPr lang="tr-TR" dirty="0" smtClean="0"/>
              <a:t> ve kalbin sağ tarafına akar. </a:t>
            </a:r>
          </a:p>
          <a:p>
            <a:r>
              <a:rPr lang="tr-TR" dirty="0" err="1" smtClean="0"/>
              <a:t>Pulmoner</a:t>
            </a:r>
            <a:r>
              <a:rPr lang="tr-TR" dirty="0" smtClean="0"/>
              <a:t> kan damarları </a:t>
            </a:r>
            <a:r>
              <a:rPr lang="tr-TR" dirty="0" err="1" smtClean="0"/>
              <a:t>hipoksiye</a:t>
            </a:r>
            <a:r>
              <a:rPr lang="tr-TR" dirty="0" smtClean="0"/>
              <a:t> yanıt olarak daralır.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9843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3. Difüzyon: </a:t>
            </a:r>
            <a:r>
              <a:rPr lang="tr-TR" dirty="0" smtClean="0"/>
              <a:t>gazın düşük basınç alanından yüksek basınç alanına doğru hareketidir. O</a:t>
            </a:r>
            <a:r>
              <a:rPr lang="tr-TR" sz="1800" dirty="0" smtClean="0"/>
              <a:t>2</a:t>
            </a:r>
            <a:r>
              <a:rPr lang="tr-TR" dirty="0" smtClean="0"/>
              <a:t> atmosferden alveolün içine yayılır ve dolaşım için </a:t>
            </a:r>
            <a:r>
              <a:rPr lang="tr-TR" dirty="0" err="1" smtClean="0"/>
              <a:t>pulmoner</a:t>
            </a:r>
            <a:r>
              <a:rPr lang="tr-TR" dirty="0" smtClean="0"/>
              <a:t> </a:t>
            </a:r>
            <a:r>
              <a:rPr lang="tr-TR" dirty="0" err="1" smtClean="0"/>
              <a:t>kapiller</a:t>
            </a:r>
            <a:r>
              <a:rPr lang="tr-TR" dirty="0" smtClean="0"/>
              <a:t> zardan dışarı verilmek üzere alveole gelir. Difüzyon iki alan arasındaki basınç farkı eşitlenene kadar devam eder.</a:t>
            </a:r>
          </a:p>
          <a:p>
            <a:r>
              <a:rPr lang="tr-TR" dirty="0" smtClean="0"/>
              <a:t>Difüzyon hızını etkileyen faktörler;</a:t>
            </a:r>
          </a:p>
          <a:p>
            <a:pPr lvl="1"/>
            <a:r>
              <a:rPr lang="tr-TR" dirty="0" smtClean="0"/>
              <a:t>Cerrahi veya hastalık nedeniyle akciğer doku kaybı, gaz değişimi için uygun olan </a:t>
            </a:r>
            <a:r>
              <a:rPr lang="tr-TR" u="sng" dirty="0" smtClean="0"/>
              <a:t>yüzey alanı</a:t>
            </a:r>
            <a:r>
              <a:rPr lang="tr-TR" dirty="0" smtClean="0"/>
              <a:t>nı azaltır.</a:t>
            </a:r>
          </a:p>
          <a:p>
            <a:pPr lvl="1"/>
            <a:r>
              <a:rPr lang="tr-TR" dirty="0" smtClean="0"/>
              <a:t>CO</a:t>
            </a:r>
            <a:r>
              <a:rPr lang="tr-TR" sz="1600" dirty="0" smtClean="0"/>
              <a:t>2,</a:t>
            </a:r>
            <a:r>
              <a:rPr lang="tr-TR" dirty="0" smtClean="0"/>
              <a:t> O</a:t>
            </a:r>
            <a:r>
              <a:rPr lang="tr-TR" sz="1600" dirty="0" smtClean="0"/>
              <a:t>2</a:t>
            </a:r>
            <a:r>
              <a:rPr lang="tr-TR" dirty="0" smtClean="0"/>
              <a:t>’ye göre </a:t>
            </a:r>
            <a:r>
              <a:rPr lang="tr-TR" dirty="0" err="1" smtClean="0"/>
              <a:t>pulmoner</a:t>
            </a:r>
            <a:r>
              <a:rPr lang="tr-TR" dirty="0" smtClean="0"/>
              <a:t> </a:t>
            </a:r>
            <a:r>
              <a:rPr lang="tr-TR" dirty="0" err="1" smtClean="0"/>
              <a:t>kapiller</a:t>
            </a:r>
            <a:r>
              <a:rPr lang="tr-TR" dirty="0" smtClean="0"/>
              <a:t> içinde daha fazla çözünür ve çok daha hızlı bir şekilde yayılır.</a:t>
            </a:r>
          </a:p>
          <a:p>
            <a:pPr lvl="1"/>
            <a:r>
              <a:rPr lang="tr-TR" dirty="0" err="1" smtClean="0"/>
              <a:t>Pnömoni</a:t>
            </a:r>
            <a:r>
              <a:rPr lang="tr-TR" dirty="0" smtClean="0"/>
              <a:t>, </a:t>
            </a:r>
            <a:r>
              <a:rPr lang="tr-TR" dirty="0" err="1" smtClean="0"/>
              <a:t>pulmoner</a:t>
            </a:r>
            <a:r>
              <a:rPr lang="tr-TR" dirty="0" smtClean="0"/>
              <a:t> ödem gibi hastalık süreçleri </a:t>
            </a:r>
            <a:r>
              <a:rPr lang="tr-TR" u="sng" dirty="0" err="1" smtClean="0"/>
              <a:t>membranı</a:t>
            </a:r>
            <a:r>
              <a:rPr lang="tr-TR" u="sng" dirty="0" smtClean="0"/>
              <a:t> kalın</a:t>
            </a:r>
            <a:r>
              <a:rPr lang="tr-TR" dirty="0" smtClean="0"/>
              <a:t>laştırır; hava değişimi engellenir.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437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750</Words>
  <Application>Microsoft Office PowerPoint</Application>
  <PresentationFormat>Geniş ekran</PresentationFormat>
  <Paragraphs>85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Office Teması</vt:lpstr>
      <vt:lpstr>SOLUNUM SİSTEMİ HASTALIKLARI  VE  HEMŞİRELİK BAKIMI</vt:lpstr>
      <vt:lpstr>Sisteme Özgü Terimler ve Açıklaması-I</vt:lpstr>
      <vt:lpstr>Sisteme Özgü Terimler ve Açıklaması-II</vt:lpstr>
      <vt:lpstr>Sisteme Özgü Terimler ve Açıklaması-III</vt:lpstr>
      <vt:lpstr>Solunum Sisteminin Anatomisi</vt:lpstr>
      <vt:lpstr>Solunum Sisteminin Fonksiyonları</vt:lpstr>
      <vt:lpstr>PowerPoint Sunusu</vt:lpstr>
      <vt:lpstr>PowerPoint Sunusu</vt:lpstr>
      <vt:lpstr>PowerPoint Sunusu</vt:lpstr>
      <vt:lpstr>PowerPoint Sunusu</vt:lpstr>
      <vt:lpstr>TANI TESTLERİ</vt:lpstr>
      <vt:lpstr>Arteryal Kan Gazı Değerleri</vt:lpstr>
      <vt:lpstr>Yorumlayınız…</vt:lpstr>
      <vt:lpstr>Yorumlayınız…</vt:lpstr>
      <vt:lpstr>Solunum Sistemi Hastalıkları</vt:lpstr>
      <vt:lpstr>PowerPoint Sunusu</vt:lpstr>
      <vt:lpstr>Diğer solunum sistemi hastalıkları;</vt:lpstr>
      <vt:lpstr>Örnek soru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SOLUNUM SİSTEMİ HASTALIKLARI  VE  HEMŞİRELİK BAKIMI</dc:title>
  <dc:creator>exper</dc:creator>
  <cp:lastModifiedBy>exper</cp:lastModifiedBy>
  <cp:revision>114</cp:revision>
  <dcterms:created xsi:type="dcterms:W3CDTF">2016-09-08T08:01:34Z</dcterms:created>
  <dcterms:modified xsi:type="dcterms:W3CDTF">2019-08-02T13:07:01Z</dcterms:modified>
</cp:coreProperties>
</file>