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5226F76-59A1-43CD-9F5B-1F80BF453540}"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B2EFBE2-2EFB-4B86-8AEC-F6DCD54F3DE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26F76-59A1-43CD-9F5B-1F80BF453540}"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EFBE2-2EFB-4B86-8AEC-F6DCD54F3DE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800" dirty="0" smtClean="0">
                <a:latin typeface="Times New Roman" pitchFamily="18" charset="0"/>
                <a:cs typeface="Times New Roman" pitchFamily="18" charset="0"/>
              </a:rPr>
              <a:t>Ortaçağ Ekonomisinin Krizi  </a:t>
            </a:r>
          </a:p>
          <a:p>
            <a:pPr algn="ctr">
              <a:buFontTx/>
              <a:buChar char="-"/>
            </a:pPr>
            <a:endParaRPr lang="tr-TR" sz="17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Avrupa’da 13. yüzyıldan itibaren önceki iki-</a:t>
            </a:r>
            <a:r>
              <a:rPr lang="tr-TR" sz="1800" dirty="0" err="1" smtClean="0">
                <a:latin typeface="Times New Roman" pitchFamily="18" charset="0"/>
                <a:cs typeface="Times New Roman" pitchFamily="18" charset="0"/>
              </a:rPr>
              <a:t>üçyüz</a:t>
            </a:r>
            <a:r>
              <a:rPr lang="tr-TR" sz="1800" dirty="0" smtClean="0">
                <a:latin typeface="Times New Roman" pitchFamily="18" charset="0"/>
                <a:cs typeface="Times New Roman" pitchFamily="18" charset="0"/>
              </a:rPr>
              <a:t> yıllık nüfus artışı döneminin sonuna gelinmiş durumdaydı. 1315-1317’de Avrupa’da “Büyük Kıtlık” yaşanıyor; en yoğun nüfuslu bölge olan </a:t>
            </a:r>
            <a:r>
              <a:rPr lang="tr-TR" sz="1800" dirty="0" err="1" smtClean="0">
                <a:latin typeface="Times New Roman" pitchFamily="18" charset="0"/>
                <a:cs typeface="Times New Roman" pitchFamily="18" charset="0"/>
              </a:rPr>
              <a:t>Flander’da</a:t>
            </a:r>
            <a:r>
              <a:rPr lang="tr-TR" sz="1800" dirty="0" smtClean="0">
                <a:latin typeface="Times New Roman" pitchFamily="18" charset="0"/>
                <a:cs typeface="Times New Roman" pitchFamily="18" charset="0"/>
              </a:rPr>
              <a:t> kıtlık döneminde ölüm oranı normalin on katına yükselmiş durumdaydı. Yiyecek/gıda malı arzında görülebilen istikrarsızlık şehir ve kasabalardaki sağlık hijyen koşullarının yetersizliği ile birleşince nüfus salgın hastalıklara açık hale geldi ve en kötüsü 1348’de görülen “Kara Ölüm” yani veba salgını yaşandı. Veba yaygınlaştı ve 14. yüzyılın geriye kalan döneminde 10-15 yıllık periyotlarla tekrarlayabiliyordu. Avrupa’da ayrıca (1338-1453 döneminde İngiltere-Fransa arasındaki Yüzyıl Savaşları gibi) uluslararası ve bazen iç savaşlar yaygınlaştı. 14. yüzyıl Avrupa’da iklimin de kötüleştiği bir dönemdi; daha soğuk kışlar görüldüğü gibi İngiltere gibi bölgelerde üzüm yetiştiriciliği ortadan kalktı.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412776"/>
            <a:ext cx="8064896" cy="4704523"/>
          </a:xfrm>
        </p:spPr>
        <p:txBody>
          <a:bodyPr/>
          <a:lstStyle/>
          <a:p>
            <a:pPr algn="just">
              <a:buFontTx/>
              <a:buChar char="-"/>
            </a:pPr>
            <a:r>
              <a:rPr lang="tr-TR" sz="1700" dirty="0" smtClean="0">
                <a:latin typeface="Times New Roman" pitchFamily="18" charset="0"/>
                <a:cs typeface="Times New Roman" pitchFamily="18" charset="0"/>
              </a:rPr>
              <a:t>Batı Avrupa’da (Fransa, Batı Almanya, Danimarka, İngiltere) Ortaçağlar ve sonrasında açık tarla (</a:t>
            </a:r>
            <a:r>
              <a:rPr lang="tr-TR" sz="1700" dirty="0" err="1" smtClean="0">
                <a:latin typeface="Times New Roman" pitchFamily="18" charset="0"/>
                <a:cs typeface="Times New Roman" pitchFamily="18" charset="0"/>
              </a:rPr>
              <a:t>open</a:t>
            </a:r>
            <a:r>
              <a:rPr lang="tr-TR" sz="1700" dirty="0" smtClean="0">
                <a:latin typeface="Times New Roman" pitchFamily="18" charset="0"/>
                <a:cs typeface="Times New Roman" pitchFamily="18" charset="0"/>
              </a:rPr>
              <a:t> </a:t>
            </a:r>
            <a:r>
              <a:rPr lang="tr-TR" sz="1700" dirty="0" err="1" smtClean="0">
                <a:latin typeface="Times New Roman" pitchFamily="18" charset="0"/>
                <a:cs typeface="Times New Roman" pitchFamily="18" charset="0"/>
              </a:rPr>
              <a:t>field</a:t>
            </a:r>
            <a:r>
              <a:rPr lang="tr-TR" sz="1700" dirty="0" smtClean="0">
                <a:latin typeface="Times New Roman" pitchFamily="18" charset="0"/>
                <a:cs typeface="Times New Roman" pitchFamily="18" charset="0"/>
              </a:rPr>
              <a:t>) sistemi sürmüştür. </a:t>
            </a:r>
          </a:p>
          <a:p>
            <a:pPr algn="just">
              <a:buFontTx/>
              <a:buChar char="-"/>
            </a:pPr>
            <a:r>
              <a:rPr lang="tr-TR" sz="1700" dirty="0" smtClean="0">
                <a:latin typeface="Times New Roman" pitchFamily="18" charset="0"/>
                <a:cs typeface="Times New Roman" pitchFamily="18" charset="0"/>
              </a:rPr>
              <a:t>Feodal beyler zaman içinde feodal yöneticilerden ziyade büyük arazi sahiplerine dönüşmeye başlamıştı; yani topraklarını kiralayabilen ve bu kirayı aynî ya da nakdî olarak tahsil edebilen arazi sahipleriydiler artık. Emek/işgücü yükümlülükleri ise giderek hafiflemekte ve ortadan kalkmaktaydı. Bazı bölgelerde özel hak ve ayrıcalıklar süse de genel olarak feodal sistem çözülmeye başlamıştı. Arazi mülkiyeti el değiştirebiliyor ve küçük köylü mülkleri ve özgür statüde kiracı çiftçilerin sayısı artıyordu. Ortaçağlardan çıkıldığında İngiltere’de köylülerin yaklaşık 2/3’ünün kendi mülküne, kullanım hakkına ya da hayat boyu kiralamaya sahip olduğu düşünülmektedir. </a:t>
            </a:r>
          </a:p>
          <a:p>
            <a:pPr algn="just">
              <a:buFontTx/>
              <a:buChar char="-"/>
            </a:pPr>
            <a:endParaRPr lang="tr-TR" sz="1800" dirty="0" smtClean="0">
              <a:latin typeface="Times New Roman" pitchFamily="18" charset="0"/>
              <a:cs typeface="Times New Roman" pitchFamily="18" charset="0"/>
            </a:endParaRPr>
          </a:p>
          <a:p>
            <a:pPr algn="just">
              <a:buNone/>
            </a:pPr>
            <a:endParaRPr lang="tr-TR" sz="18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57606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107504" y="452671"/>
            <a:ext cx="8928992" cy="6240693"/>
          </a:xfrm>
        </p:spPr>
        <p:txBody>
          <a:bodyPr/>
          <a:lstStyle/>
          <a:p>
            <a:pPr algn="just">
              <a:buNone/>
            </a:pPr>
            <a:r>
              <a:rPr lang="tr-TR" sz="1600" dirty="0" smtClean="0">
                <a:latin typeface="Times New Roman" pitchFamily="18" charset="0"/>
                <a:cs typeface="Times New Roman" pitchFamily="18" charset="0"/>
              </a:rPr>
              <a:t>	Arazi Kullanımı</a:t>
            </a:r>
          </a:p>
          <a:p>
            <a:pPr algn="just">
              <a:buFontTx/>
              <a:buChar char="-"/>
            </a:pPr>
            <a:r>
              <a:rPr lang="tr-TR" sz="1550" dirty="0" smtClean="0">
                <a:latin typeface="Times New Roman" pitchFamily="18" charset="0"/>
                <a:cs typeface="Times New Roman" pitchFamily="18" charset="0"/>
              </a:rPr>
              <a:t>Tarımsal ürünlerin şehir nüfuslarının beslenmesinde hayati önemde olduğu düşünülürse küçük mülkiyet ve özgüre kiracı çiftçilerin şehirlerin yakınlarında yoğunlaştığı düşünülebilir. Pek çok varyasyonu olmakla birlikte arazi kullanımının (</a:t>
            </a:r>
            <a:r>
              <a:rPr lang="tr-TR" sz="1550" dirty="0" err="1" smtClean="0">
                <a:latin typeface="Times New Roman" pitchFamily="18" charset="0"/>
                <a:cs typeface="Times New Roman" pitchFamily="18" charset="0"/>
              </a:rPr>
              <a:t>land</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tenure</a:t>
            </a:r>
            <a:r>
              <a:rPr lang="tr-TR" sz="1550" dirty="0" smtClean="0">
                <a:latin typeface="Times New Roman" pitchFamily="18" charset="0"/>
                <a:cs typeface="Times New Roman" pitchFamily="18" charset="0"/>
              </a:rPr>
              <a:t>) iki esas şekli mevcuttu: </a:t>
            </a:r>
          </a:p>
          <a:p>
            <a:pPr algn="just">
              <a:buFontTx/>
              <a:buChar char="-"/>
            </a:pPr>
            <a:r>
              <a:rPr lang="tr-TR" sz="1550" dirty="0" smtClean="0">
                <a:latin typeface="Times New Roman" pitchFamily="18" charset="0"/>
                <a:cs typeface="Times New Roman" pitchFamily="18" charset="0"/>
              </a:rPr>
              <a:t>1) Uzun dönemli kiralamalar. İngiltere, Almanya ve kuzey Fransa’da yaygın bir uygulamaydı. Köylüler/çiftçiler, toprak sahibine aynî ya da nakdî olarak (genellikle nakdî) sabit bir kira ödüyor, kiraladıkları araziyi işlemek için kendi araç-gereçlerini, kendi hayvanlarını ve tohumlarını sağlıyorlar ve arazi üzerinde hangi ürün/ürünlerin yetiştirileceğine kendileri karar veriyorlardı. Ama geleneğin farklı ve çok şeritli açık tarla sisteminin olduğu yerlerde bağımsız karar verici durumunda olmayabiliyorlardı. </a:t>
            </a:r>
          </a:p>
          <a:p>
            <a:pPr algn="just">
              <a:buFontTx/>
              <a:buChar char="-"/>
            </a:pPr>
            <a:r>
              <a:rPr lang="tr-TR" sz="1550" dirty="0" smtClean="0">
                <a:latin typeface="Times New Roman" pitchFamily="18" charset="0"/>
                <a:cs typeface="Times New Roman" pitchFamily="18" charset="0"/>
              </a:rPr>
              <a:t>2) Ortakçılık. Bu sistemde arazi sahibi hayvanları ve gerekli alet-edevatı sağlamakta, tarımsal faaliyete ilişkin riskler ve kararlar ise arazi sahibi ve kiracı tarafından paylaşılmaktaydı. Kararları arazi sahibi de verebilirdi. Adının yansıttığı üzere tarımsal ürün taraflar arasında yarı yarıya paylaşılmaktaydı. Bu sistemin varyasyonları (</a:t>
            </a:r>
            <a:r>
              <a:rPr lang="tr-TR" sz="1550" dirty="0" err="1" smtClean="0">
                <a:latin typeface="Times New Roman" pitchFamily="18" charset="0"/>
                <a:cs typeface="Times New Roman" pitchFamily="18" charset="0"/>
              </a:rPr>
              <a:t>fermage</a:t>
            </a:r>
            <a:r>
              <a:rPr lang="tr-TR" sz="1550" dirty="0" smtClean="0">
                <a:latin typeface="Times New Roman" pitchFamily="18" charset="0"/>
                <a:cs typeface="Times New Roman" pitchFamily="18" charset="0"/>
              </a:rPr>
              <a:t>) Fransa’da görülmüştür.  Varlıklı bir çiftçi bütün bir mülkü ya da birden çok mülkü kiralayabiliyor sonra da bu araziyi küçük parçalar halinde köylülere kısa dönem kiralama ya da ortakçı statüsü ile veriyordu. Bu durumda arazinin “asıl” sahibinin arazi üzerindeki tarımsal faaliyetle ilgisi/bağı bütünüyle sona eriyor ve o kişi giderek sadece arazisinin gelirini elde eden “</a:t>
            </a:r>
            <a:r>
              <a:rPr lang="tr-TR" sz="1550" dirty="0" err="1" smtClean="0">
                <a:latin typeface="Times New Roman" pitchFamily="18" charset="0"/>
                <a:cs typeface="Times New Roman" pitchFamily="18" charset="0"/>
              </a:rPr>
              <a:t>rantiyer</a:t>
            </a:r>
            <a:r>
              <a:rPr lang="tr-TR" sz="1550" dirty="0" smtClean="0">
                <a:latin typeface="Times New Roman" pitchFamily="18" charset="0"/>
                <a:cs typeface="Times New Roman" pitchFamily="18" charset="0"/>
              </a:rPr>
              <a:t>” toprak sahibine dönüşüyordu.</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548681"/>
            <a:ext cx="8064896" cy="6144683"/>
          </a:xfrm>
        </p:spPr>
        <p:txBody>
          <a:bodyPr/>
          <a:lstStyle/>
          <a:p>
            <a:pPr algn="just">
              <a:buFontTx/>
              <a:buChar char="-"/>
            </a:pPr>
            <a:endParaRPr lang="tr-TR" sz="155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16. Yüzyıldan itibaren dünya tarihi coğrafi keşiflerin etkileri sonucu yeni bir safhaya geçmiştir. Avrupalı kaşif ülkelerin çabaları ile pek çok yeni toprak Avrupa monarşilerinin yönetimine katılmış, eski dünya ve onun ticaret yolları önemini kaybetmeye başlamıştı. Coğrafi keşifler dönemi Portekiz, İspanya, Hollanda, İngiltere, Fransa gibi devletlerin dünya çapında rekabet etmeye çalıştığı, bu nedenle yeterli maddi güce sahip olmanın çok önemli görüldüğü, ülkelerin kendi iktisadi çıkarlarını korumaya çalıştığı ve çok basit düzeyde de olsa ilk iktisat politikası fikirlerinin uygulamalarının görüldüğü, Ortaçağ zihniyetinin ve anlayışının geride kaldığı bir dönemi temsil ediyordu.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Genel olarak 16-18. yüzyıllara arasına karşılık geldiği düşünülebilecek bu dönemde iktisadi düşüncede hakim olan ve bazı önerileri hayata geçirilen bir düşünce akımı hakim olmuştur: Merkantilizm.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800" dirty="0" smtClean="0">
                <a:latin typeface="Times New Roman" pitchFamily="18" charset="0"/>
                <a:cs typeface="Times New Roman" pitchFamily="18" charset="0"/>
              </a:rPr>
              <a:t>Ortaçağ Ekonomisinin Krizi </a:t>
            </a:r>
          </a:p>
          <a:p>
            <a:pPr algn="ctr">
              <a:buNone/>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Kriz için genel bir açıklama: mevcut kaynaklar ve mevcut teknolojiye göre nüfusun aşırı artmış olduğu şeklindedir. </a:t>
            </a:r>
          </a:p>
          <a:p>
            <a:pPr algn="just">
              <a:buFontTx/>
              <a:buChar char="-"/>
            </a:pPr>
            <a:r>
              <a:rPr lang="tr-TR" sz="1800" dirty="0" smtClean="0">
                <a:latin typeface="Times New Roman" pitchFamily="18" charset="0"/>
                <a:cs typeface="Times New Roman" pitchFamily="18" charset="0"/>
              </a:rPr>
              <a:t>Veba salgını kriz içinde çarpıcı bir olgu olmasına karşın krizin sebebi değildi. Vebadan önce Avrupa’da nüfus artış hızının yavaşladığı anlaşılmaktadır. </a:t>
            </a:r>
          </a:p>
          <a:p>
            <a:pPr algn="just">
              <a:buFontTx/>
              <a:buChar char="-"/>
            </a:pPr>
            <a:r>
              <a:rPr lang="tr-TR" sz="1800" dirty="0" smtClean="0">
                <a:latin typeface="Times New Roman" pitchFamily="18" charset="0"/>
                <a:cs typeface="Times New Roman" pitchFamily="18" charset="0"/>
              </a:rPr>
              <a:t>13. yüzyıl sonlarına doğru ormanlık alanları temizleme ve tarıma açma faaliyetinin durduğu görülüyor çünkü ormanlık alanların sınırına gelinmiş durumdaydı. İtalya ve İspanya’da bu durum erozyona ve azalan verimliliğe yol açtı. </a:t>
            </a:r>
          </a:p>
          <a:p>
            <a:pPr algn="just">
              <a:buFontTx/>
              <a:buChar char="-"/>
            </a:pPr>
            <a:r>
              <a:rPr lang="tr-TR" sz="1800" dirty="0" smtClean="0">
                <a:latin typeface="Times New Roman" pitchFamily="18" charset="0"/>
                <a:cs typeface="Times New Roman" pitchFamily="18" charset="0"/>
              </a:rPr>
              <a:t>Kuzey bölgelerde feodal beyler/</a:t>
            </a:r>
            <a:r>
              <a:rPr lang="tr-TR" sz="1800" dirty="0" err="1" smtClean="0">
                <a:latin typeface="Times New Roman" pitchFamily="18" charset="0"/>
                <a:cs typeface="Times New Roman" pitchFamily="18" charset="0"/>
              </a:rPr>
              <a:t>lordlar</a:t>
            </a:r>
            <a:r>
              <a:rPr lang="tr-TR" sz="1800" dirty="0" smtClean="0">
                <a:latin typeface="Times New Roman" pitchFamily="18" charset="0"/>
                <a:cs typeface="Times New Roman" pitchFamily="18" charset="0"/>
              </a:rPr>
              <a:t> kendi avlanma ayrıcalıklarının korunması için ormanların tarımsal arazilere dönüştürülmesine karşı çıkıyorlardı. Köylüler ise otlak ve yakacak odun ihtiyacı içindeydi. Ormanların kullanım hakkı konusunda uyuşmazlıklar/çatışmalar/isyanlar görüldü.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endParaRPr lang="tr-TR" sz="1700" dirty="0" smtClean="0">
              <a:latin typeface="Times New Roman" pitchFamily="18" charset="0"/>
              <a:cs typeface="Times New Roman" pitchFamily="18" charset="0"/>
            </a:endParaRPr>
          </a:p>
          <a:p>
            <a:pPr algn="ctr">
              <a:buNone/>
            </a:pPr>
            <a:r>
              <a:rPr lang="tr-TR" sz="1800" dirty="0" smtClean="0">
                <a:latin typeface="Times New Roman" pitchFamily="18" charset="0"/>
                <a:cs typeface="Times New Roman" pitchFamily="18" charset="0"/>
              </a:rPr>
              <a:t>Ortaçağ Ekonomisinin Krizi  </a:t>
            </a:r>
          </a:p>
          <a:p>
            <a:pPr algn="ctr">
              <a:buFontTx/>
              <a:buChar char="-"/>
            </a:pPr>
            <a:endParaRPr lang="tr-TR" sz="17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Ormanların temizlenmesi/açılması suretiyle yeni tarımsal araziler ya da otlaklar bulunamadıkça mevcut meralar, çayırlar, otlaklar gibi alanlar ekilebilir tarımsal arazilere/tarlalara dönüştürülmeye başladı. Bu durum hayvancılık faaliyetinde bir düşüşe yol açtı ve insanlar için beslenmede daha az hayvansal protein ve tarımda daha az hayvansal gübre anlamına gelmekteydi. Gübrenin azalması tarımsal verimliliği azaltıyordu; daha fazla arazi ekilmesine rağmen elde edilen ürün azalmıştır.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endParaRPr lang="tr-TR" sz="1700" dirty="0" smtClean="0">
              <a:latin typeface="Times New Roman" pitchFamily="18" charset="0"/>
              <a:cs typeface="Times New Roman" pitchFamily="18" charset="0"/>
            </a:endParaRPr>
          </a:p>
          <a:p>
            <a:pPr algn="ctr">
              <a:buNone/>
            </a:pPr>
            <a:r>
              <a:rPr lang="tr-TR" sz="1700" dirty="0" smtClean="0">
                <a:latin typeface="Times New Roman" pitchFamily="18" charset="0"/>
                <a:cs typeface="Times New Roman" pitchFamily="18" charset="0"/>
              </a:rPr>
              <a:t>Ortaçağ Ekonomisinin Krizi  </a:t>
            </a:r>
          </a:p>
          <a:p>
            <a:pPr algn="just">
              <a:buFontTx/>
              <a:buChar char="-"/>
            </a:pPr>
            <a:r>
              <a:rPr lang="tr-TR" sz="1600" dirty="0" smtClean="0">
                <a:latin typeface="Times New Roman" pitchFamily="18" charset="0"/>
                <a:cs typeface="Times New Roman" pitchFamily="18" charset="0"/>
              </a:rPr>
              <a:t>Ortaçağ ekonomisinin genişleme döneminde büyük arazi sahipleri/</a:t>
            </a:r>
            <a:r>
              <a:rPr lang="tr-TR" sz="1600" dirty="0" err="1" smtClean="0">
                <a:latin typeface="Times New Roman" pitchFamily="18" charset="0"/>
                <a:cs typeface="Times New Roman" pitchFamily="18" charset="0"/>
              </a:rPr>
              <a:t>lordlar</a:t>
            </a:r>
            <a:r>
              <a:rPr lang="tr-TR" sz="1600" dirty="0" smtClean="0">
                <a:latin typeface="Times New Roman" pitchFamily="18" charset="0"/>
                <a:cs typeface="Times New Roman" pitchFamily="18" charset="0"/>
              </a:rPr>
              <a:t>, arazi üzerindeki işgücü hizmetlerini paraya çevirme ve arazilerini (maddi gücü yerinde olan girişimcilere) kiraya verme eğilimindeydi; arazilerinden para kazanma fırsatı doğmuştu (arazilerini kendileri de işletebilirler ya da kiraya verebilirlerdi). Çünkü: </a:t>
            </a:r>
          </a:p>
          <a:p>
            <a:pPr algn="just">
              <a:buFontTx/>
              <a:buChar char="-"/>
            </a:pPr>
            <a:r>
              <a:rPr lang="tr-TR" sz="1600" dirty="0" smtClean="0">
                <a:latin typeface="Times New Roman" pitchFamily="18" charset="0"/>
                <a:cs typeface="Times New Roman" pitchFamily="18" charset="0"/>
              </a:rPr>
              <a:t>Bu dönemde nüfus artışı ve şehirlerin büyümesi </a:t>
            </a:r>
            <a:r>
              <a:rPr lang="tr-TR" sz="1600" i="1" dirty="0" smtClean="0">
                <a:latin typeface="Times New Roman" pitchFamily="18" charset="0"/>
                <a:cs typeface="Times New Roman" pitchFamily="18" charset="0"/>
              </a:rPr>
              <a:t>sürdükçe</a:t>
            </a:r>
            <a:r>
              <a:rPr lang="tr-TR" sz="1600" dirty="0" smtClean="0">
                <a:latin typeface="Times New Roman" pitchFamily="18" charset="0"/>
                <a:cs typeface="Times New Roman" pitchFamily="18" charset="0"/>
              </a:rPr>
              <a:t> ücretler düştü (çünkü nüfus artışı işgücü artışı demekti) ve tarımsal ürün fiyatları yükseldi (çünkü şehirlerin gıda malı talebi vardı). Böylece </a:t>
            </a:r>
            <a:r>
              <a:rPr lang="tr-TR" sz="1600" dirty="0" err="1" smtClean="0">
                <a:latin typeface="Times New Roman" pitchFamily="18" charset="0"/>
                <a:cs typeface="Times New Roman" pitchFamily="18" charset="0"/>
              </a:rPr>
              <a:t>lordlar</a:t>
            </a:r>
            <a:r>
              <a:rPr lang="tr-TR" sz="1600" dirty="0" smtClean="0">
                <a:latin typeface="Times New Roman" pitchFamily="18" charset="0"/>
                <a:cs typeface="Times New Roman" pitchFamily="18" charset="0"/>
              </a:rPr>
              <a:t> için arazilerini (ucuz) ücretli emek ile işlemek ve şehirlerin gıda malı talebine (fiyatı yükselen tarımsal ürün yetiştirip şehirlere göndererek) yanıt vermek kârlı hale geliyordu. Böylece kendi </a:t>
            </a:r>
            <a:r>
              <a:rPr lang="tr-TR" sz="1600" i="1" dirty="0" err="1" smtClean="0">
                <a:latin typeface="Times New Roman" pitchFamily="18" charset="0"/>
                <a:cs typeface="Times New Roman" pitchFamily="18" charset="0"/>
              </a:rPr>
              <a:t>demesne</a:t>
            </a:r>
            <a:r>
              <a:rPr lang="tr-TR" sz="1600" dirty="0" err="1" smtClean="0">
                <a:latin typeface="Times New Roman" pitchFamily="18" charset="0"/>
                <a:cs typeface="Times New Roman" pitchFamily="18" charset="0"/>
              </a:rPr>
              <a:t>lerini</a:t>
            </a:r>
            <a:r>
              <a:rPr lang="tr-TR" sz="1600" dirty="0" smtClean="0">
                <a:latin typeface="Times New Roman" pitchFamily="18" charset="0"/>
                <a:cs typeface="Times New Roman" pitchFamily="18" charset="0"/>
              </a:rPr>
              <a:t> genişletmeye, </a:t>
            </a:r>
            <a:r>
              <a:rPr lang="tr-TR" sz="1600" dirty="0" err="1" smtClean="0">
                <a:latin typeface="Times New Roman" pitchFamily="18" charset="0"/>
                <a:cs typeface="Times New Roman" pitchFamily="18" charset="0"/>
              </a:rPr>
              <a:t>manordeki</a:t>
            </a:r>
            <a:r>
              <a:rPr lang="tr-TR" sz="1600" dirty="0" smtClean="0">
                <a:latin typeface="Times New Roman" pitchFamily="18" charset="0"/>
                <a:cs typeface="Times New Roman" pitchFamily="18" charset="0"/>
              </a:rPr>
              <a:t> ortak arazileri kullanmaya çalıştılar ve köylülere/serflere (şimdi para ile ödenebilir hale gelmiş olan) eski yükümlülüklerini geri getirmeye çalıştılar. Batı Avrupa’da bu eğilime karşı bir direniş görüldü ancak Doğu Avrupa’da arazi sahipleri/feodal beyler güçlü konumda kalmayı sürdürdü.   </a:t>
            </a:r>
          </a:p>
          <a:p>
            <a:pPr algn="ctr">
              <a:buFontTx/>
              <a:buChar char="-"/>
            </a:pPr>
            <a:endParaRPr lang="tr-TR" sz="17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800" dirty="0" smtClean="0">
                <a:latin typeface="Times New Roman" pitchFamily="18" charset="0"/>
                <a:cs typeface="Times New Roman" pitchFamily="18" charset="0"/>
              </a:rPr>
              <a:t>Ortaçağ Ekonomisinin Krizi  </a:t>
            </a:r>
          </a:p>
          <a:p>
            <a:pPr algn="just">
              <a:buFontTx/>
              <a:buChar char="-"/>
            </a:pPr>
            <a:r>
              <a:rPr lang="tr-TR" sz="1800" dirty="0" smtClean="0">
                <a:latin typeface="Times New Roman" pitchFamily="18" charset="0"/>
                <a:cs typeface="Times New Roman" pitchFamily="18" charset="0"/>
              </a:rPr>
              <a:t>Veba salgını feodal toplumun yönetici ve çalışan kesimleri arasındaki sosyal gerilimi/çatışmayı yoğunlaştırdı. Çünkü: </a:t>
            </a:r>
          </a:p>
          <a:p>
            <a:pPr algn="just">
              <a:buFontTx/>
              <a:buChar char="-"/>
            </a:pPr>
            <a:r>
              <a:rPr lang="tr-TR" sz="1800" dirty="0" smtClean="0">
                <a:latin typeface="Times New Roman" pitchFamily="18" charset="0"/>
                <a:cs typeface="Times New Roman" pitchFamily="18" charset="0"/>
              </a:rPr>
              <a:t>Salgınla birlikte Avrupa’da önemli bir nüfus azalışı yaşandı. Tarım dışı faaliyetler için sunduğu fırsatlar ile önemli çekim merkezleri olan şehirlerin nüfusları ve gıda talepleri azalınca tarımsal ürünlerin fiyatları düşmeye (çünkü talep azaldı) ve emek kıtlığı yaşanması nedeniyle ücretler yükselmeye  (çünkü nüfus azaldı) başladı. Önceki genişleme döneminin tersi bir durum ortaya çıkmış oluyordu. </a:t>
            </a:r>
          </a:p>
          <a:p>
            <a:pPr algn="just">
              <a:buFontTx/>
              <a:buChar char="-"/>
            </a:pPr>
            <a:r>
              <a:rPr lang="tr-TR" sz="1800" dirty="0" smtClean="0">
                <a:latin typeface="Times New Roman" pitchFamily="18" charset="0"/>
                <a:cs typeface="Times New Roman" pitchFamily="18" charset="0"/>
              </a:rPr>
              <a:t>Bu duruma karşı ücret kontrolleri uygulanmaya çalışıldı. Feodal beylerin ya da şehir otoritelerinin kontrol tedbirleri bu sınıflar ile köylüler ve işçiler arasındaki gerilimi artırdı. 14. yüzyılın ikinci yarısında Avrupa’da çeşitli ayaklanmalar/isyanlar görüldü. Bu isyanlar bir şekilde kıtlığın, vebanın ve savaşların getirdiği ani ekonomik değişiklikler ile ilgiliydi. </a:t>
            </a:r>
          </a:p>
          <a:p>
            <a:pPr algn="just">
              <a:buFontTx/>
              <a:buChar char="-"/>
            </a:pPr>
            <a:endParaRPr lang="tr-TR" sz="1600" dirty="0" smtClean="0">
              <a:latin typeface="Times New Roman" pitchFamily="18" charset="0"/>
              <a:cs typeface="Times New Roman" pitchFamily="18" charset="0"/>
            </a:endParaRPr>
          </a:p>
          <a:p>
            <a:pPr algn="ctr">
              <a:buFontTx/>
              <a:buChar char="-"/>
            </a:pPr>
            <a:endParaRPr lang="tr-TR" sz="17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endParaRPr lang="tr-TR" sz="1800" dirty="0" smtClean="0">
              <a:latin typeface="Times New Roman" pitchFamily="18" charset="0"/>
              <a:cs typeface="Times New Roman" pitchFamily="18" charset="0"/>
            </a:endParaRPr>
          </a:p>
          <a:p>
            <a:pPr algn="ctr">
              <a:buNone/>
            </a:pPr>
            <a:r>
              <a:rPr lang="tr-TR" sz="1800" dirty="0" smtClean="0">
                <a:latin typeface="Times New Roman" pitchFamily="18" charset="0"/>
                <a:cs typeface="Times New Roman" pitchFamily="18" charset="0"/>
              </a:rPr>
              <a:t>Ortaçağ Ekonomisinin Krizi  </a:t>
            </a:r>
          </a:p>
          <a:p>
            <a:pPr algn="just">
              <a:buFontTx/>
              <a:buChar char="-"/>
            </a:pPr>
            <a:r>
              <a:rPr lang="tr-TR" sz="1800" dirty="0" smtClean="0">
                <a:latin typeface="Times New Roman" pitchFamily="18" charset="0"/>
                <a:cs typeface="Times New Roman" pitchFamily="18" charset="0"/>
              </a:rPr>
              <a:t>1358’de Fransa’da köylüler, beylerine ve hükümete karşı ayaklandı; İngiltere’de 1381’de büyük köylü ayaklanması görüldü; İtalya Floransa’da 1378’de yünlü imalatında çalışan işçiler ayaklanarak şehir yönetimini geçici olarak ele geçirdi. Ekonomik huzursuzlukları yansıtan bu isyanlar ya feodal beyler ya şehir yönetimleri ya da yeni doğmakta olan ulusal monarşiler tarafından bastırılmıştır.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Avrupa’da nüfusun azalışı sonrasında arazi sahipleri/feodal beyler kendi topraklarını ücret karşılığında ya da kiraya vererek işletmek (işgücü bulabilmek)  konusunda birbirleriyle rekabet halinde oldular. Ücretler yüksekti. İngiltere’de 15. yüzyıl tarımsal işçiler için bir “altın çağ” niteliğindeydi çünkü reel ücretler (nominal ücretlerin tüketim mallarının fiyatına oranı) 19. yüzyıla kadar göreceği en yüksek seviyesine ulaşmış durumdaydı. </a:t>
            </a:r>
          </a:p>
          <a:p>
            <a:pPr algn="ctr">
              <a:buFontTx/>
              <a:buChar char="-"/>
            </a:pPr>
            <a:endParaRPr lang="tr-TR" sz="17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endParaRPr lang="tr-TR" sz="1700" dirty="0" smtClean="0">
              <a:latin typeface="Times New Roman" pitchFamily="18" charset="0"/>
              <a:cs typeface="Times New Roman" pitchFamily="18" charset="0"/>
            </a:endParaRPr>
          </a:p>
          <a:p>
            <a:pPr algn="ctr">
              <a:buNone/>
            </a:pPr>
            <a:r>
              <a:rPr lang="tr-TR" sz="1700" dirty="0" smtClean="0">
                <a:latin typeface="Times New Roman" pitchFamily="18" charset="0"/>
                <a:cs typeface="Times New Roman" pitchFamily="18" charset="0"/>
              </a:rPr>
              <a:t>Ortaçağ Ekonomisinin Krizi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600" dirty="0" smtClean="0">
                <a:latin typeface="Times New Roman" pitchFamily="18" charset="0"/>
                <a:cs typeface="Times New Roman" pitchFamily="18" charset="0"/>
              </a:rPr>
              <a:t>Genel olarak bakıldığında, Batı Avrupa’da değişen ekonomik koşullar (ya da piyasa güçlerinin işleyişi) köylülüğü feodal bağlardan giderek kopartmış ve sonuçta özgürlük getirmiştir. Yönetici sınıflar askeri ve siyasi olarak güçlü olsa da işgücü yükümlülüklerini geri getirememiş ve ücretleri kontrol edememişlerdir. Serflerin/köylülerin ücretleri ve yaşam standartları yükselmiştir (sonuçta Batı Avrupa’da serf statüsü giderek belirsizleşecek ve ortadan kalkacaktır). Veba salgını sonrası düşük şehir talebi nedeniyle düşen tahıl fiyatları, işlenebilir yeterli arazi olması sonucunda büyükbaş hayvan yetiştiriciliğinin desteklenmesi olgusu ile birleşince tahıldan kök bitki ve hayvan yemi türü ürünlere geçişi getirdi. Veba salgını 14. yüzyılda esasen </a:t>
            </a:r>
            <a:r>
              <a:rPr lang="tr-TR" sz="1600" dirty="0" err="1" smtClean="0">
                <a:latin typeface="Times New Roman" pitchFamily="18" charset="0"/>
                <a:cs typeface="Times New Roman" pitchFamily="18" charset="0"/>
              </a:rPr>
              <a:t>felaketvari</a:t>
            </a:r>
            <a:r>
              <a:rPr lang="tr-TR" sz="1600" dirty="0" smtClean="0">
                <a:latin typeface="Times New Roman" pitchFamily="18" charset="0"/>
                <a:cs typeface="Times New Roman" pitchFamily="18" charset="0"/>
              </a:rPr>
              <a:t> bir gelişme olmakla birlikte 15. yüzyılda başlayacak olan yeni büyüme ve gelişme döneminin yolunu açmıştır.  </a:t>
            </a:r>
          </a:p>
          <a:p>
            <a:pPr algn="just">
              <a:buFontTx/>
              <a:buChar char="-"/>
            </a:pPr>
            <a:endParaRPr lang="tr-TR" sz="16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endParaRPr lang="tr-TR" sz="1700" dirty="0" smtClean="0">
              <a:latin typeface="Times New Roman" pitchFamily="18" charset="0"/>
              <a:cs typeface="Times New Roman" pitchFamily="18" charset="0"/>
            </a:endParaRPr>
          </a:p>
          <a:p>
            <a:pPr algn="ctr">
              <a:buNone/>
            </a:pPr>
            <a:r>
              <a:rPr lang="tr-TR" sz="1800" dirty="0" smtClean="0">
                <a:latin typeface="Times New Roman" pitchFamily="18" charset="0"/>
                <a:cs typeface="Times New Roman" pitchFamily="18" charset="0"/>
              </a:rPr>
              <a:t>Ortaçağ Ekonomisinin Krizi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 Doğu Avrupa’da ise hem genel nüfus yoğunluğu hem de şehir nüfusları batıya kıyasla daha düşüktü. Piyasa güçleri de daha zayıftı. Veba salgınından sonra şehir hayatı neredeyse kayboldu ve mevcut olan piyasalar gerileyerek geçimlik/kendine yeterli ekonomi hakim oldu. Bu koşullarda büyük toprak sahipleri/feodal beyler güçlerini korurken feodal bağlar da güçlü kalmaya devam etti. Serflik statüsü Batı Avrupa’dakinden daha sıkı yükümlülükler altında (köleliğe benzer şekilde) devam etti. 15. yüzyılda Rusya ve Polonya gibi bölgelerde serfler haftanın 5-6 günü </a:t>
            </a:r>
            <a:r>
              <a:rPr lang="tr-TR" sz="1800" dirty="0" err="1" smtClean="0">
                <a:latin typeface="Times New Roman" pitchFamily="18" charset="0"/>
                <a:cs typeface="Times New Roman" pitchFamily="18" charset="0"/>
              </a:rPr>
              <a:t>lordları</a:t>
            </a:r>
            <a:r>
              <a:rPr lang="tr-TR" sz="1800" dirty="0" smtClean="0">
                <a:latin typeface="Times New Roman" pitchFamily="18" charset="0"/>
                <a:cs typeface="Times New Roman" pitchFamily="18" charset="0"/>
              </a:rPr>
              <a:t> için çalışmak zorundaydı ve bazen topraktan bağımsız olarak alınıp satılabiliyorlardı. Feodalizm Avrupa’da en geç 19. yüzyılda Rusya’da çözülmüştür.  </a:t>
            </a:r>
          </a:p>
          <a:p>
            <a:pPr algn="just">
              <a:buFontTx/>
              <a:buChar char="-"/>
            </a:pPr>
            <a:endParaRPr lang="tr-TR" sz="16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700" dirty="0" smtClean="0">
                <a:latin typeface="Times New Roman" pitchFamily="18" charset="0"/>
                <a:cs typeface="Times New Roman" pitchFamily="18" charset="0"/>
              </a:rPr>
              <a:t>Tarımsal Teknoloji ve Üretkenlik </a:t>
            </a:r>
          </a:p>
          <a:p>
            <a:pPr algn="just">
              <a:buFontTx/>
              <a:buChar char="-"/>
            </a:pPr>
            <a:r>
              <a:rPr lang="tr-TR" sz="1700" dirty="0" smtClean="0">
                <a:solidFill>
                  <a:schemeClr val="bg1"/>
                </a:solidFill>
                <a:latin typeface="Times New Roman" pitchFamily="18" charset="0"/>
                <a:cs typeface="Times New Roman" pitchFamily="18" charset="0"/>
              </a:rPr>
              <a:t>Veba salgınından sonra yaklaşık yüzyıllık bir gerileme ve durgunluk dönemi sonrasında Avrupa nüfusu yine artmaya başladı. 16. yüzyılda bu artış devam etti ve 17. yüzyıla gelindiğinde durdu. Bunun bir açıklama tarımsal verimlilikte önemli bir ilerleme görülmeyişi olduğudur. Tarımsal verimlilik 13. yüzyılda olduğundan çok yüksek değildi. </a:t>
            </a:r>
          </a:p>
          <a:p>
            <a:pPr algn="just">
              <a:buFontTx/>
              <a:buChar char="-"/>
            </a:pPr>
            <a:r>
              <a:rPr lang="tr-TR" sz="1700" dirty="0" smtClean="0">
                <a:solidFill>
                  <a:schemeClr val="bg1"/>
                </a:solidFill>
                <a:latin typeface="Times New Roman" pitchFamily="18" charset="0"/>
                <a:cs typeface="Times New Roman" pitchFamily="18" charset="0"/>
              </a:rPr>
              <a:t>Emek verimliliği de pek yüksek değildi. Birincisi, zamanla nüfustaki artış sebebiyle mevcut arazilerde daha fazla işgücü kullanıldı. Bu durum toplam ürünü biraz artırsa da kişi başına ortalama yıllık ürün azaldı. İkincisi, daha önce kullanılmayan boş/ıssız araziler, çalılıklar, bataklıklar vb. işlenmeye ve otlaklar işlenebilir araziye dönüştürülmeye başladı. Bu araziler normalde tarım için kullanılanlardan daha az verimli oldukları için muhtemelen daha düşük bir ortalama ürün ürettiler. Yani toprakların ortalama verimliliği azaldı. Otlakların araziye dönüştürülmesi büyükbaş hayvan miktarını azaltarak kişilerin et tüketimini olumsuz etkilemiş olabilir. </a:t>
            </a:r>
          </a:p>
          <a:p>
            <a:pPr algn="just">
              <a:buFontTx/>
              <a:buChar char="-"/>
            </a:pPr>
            <a:endParaRPr lang="tr-TR" sz="1700" dirty="0" smtClean="0">
              <a:latin typeface="Times New Roman" pitchFamily="18" charset="0"/>
              <a:cs typeface="Times New Roman" pitchFamily="18" charset="0"/>
            </a:endParaRPr>
          </a:p>
          <a:p>
            <a:pPr algn="just">
              <a:buFontTx/>
              <a:buChar char="-"/>
            </a:pPr>
            <a:endParaRPr lang="tr-TR" sz="1800" dirty="0" smtClean="0">
              <a:latin typeface="Times New Roman" pitchFamily="18" charset="0"/>
              <a:cs typeface="Times New Roman" pitchFamily="18" charset="0"/>
            </a:endParaRPr>
          </a:p>
          <a:p>
            <a:pPr algn="just">
              <a:buNone/>
            </a:pPr>
            <a:endParaRPr lang="tr-TR" sz="18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a:p>
            <a:pPr algn="just">
              <a:buFontTx/>
              <a:buChar char="-"/>
            </a:pPr>
            <a:endParaRPr lang="tr-TR" sz="16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1372</Words>
  <Application>Microsoft Office PowerPoint</Application>
  <PresentationFormat>Ekran Gösterisi (4:3)</PresentationFormat>
  <Paragraphs>76</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2020-05-19T19:39:09Z</dcterms:created>
  <dcterms:modified xsi:type="dcterms:W3CDTF">2020-05-19T19:39:45Z</dcterms:modified>
</cp:coreProperties>
</file>