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78" r:id="rId5"/>
    <p:sldId id="279" r:id="rId6"/>
    <p:sldId id="259" r:id="rId7"/>
    <p:sldId id="261" r:id="rId8"/>
    <p:sldId id="262" r:id="rId9"/>
    <p:sldId id="263" r:id="rId10"/>
    <p:sldId id="264" r:id="rId11"/>
    <p:sldId id="265" r:id="rId12"/>
    <p:sldId id="277" r:id="rId13"/>
    <p:sldId id="268" r:id="rId14"/>
    <p:sldId id="280" r:id="rId15"/>
    <p:sldId id="281" r:id="rId16"/>
    <p:sldId id="282" r:id="rId17"/>
    <p:sldId id="28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4" autoAdjust="0"/>
    <p:restoredTop sz="94660"/>
  </p:normalViewPr>
  <p:slideViewPr>
    <p:cSldViewPr>
      <p:cViewPr varScale="1">
        <p:scale>
          <a:sx n="87" d="100"/>
          <a:sy n="87" d="100"/>
        </p:scale>
        <p:origin x="61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74E4DC-32CF-4031-97AB-8668E5D8466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tr-TR"/>
        </a:p>
      </dgm:t>
    </dgm:pt>
    <dgm:pt modelId="{2F49D288-0AE4-40F5-BBA9-0D9E9C8132CD}">
      <dgm:prSet phldrT="[Metin]"/>
      <dgm:spPr/>
      <dgm:t>
        <a:bodyPr/>
        <a:lstStyle/>
        <a:p>
          <a:r>
            <a:rPr lang="tr-TR" dirty="0" smtClean="0"/>
            <a:t>Yağsız Süt</a:t>
          </a:r>
          <a:endParaRPr lang="tr-TR" dirty="0"/>
        </a:p>
      </dgm:t>
    </dgm:pt>
    <dgm:pt modelId="{36E279E3-67A9-42A1-9722-63DA21E7F15C}" type="parTrans" cxnId="{F331653D-F23E-463E-8996-29A0ADCB279C}">
      <dgm:prSet/>
      <dgm:spPr/>
      <dgm:t>
        <a:bodyPr/>
        <a:lstStyle/>
        <a:p>
          <a:endParaRPr lang="tr-TR"/>
        </a:p>
      </dgm:t>
    </dgm:pt>
    <dgm:pt modelId="{B48F9887-71E4-4159-9802-F4FB0A43FC37}" type="sibTrans" cxnId="{F331653D-F23E-463E-8996-29A0ADCB279C}">
      <dgm:prSet/>
      <dgm:spPr/>
      <dgm:t>
        <a:bodyPr/>
        <a:lstStyle/>
        <a:p>
          <a:endParaRPr lang="tr-TR"/>
        </a:p>
      </dgm:t>
    </dgm:pt>
    <dgm:pt modelId="{8BE00021-4EFE-4C99-80CB-9B1C7B25C263}">
      <dgm:prSet phldrT="[Metin]"/>
      <dgm:spPr/>
      <dgm:t>
        <a:bodyPr/>
        <a:lstStyle/>
        <a:p>
          <a:r>
            <a:rPr lang="tr-TR" dirty="0" err="1" smtClean="0"/>
            <a:t>Klarifikasyon</a:t>
          </a:r>
          <a:r>
            <a:rPr lang="tr-TR" dirty="0" smtClean="0"/>
            <a:t>	</a:t>
          </a:r>
          <a:endParaRPr lang="tr-TR" dirty="0"/>
        </a:p>
      </dgm:t>
    </dgm:pt>
    <dgm:pt modelId="{F5457B7C-5808-4E1E-85B6-E641BA8863BC}" type="parTrans" cxnId="{1D2B2F6F-534E-4053-9989-D06B48CC5F78}">
      <dgm:prSet/>
      <dgm:spPr/>
      <dgm:t>
        <a:bodyPr/>
        <a:lstStyle/>
        <a:p>
          <a:endParaRPr lang="tr-TR"/>
        </a:p>
      </dgm:t>
    </dgm:pt>
    <dgm:pt modelId="{14A9A464-54A6-412E-886C-EC0A070DCABA}" type="sibTrans" cxnId="{1D2B2F6F-534E-4053-9989-D06B48CC5F78}">
      <dgm:prSet/>
      <dgm:spPr/>
      <dgm:t>
        <a:bodyPr/>
        <a:lstStyle/>
        <a:p>
          <a:endParaRPr lang="tr-TR"/>
        </a:p>
      </dgm:t>
    </dgm:pt>
    <dgm:pt modelId="{223A5D30-68FB-4287-B316-03FC926F6B40}">
      <dgm:prSet phldrT="[Metin]"/>
      <dgm:spPr/>
      <dgm:t>
        <a:bodyPr/>
        <a:lstStyle/>
        <a:p>
          <a:r>
            <a:rPr lang="tr-TR" dirty="0" smtClean="0"/>
            <a:t>Soğutma 4  </a:t>
          </a:r>
          <a:r>
            <a:rPr lang="tr-TR" dirty="0" smtClean="0">
              <a:latin typeface="Calibri" panose="020F0502020204030204" pitchFamily="34" charset="0"/>
              <a:cs typeface="Calibri" panose="020F0502020204030204" pitchFamily="34" charset="0"/>
            </a:rPr>
            <a:t>ͦC</a:t>
          </a:r>
          <a:endParaRPr lang="tr-TR" dirty="0"/>
        </a:p>
      </dgm:t>
    </dgm:pt>
    <dgm:pt modelId="{41354566-FE27-40EC-BF5D-3376BF5CB111}" type="parTrans" cxnId="{29AF96D2-8FF5-4CAA-BA06-10C0C4F36606}">
      <dgm:prSet/>
      <dgm:spPr/>
      <dgm:t>
        <a:bodyPr/>
        <a:lstStyle/>
        <a:p>
          <a:endParaRPr lang="tr-TR"/>
        </a:p>
      </dgm:t>
    </dgm:pt>
    <dgm:pt modelId="{09196246-CCD9-41FA-8EB0-4E6E90854AA1}" type="sibTrans" cxnId="{29AF96D2-8FF5-4CAA-BA06-10C0C4F36606}">
      <dgm:prSet/>
      <dgm:spPr/>
      <dgm:t>
        <a:bodyPr/>
        <a:lstStyle/>
        <a:p>
          <a:endParaRPr lang="tr-TR"/>
        </a:p>
      </dgm:t>
    </dgm:pt>
    <dgm:pt modelId="{F21DC51E-B6AB-4273-9F9E-94069CA42600}" type="pres">
      <dgm:prSet presAssocID="{7174E4DC-32CF-4031-97AB-8668E5D84663}" presName="outerComposite" presStyleCnt="0">
        <dgm:presLayoutVars>
          <dgm:chMax val="5"/>
          <dgm:dir/>
          <dgm:resizeHandles val="exact"/>
        </dgm:presLayoutVars>
      </dgm:prSet>
      <dgm:spPr/>
      <dgm:t>
        <a:bodyPr/>
        <a:lstStyle/>
        <a:p>
          <a:endParaRPr lang="tr-TR"/>
        </a:p>
      </dgm:t>
    </dgm:pt>
    <dgm:pt modelId="{AADE59A3-7111-4554-B077-CE57E78561EE}" type="pres">
      <dgm:prSet presAssocID="{7174E4DC-32CF-4031-97AB-8668E5D84663}" presName="dummyMaxCanvas" presStyleCnt="0">
        <dgm:presLayoutVars/>
      </dgm:prSet>
      <dgm:spPr/>
    </dgm:pt>
    <dgm:pt modelId="{60634F63-9194-45D8-83B0-0E5ED1EC7E6E}" type="pres">
      <dgm:prSet presAssocID="{7174E4DC-32CF-4031-97AB-8668E5D84663}" presName="ThreeNodes_1" presStyleLbl="node1" presStyleIdx="0" presStyleCnt="3" custLinFactNeighborX="-6170" custLinFactNeighborY="-76923">
        <dgm:presLayoutVars>
          <dgm:bulletEnabled val="1"/>
        </dgm:presLayoutVars>
      </dgm:prSet>
      <dgm:spPr/>
      <dgm:t>
        <a:bodyPr/>
        <a:lstStyle/>
        <a:p>
          <a:endParaRPr lang="tr-TR"/>
        </a:p>
      </dgm:t>
    </dgm:pt>
    <dgm:pt modelId="{F1BFB617-579C-4434-A9DB-881ECAA98468}" type="pres">
      <dgm:prSet presAssocID="{7174E4DC-32CF-4031-97AB-8668E5D84663}" presName="ThreeNodes_2" presStyleLbl="node1" presStyleIdx="1" presStyleCnt="3" custAng="0">
        <dgm:presLayoutVars>
          <dgm:bulletEnabled val="1"/>
        </dgm:presLayoutVars>
      </dgm:prSet>
      <dgm:spPr/>
      <dgm:t>
        <a:bodyPr/>
        <a:lstStyle/>
        <a:p>
          <a:endParaRPr lang="tr-TR"/>
        </a:p>
      </dgm:t>
    </dgm:pt>
    <dgm:pt modelId="{DD296677-E3EA-442C-83B9-867131256BEC}" type="pres">
      <dgm:prSet presAssocID="{7174E4DC-32CF-4031-97AB-8668E5D84663}" presName="ThreeNodes_3" presStyleLbl="node1" presStyleIdx="2" presStyleCnt="3">
        <dgm:presLayoutVars>
          <dgm:bulletEnabled val="1"/>
        </dgm:presLayoutVars>
      </dgm:prSet>
      <dgm:spPr/>
      <dgm:t>
        <a:bodyPr/>
        <a:lstStyle/>
        <a:p>
          <a:endParaRPr lang="tr-TR"/>
        </a:p>
      </dgm:t>
    </dgm:pt>
    <dgm:pt modelId="{DCC92147-0C46-4595-83DE-4B27B6A2E347}" type="pres">
      <dgm:prSet presAssocID="{7174E4DC-32CF-4031-97AB-8668E5D84663}" presName="ThreeConn_1-2" presStyleLbl="fgAccFollowNode1" presStyleIdx="0" presStyleCnt="2">
        <dgm:presLayoutVars>
          <dgm:bulletEnabled val="1"/>
        </dgm:presLayoutVars>
      </dgm:prSet>
      <dgm:spPr/>
      <dgm:t>
        <a:bodyPr/>
        <a:lstStyle/>
        <a:p>
          <a:endParaRPr lang="tr-TR"/>
        </a:p>
      </dgm:t>
    </dgm:pt>
    <dgm:pt modelId="{01774030-CFE9-46D5-8E76-2D23DA94445C}" type="pres">
      <dgm:prSet presAssocID="{7174E4DC-32CF-4031-97AB-8668E5D84663}" presName="ThreeConn_2-3" presStyleLbl="fgAccFollowNode1" presStyleIdx="1" presStyleCnt="2">
        <dgm:presLayoutVars>
          <dgm:bulletEnabled val="1"/>
        </dgm:presLayoutVars>
      </dgm:prSet>
      <dgm:spPr/>
      <dgm:t>
        <a:bodyPr/>
        <a:lstStyle/>
        <a:p>
          <a:endParaRPr lang="tr-TR"/>
        </a:p>
      </dgm:t>
    </dgm:pt>
    <dgm:pt modelId="{DF5E4D1B-BDCD-4FE8-A62B-2FD24D1D0D43}" type="pres">
      <dgm:prSet presAssocID="{7174E4DC-32CF-4031-97AB-8668E5D84663}" presName="ThreeNodes_1_text" presStyleLbl="node1" presStyleIdx="2" presStyleCnt="3">
        <dgm:presLayoutVars>
          <dgm:bulletEnabled val="1"/>
        </dgm:presLayoutVars>
      </dgm:prSet>
      <dgm:spPr/>
      <dgm:t>
        <a:bodyPr/>
        <a:lstStyle/>
        <a:p>
          <a:endParaRPr lang="tr-TR"/>
        </a:p>
      </dgm:t>
    </dgm:pt>
    <dgm:pt modelId="{DFEA7134-AFEA-40C5-B55F-D224C03A3B71}" type="pres">
      <dgm:prSet presAssocID="{7174E4DC-32CF-4031-97AB-8668E5D84663}" presName="ThreeNodes_2_text" presStyleLbl="node1" presStyleIdx="2" presStyleCnt="3">
        <dgm:presLayoutVars>
          <dgm:bulletEnabled val="1"/>
        </dgm:presLayoutVars>
      </dgm:prSet>
      <dgm:spPr/>
      <dgm:t>
        <a:bodyPr/>
        <a:lstStyle/>
        <a:p>
          <a:endParaRPr lang="tr-TR"/>
        </a:p>
      </dgm:t>
    </dgm:pt>
    <dgm:pt modelId="{9B1A9B8A-1B94-43DA-AC94-00C54CE3CB4C}" type="pres">
      <dgm:prSet presAssocID="{7174E4DC-32CF-4031-97AB-8668E5D84663}" presName="ThreeNodes_3_text" presStyleLbl="node1" presStyleIdx="2" presStyleCnt="3">
        <dgm:presLayoutVars>
          <dgm:bulletEnabled val="1"/>
        </dgm:presLayoutVars>
      </dgm:prSet>
      <dgm:spPr/>
      <dgm:t>
        <a:bodyPr/>
        <a:lstStyle/>
        <a:p>
          <a:endParaRPr lang="tr-TR"/>
        </a:p>
      </dgm:t>
    </dgm:pt>
  </dgm:ptLst>
  <dgm:cxnLst>
    <dgm:cxn modelId="{3242CE45-B20F-4CAD-8F93-F6341E84F694}" type="presOf" srcId="{8BE00021-4EFE-4C99-80CB-9B1C7B25C263}" destId="{F1BFB617-579C-4434-A9DB-881ECAA98468}" srcOrd="0" destOrd="0" presId="urn:microsoft.com/office/officeart/2005/8/layout/vProcess5"/>
    <dgm:cxn modelId="{2F6B9236-AA70-4B91-BCDA-1037D7745FCE}" type="presOf" srcId="{223A5D30-68FB-4287-B316-03FC926F6B40}" destId="{9B1A9B8A-1B94-43DA-AC94-00C54CE3CB4C}" srcOrd="1" destOrd="0" presId="urn:microsoft.com/office/officeart/2005/8/layout/vProcess5"/>
    <dgm:cxn modelId="{9F7475AB-ABAD-4EE5-8123-72506E5B2378}" type="presOf" srcId="{2F49D288-0AE4-40F5-BBA9-0D9E9C8132CD}" destId="{DF5E4D1B-BDCD-4FE8-A62B-2FD24D1D0D43}" srcOrd="1" destOrd="0" presId="urn:microsoft.com/office/officeart/2005/8/layout/vProcess5"/>
    <dgm:cxn modelId="{7C3EAF30-A36C-4897-8071-8D94EE20C7F6}" type="presOf" srcId="{8BE00021-4EFE-4C99-80CB-9B1C7B25C263}" destId="{DFEA7134-AFEA-40C5-B55F-D224C03A3B71}" srcOrd="1" destOrd="0" presId="urn:microsoft.com/office/officeart/2005/8/layout/vProcess5"/>
    <dgm:cxn modelId="{DB72E569-5F39-4A09-8066-B1FA610DD3AB}" type="presOf" srcId="{7174E4DC-32CF-4031-97AB-8668E5D84663}" destId="{F21DC51E-B6AB-4273-9F9E-94069CA42600}" srcOrd="0" destOrd="0" presId="urn:microsoft.com/office/officeart/2005/8/layout/vProcess5"/>
    <dgm:cxn modelId="{F331653D-F23E-463E-8996-29A0ADCB279C}" srcId="{7174E4DC-32CF-4031-97AB-8668E5D84663}" destId="{2F49D288-0AE4-40F5-BBA9-0D9E9C8132CD}" srcOrd="0" destOrd="0" parTransId="{36E279E3-67A9-42A1-9722-63DA21E7F15C}" sibTransId="{B48F9887-71E4-4159-9802-F4FB0A43FC37}"/>
    <dgm:cxn modelId="{29AF96D2-8FF5-4CAA-BA06-10C0C4F36606}" srcId="{7174E4DC-32CF-4031-97AB-8668E5D84663}" destId="{223A5D30-68FB-4287-B316-03FC926F6B40}" srcOrd="2" destOrd="0" parTransId="{41354566-FE27-40EC-BF5D-3376BF5CB111}" sibTransId="{09196246-CCD9-41FA-8EB0-4E6E90854AA1}"/>
    <dgm:cxn modelId="{372B8771-C4D9-469F-9A0E-763FE68F9705}" type="presOf" srcId="{14A9A464-54A6-412E-886C-EC0A070DCABA}" destId="{01774030-CFE9-46D5-8E76-2D23DA94445C}" srcOrd="0" destOrd="0" presId="urn:microsoft.com/office/officeart/2005/8/layout/vProcess5"/>
    <dgm:cxn modelId="{1D2B2F6F-534E-4053-9989-D06B48CC5F78}" srcId="{7174E4DC-32CF-4031-97AB-8668E5D84663}" destId="{8BE00021-4EFE-4C99-80CB-9B1C7B25C263}" srcOrd="1" destOrd="0" parTransId="{F5457B7C-5808-4E1E-85B6-E641BA8863BC}" sibTransId="{14A9A464-54A6-412E-886C-EC0A070DCABA}"/>
    <dgm:cxn modelId="{6824CF34-01BC-455A-A453-C23320BD16A0}" type="presOf" srcId="{B48F9887-71E4-4159-9802-F4FB0A43FC37}" destId="{DCC92147-0C46-4595-83DE-4B27B6A2E347}" srcOrd="0" destOrd="0" presId="urn:microsoft.com/office/officeart/2005/8/layout/vProcess5"/>
    <dgm:cxn modelId="{38027B35-7AF2-40A8-B9FF-2FA1D04C3922}" type="presOf" srcId="{2F49D288-0AE4-40F5-BBA9-0D9E9C8132CD}" destId="{60634F63-9194-45D8-83B0-0E5ED1EC7E6E}" srcOrd="0" destOrd="0" presId="urn:microsoft.com/office/officeart/2005/8/layout/vProcess5"/>
    <dgm:cxn modelId="{179C1B08-D702-41E4-BE86-CE3F169CF172}" type="presOf" srcId="{223A5D30-68FB-4287-B316-03FC926F6B40}" destId="{DD296677-E3EA-442C-83B9-867131256BEC}" srcOrd="0" destOrd="0" presId="urn:microsoft.com/office/officeart/2005/8/layout/vProcess5"/>
    <dgm:cxn modelId="{4B419D63-C183-4093-8C13-F61BD25EC552}" type="presParOf" srcId="{F21DC51E-B6AB-4273-9F9E-94069CA42600}" destId="{AADE59A3-7111-4554-B077-CE57E78561EE}" srcOrd="0" destOrd="0" presId="urn:microsoft.com/office/officeart/2005/8/layout/vProcess5"/>
    <dgm:cxn modelId="{8953FD58-CF6F-40AB-B4FF-4AA64DE5B5CD}" type="presParOf" srcId="{F21DC51E-B6AB-4273-9F9E-94069CA42600}" destId="{60634F63-9194-45D8-83B0-0E5ED1EC7E6E}" srcOrd="1" destOrd="0" presId="urn:microsoft.com/office/officeart/2005/8/layout/vProcess5"/>
    <dgm:cxn modelId="{6997F93E-2FBC-467C-A2BE-AA62712B477E}" type="presParOf" srcId="{F21DC51E-B6AB-4273-9F9E-94069CA42600}" destId="{F1BFB617-579C-4434-A9DB-881ECAA98468}" srcOrd="2" destOrd="0" presId="urn:microsoft.com/office/officeart/2005/8/layout/vProcess5"/>
    <dgm:cxn modelId="{CC51E1FB-B348-4814-AF03-8849E83B5A55}" type="presParOf" srcId="{F21DC51E-B6AB-4273-9F9E-94069CA42600}" destId="{DD296677-E3EA-442C-83B9-867131256BEC}" srcOrd="3" destOrd="0" presId="urn:microsoft.com/office/officeart/2005/8/layout/vProcess5"/>
    <dgm:cxn modelId="{E05C5B6B-4389-42D9-B2DC-FCEBF363618D}" type="presParOf" srcId="{F21DC51E-B6AB-4273-9F9E-94069CA42600}" destId="{DCC92147-0C46-4595-83DE-4B27B6A2E347}" srcOrd="4" destOrd="0" presId="urn:microsoft.com/office/officeart/2005/8/layout/vProcess5"/>
    <dgm:cxn modelId="{12A77F0D-68CF-4751-A947-F7A722D65123}" type="presParOf" srcId="{F21DC51E-B6AB-4273-9F9E-94069CA42600}" destId="{01774030-CFE9-46D5-8E76-2D23DA94445C}" srcOrd="5" destOrd="0" presId="urn:microsoft.com/office/officeart/2005/8/layout/vProcess5"/>
    <dgm:cxn modelId="{95C9AFF8-FCF1-4865-80B9-79AB07D6816A}" type="presParOf" srcId="{F21DC51E-B6AB-4273-9F9E-94069CA42600}" destId="{DF5E4D1B-BDCD-4FE8-A62B-2FD24D1D0D43}" srcOrd="6" destOrd="0" presId="urn:microsoft.com/office/officeart/2005/8/layout/vProcess5"/>
    <dgm:cxn modelId="{7EF17132-5025-488D-966E-3C07C787F9A1}" type="presParOf" srcId="{F21DC51E-B6AB-4273-9F9E-94069CA42600}" destId="{DFEA7134-AFEA-40C5-B55F-D224C03A3B71}" srcOrd="7" destOrd="0" presId="urn:microsoft.com/office/officeart/2005/8/layout/vProcess5"/>
    <dgm:cxn modelId="{3F2DEF95-2FD1-4A4A-B03F-A4EF11A1BC72}" type="presParOf" srcId="{F21DC51E-B6AB-4273-9F9E-94069CA42600}" destId="{9B1A9B8A-1B94-43DA-AC94-00C54CE3CB4C}"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CFD311-9D37-4A71-B8D7-4AA55CE5167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tr-TR"/>
        </a:p>
      </dgm:t>
    </dgm:pt>
    <dgm:pt modelId="{B152A290-5417-479E-88D4-8090DB845B73}">
      <dgm:prSet phldrT="[Metin]"/>
      <dgm:spPr/>
      <dgm:t>
        <a:bodyPr/>
        <a:lstStyle/>
        <a:p>
          <a:r>
            <a:rPr lang="tr-TR" dirty="0" err="1" smtClean="0"/>
            <a:t>Deareasyon</a:t>
          </a:r>
          <a:endParaRPr lang="tr-TR" dirty="0"/>
        </a:p>
      </dgm:t>
    </dgm:pt>
    <dgm:pt modelId="{A0366293-014B-4877-89A6-0EF0D1761A1D}" type="parTrans" cxnId="{3BA26271-786F-4D3E-97E1-36EB53D70B60}">
      <dgm:prSet/>
      <dgm:spPr/>
      <dgm:t>
        <a:bodyPr/>
        <a:lstStyle/>
        <a:p>
          <a:endParaRPr lang="tr-TR"/>
        </a:p>
      </dgm:t>
    </dgm:pt>
    <dgm:pt modelId="{A16EFA97-66CC-49B9-9D19-959C0F3E30E2}" type="sibTrans" cxnId="{3BA26271-786F-4D3E-97E1-36EB53D70B60}">
      <dgm:prSet/>
      <dgm:spPr/>
      <dgm:t>
        <a:bodyPr/>
        <a:lstStyle/>
        <a:p>
          <a:endParaRPr lang="tr-TR"/>
        </a:p>
      </dgm:t>
    </dgm:pt>
    <dgm:pt modelId="{8F50F343-B361-4EFA-AB26-0DC3DBCF3D69}">
      <dgm:prSet phldrT="[Metin]"/>
      <dgm:spPr/>
      <dgm:t>
        <a:bodyPr/>
        <a:lstStyle/>
        <a:p>
          <a:r>
            <a:rPr lang="tr-TR" dirty="0" smtClean="0"/>
            <a:t>Pastörizasyon 75  </a:t>
          </a:r>
          <a:r>
            <a:rPr lang="tr-TR" dirty="0" smtClean="0">
              <a:latin typeface="Calibri" panose="020F0502020204030204" pitchFamily="34" charset="0"/>
              <a:cs typeface="Calibri" panose="020F0502020204030204" pitchFamily="34" charset="0"/>
            </a:rPr>
            <a:t>ͦC / 20 </a:t>
          </a:r>
          <a:r>
            <a:rPr lang="tr-TR" dirty="0" err="1" smtClean="0">
              <a:latin typeface="Calibri" panose="020F0502020204030204" pitchFamily="34" charset="0"/>
              <a:cs typeface="Calibri" panose="020F0502020204030204" pitchFamily="34" charset="0"/>
            </a:rPr>
            <a:t>sn</a:t>
          </a:r>
          <a:endParaRPr lang="tr-TR" dirty="0"/>
        </a:p>
      </dgm:t>
    </dgm:pt>
    <dgm:pt modelId="{03267A93-BF97-41ED-9EA1-FFC712EAC411}" type="parTrans" cxnId="{1371FFB9-6DD2-48BE-8CD2-EE0FAEAD1FA4}">
      <dgm:prSet/>
      <dgm:spPr/>
      <dgm:t>
        <a:bodyPr/>
        <a:lstStyle/>
        <a:p>
          <a:endParaRPr lang="tr-TR"/>
        </a:p>
      </dgm:t>
    </dgm:pt>
    <dgm:pt modelId="{ABA5FA7B-6B60-4E82-8198-D07BD0A1DCDE}" type="sibTrans" cxnId="{1371FFB9-6DD2-48BE-8CD2-EE0FAEAD1FA4}">
      <dgm:prSet/>
      <dgm:spPr/>
      <dgm:t>
        <a:bodyPr/>
        <a:lstStyle/>
        <a:p>
          <a:endParaRPr lang="tr-TR"/>
        </a:p>
      </dgm:t>
    </dgm:pt>
    <dgm:pt modelId="{702839B5-69F6-432D-ABEB-C3977F40C581}">
      <dgm:prSet phldrT="[Metin]"/>
      <dgm:spPr/>
      <dgm:t>
        <a:bodyPr/>
        <a:lstStyle/>
        <a:p>
          <a:r>
            <a:rPr lang="tr-TR" dirty="0" err="1" smtClean="0"/>
            <a:t>Evaporasyon</a:t>
          </a:r>
          <a:r>
            <a:rPr lang="tr-TR" dirty="0" smtClean="0"/>
            <a:t> 45-70   </a:t>
          </a:r>
          <a:r>
            <a:rPr lang="tr-TR" dirty="0" smtClean="0">
              <a:latin typeface="Calibri" panose="020F0502020204030204" pitchFamily="34" charset="0"/>
              <a:cs typeface="Calibri" panose="020F0502020204030204" pitchFamily="34" charset="0"/>
            </a:rPr>
            <a:t>ͦC</a:t>
          </a:r>
          <a:endParaRPr lang="tr-TR" dirty="0"/>
        </a:p>
      </dgm:t>
    </dgm:pt>
    <dgm:pt modelId="{AE57922E-9213-4ACF-8D76-2838F248DD76}" type="parTrans" cxnId="{544D4D7D-8071-4346-B23F-3D94267229C8}">
      <dgm:prSet/>
      <dgm:spPr/>
      <dgm:t>
        <a:bodyPr/>
        <a:lstStyle/>
        <a:p>
          <a:endParaRPr lang="tr-TR"/>
        </a:p>
      </dgm:t>
    </dgm:pt>
    <dgm:pt modelId="{92A901FE-B454-45C7-AD87-30A5E90DDFAC}" type="sibTrans" cxnId="{544D4D7D-8071-4346-B23F-3D94267229C8}">
      <dgm:prSet/>
      <dgm:spPr/>
      <dgm:t>
        <a:bodyPr/>
        <a:lstStyle/>
        <a:p>
          <a:endParaRPr lang="tr-TR"/>
        </a:p>
      </dgm:t>
    </dgm:pt>
    <dgm:pt modelId="{BD6EE156-3778-46F3-9772-392A2B8B6989}" type="pres">
      <dgm:prSet presAssocID="{E7CFD311-9D37-4A71-B8D7-4AA55CE51670}" presName="outerComposite" presStyleCnt="0">
        <dgm:presLayoutVars>
          <dgm:chMax val="5"/>
          <dgm:dir/>
          <dgm:resizeHandles val="exact"/>
        </dgm:presLayoutVars>
      </dgm:prSet>
      <dgm:spPr/>
      <dgm:t>
        <a:bodyPr/>
        <a:lstStyle/>
        <a:p>
          <a:endParaRPr lang="tr-TR"/>
        </a:p>
      </dgm:t>
    </dgm:pt>
    <dgm:pt modelId="{C228D837-8B27-4B4B-8D5D-92677B6DD292}" type="pres">
      <dgm:prSet presAssocID="{E7CFD311-9D37-4A71-B8D7-4AA55CE51670}" presName="dummyMaxCanvas" presStyleCnt="0">
        <dgm:presLayoutVars/>
      </dgm:prSet>
      <dgm:spPr/>
    </dgm:pt>
    <dgm:pt modelId="{3135E6CD-3891-4131-9C8F-0BB23571900C}" type="pres">
      <dgm:prSet presAssocID="{E7CFD311-9D37-4A71-B8D7-4AA55CE51670}" presName="ThreeNodes_1" presStyleLbl="node1" presStyleIdx="0" presStyleCnt="3">
        <dgm:presLayoutVars>
          <dgm:bulletEnabled val="1"/>
        </dgm:presLayoutVars>
      </dgm:prSet>
      <dgm:spPr/>
      <dgm:t>
        <a:bodyPr/>
        <a:lstStyle/>
        <a:p>
          <a:endParaRPr lang="tr-TR"/>
        </a:p>
      </dgm:t>
    </dgm:pt>
    <dgm:pt modelId="{A190232F-4F19-4F03-95EF-67B4FD9DE0AE}" type="pres">
      <dgm:prSet presAssocID="{E7CFD311-9D37-4A71-B8D7-4AA55CE51670}" presName="ThreeNodes_2" presStyleLbl="node1" presStyleIdx="1" presStyleCnt="3">
        <dgm:presLayoutVars>
          <dgm:bulletEnabled val="1"/>
        </dgm:presLayoutVars>
      </dgm:prSet>
      <dgm:spPr/>
      <dgm:t>
        <a:bodyPr/>
        <a:lstStyle/>
        <a:p>
          <a:endParaRPr lang="tr-TR"/>
        </a:p>
      </dgm:t>
    </dgm:pt>
    <dgm:pt modelId="{E795CE9E-5BC1-4AAB-87DD-6E428E4077B1}" type="pres">
      <dgm:prSet presAssocID="{E7CFD311-9D37-4A71-B8D7-4AA55CE51670}" presName="ThreeNodes_3" presStyleLbl="node1" presStyleIdx="2" presStyleCnt="3">
        <dgm:presLayoutVars>
          <dgm:bulletEnabled val="1"/>
        </dgm:presLayoutVars>
      </dgm:prSet>
      <dgm:spPr/>
      <dgm:t>
        <a:bodyPr/>
        <a:lstStyle/>
        <a:p>
          <a:endParaRPr lang="tr-TR"/>
        </a:p>
      </dgm:t>
    </dgm:pt>
    <dgm:pt modelId="{74724B3A-EDF8-48A0-A8A9-6D2234C0A3A3}" type="pres">
      <dgm:prSet presAssocID="{E7CFD311-9D37-4A71-B8D7-4AA55CE51670}" presName="ThreeConn_1-2" presStyleLbl="fgAccFollowNode1" presStyleIdx="0" presStyleCnt="2">
        <dgm:presLayoutVars>
          <dgm:bulletEnabled val="1"/>
        </dgm:presLayoutVars>
      </dgm:prSet>
      <dgm:spPr/>
      <dgm:t>
        <a:bodyPr/>
        <a:lstStyle/>
        <a:p>
          <a:endParaRPr lang="tr-TR"/>
        </a:p>
      </dgm:t>
    </dgm:pt>
    <dgm:pt modelId="{47E2B212-76FC-4DAC-B7CB-8C5E8A1CCF75}" type="pres">
      <dgm:prSet presAssocID="{E7CFD311-9D37-4A71-B8D7-4AA55CE51670}" presName="ThreeConn_2-3" presStyleLbl="fgAccFollowNode1" presStyleIdx="1" presStyleCnt="2">
        <dgm:presLayoutVars>
          <dgm:bulletEnabled val="1"/>
        </dgm:presLayoutVars>
      </dgm:prSet>
      <dgm:spPr/>
      <dgm:t>
        <a:bodyPr/>
        <a:lstStyle/>
        <a:p>
          <a:endParaRPr lang="tr-TR"/>
        </a:p>
      </dgm:t>
    </dgm:pt>
    <dgm:pt modelId="{257339C6-8E8B-4BD0-86E0-DFDFF141438B}" type="pres">
      <dgm:prSet presAssocID="{E7CFD311-9D37-4A71-B8D7-4AA55CE51670}" presName="ThreeNodes_1_text" presStyleLbl="node1" presStyleIdx="2" presStyleCnt="3">
        <dgm:presLayoutVars>
          <dgm:bulletEnabled val="1"/>
        </dgm:presLayoutVars>
      </dgm:prSet>
      <dgm:spPr/>
      <dgm:t>
        <a:bodyPr/>
        <a:lstStyle/>
        <a:p>
          <a:endParaRPr lang="tr-TR"/>
        </a:p>
      </dgm:t>
    </dgm:pt>
    <dgm:pt modelId="{CDFD4E27-A8BE-43CE-8CF1-4F96C9D0FBC9}" type="pres">
      <dgm:prSet presAssocID="{E7CFD311-9D37-4A71-B8D7-4AA55CE51670}" presName="ThreeNodes_2_text" presStyleLbl="node1" presStyleIdx="2" presStyleCnt="3">
        <dgm:presLayoutVars>
          <dgm:bulletEnabled val="1"/>
        </dgm:presLayoutVars>
      </dgm:prSet>
      <dgm:spPr/>
      <dgm:t>
        <a:bodyPr/>
        <a:lstStyle/>
        <a:p>
          <a:endParaRPr lang="tr-TR"/>
        </a:p>
      </dgm:t>
    </dgm:pt>
    <dgm:pt modelId="{0C42614B-5316-4581-B18F-6A493DF66815}" type="pres">
      <dgm:prSet presAssocID="{E7CFD311-9D37-4A71-B8D7-4AA55CE51670}" presName="ThreeNodes_3_text" presStyleLbl="node1" presStyleIdx="2" presStyleCnt="3">
        <dgm:presLayoutVars>
          <dgm:bulletEnabled val="1"/>
        </dgm:presLayoutVars>
      </dgm:prSet>
      <dgm:spPr/>
      <dgm:t>
        <a:bodyPr/>
        <a:lstStyle/>
        <a:p>
          <a:endParaRPr lang="tr-TR"/>
        </a:p>
      </dgm:t>
    </dgm:pt>
  </dgm:ptLst>
  <dgm:cxnLst>
    <dgm:cxn modelId="{E5456A86-919D-4EBF-B920-889DEC9A67CF}" type="presOf" srcId="{8F50F343-B361-4EFA-AB26-0DC3DBCF3D69}" destId="{CDFD4E27-A8BE-43CE-8CF1-4F96C9D0FBC9}" srcOrd="1" destOrd="0" presId="urn:microsoft.com/office/officeart/2005/8/layout/vProcess5"/>
    <dgm:cxn modelId="{1DD6D920-888D-4338-A924-B7F4DEE063E0}" type="presOf" srcId="{702839B5-69F6-432D-ABEB-C3977F40C581}" destId="{E795CE9E-5BC1-4AAB-87DD-6E428E4077B1}" srcOrd="0" destOrd="0" presId="urn:microsoft.com/office/officeart/2005/8/layout/vProcess5"/>
    <dgm:cxn modelId="{3BA26271-786F-4D3E-97E1-36EB53D70B60}" srcId="{E7CFD311-9D37-4A71-B8D7-4AA55CE51670}" destId="{B152A290-5417-479E-88D4-8090DB845B73}" srcOrd="0" destOrd="0" parTransId="{A0366293-014B-4877-89A6-0EF0D1761A1D}" sibTransId="{A16EFA97-66CC-49B9-9D19-959C0F3E30E2}"/>
    <dgm:cxn modelId="{3DCF8D29-9129-48DF-99F2-658E39C80E6A}" type="presOf" srcId="{B152A290-5417-479E-88D4-8090DB845B73}" destId="{3135E6CD-3891-4131-9C8F-0BB23571900C}" srcOrd="0" destOrd="0" presId="urn:microsoft.com/office/officeart/2005/8/layout/vProcess5"/>
    <dgm:cxn modelId="{DC2F77EB-BF87-4E45-9781-127175B06045}" type="presOf" srcId="{8F50F343-B361-4EFA-AB26-0DC3DBCF3D69}" destId="{A190232F-4F19-4F03-95EF-67B4FD9DE0AE}" srcOrd="0" destOrd="0" presId="urn:microsoft.com/office/officeart/2005/8/layout/vProcess5"/>
    <dgm:cxn modelId="{F7DC9D5E-7F28-443B-B0CF-00D109CFD35C}" type="presOf" srcId="{B152A290-5417-479E-88D4-8090DB845B73}" destId="{257339C6-8E8B-4BD0-86E0-DFDFF141438B}" srcOrd="1" destOrd="0" presId="urn:microsoft.com/office/officeart/2005/8/layout/vProcess5"/>
    <dgm:cxn modelId="{1371FFB9-6DD2-48BE-8CD2-EE0FAEAD1FA4}" srcId="{E7CFD311-9D37-4A71-B8D7-4AA55CE51670}" destId="{8F50F343-B361-4EFA-AB26-0DC3DBCF3D69}" srcOrd="1" destOrd="0" parTransId="{03267A93-BF97-41ED-9EA1-FFC712EAC411}" sibTransId="{ABA5FA7B-6B60-4E82-8198-D07BD0A1DCDE}"/>
    <dgm:cxn modelId="{09E1C0DD-ABDB-4F04-A017-CF4354B8560D}" type="presOf" srcId="{702839B5-69F6-432D-ABEB-C3977F40C581}" destId="{0C42614B-5316-4581-B18F-6A493DF66815}" srcOrd="1" destOrd="0" presId="urn:microsoft.com/office/officeart/2005/8/layout/vProcess5"/>
    <dgm:cxn modelId="{0FC8BB3C-7B89-41C6-AE04-CA9C01C4FFFD}" type="presOf" srcId="{A16EFA97-66CC-49B9-9D19-959C0F3E30E2}" destId="{74724B3A-EDF8-48A0-A8A9-6D2234C0A3A3}" srcOrd="0" destOrd="0" presId="urn:microsoft.com/office/officeart/2005/8/layout/vProcess5"/>
    <dgm:cxn modelId="{56436F9C-6798-4FF7-91E7-B3EB480D4F6B}" type="presOf" srcId="{ABA5FA7B-6B60-4E82-8198-D07BD0A1DCDE}" destId="{47E2B212-76FC-4DAC-B7CB-8C5E8A1CCF75}" srcOrd="0" destOrd="0" presId="urn:microsoft.com/office/officeart/2005/8/layout/vProcess5"/>
    <dgm:cxn modelId="{8A53DA27-9C5B-4341-8D7D-0697E7D81B5E}" type="presOf" srcId="{E7CFD311-9D37-4A71-B8D7-4AA55CE51670}" destId="{BD6EE156-3778-46F3-9772-392A2B8B6989}" srcOrd="0" destOrd="0" presId="urn:microsoft.com/office/officeart/2005/8/layout/vProcess5"/>
    <dgm:cxn modelId="{544D4D7D-8071-4346-B23F-3D94267229C8}" srcId="{E7CFD311-9D37-4A71-B8D7-4AA55CE51670}" destId="{702839B5-69F6-432D-ABEB-C3977F40C581}" srcOrd="2" destOrd="0" parTransId="{AE57922E-9213-4ACF-8D76-2838F248DD76}" sibTransId="{92A901FE-B454-45C7-AD87-30A5E90DDFAC}"/>
    <dgm:cxn modelId="{D3761E55-538D-42BA-A1A5-914B49C94912}" type="presParOf" srcId="{BD6EE156-3778-46F3-9772-392A2B8B6989}" destId="{C228D837-8B27-4B4B-8D5D-92677B6DD292}" srcOrd="0" destOrd="0" presId="urn:microsoft.com/office/officeart/2005/8/layout/vProcess5"/>
    <dgm:cxn modelId="{F75889ED-34E2-4B4C-A556-FF8B6A1F8ED5}" type="presParOf" srcId="{BD6EE156-3778-46F3-9772-392A2B8B6989}" destId="{3135E6CD-3891-4131-9C8F-0BB23571900C}" srcOrd="1" destOrd="0" presId="urn:microsoft.com/office/officeart/2005/8/layout/vProcess5"/>
    <dgm:cxn modelId="{8A875F28-9EE7-4EE5-96F1-3FA4109C3CA4}" type="presParOf" srcId="{BD6EE156-3778-46F3-9772-392A2B8B6989}" destId="{A190232F-4F19-4F03-95EF-67B4FD9DE0AE}" srcOrd="2" destOrd="0" presId="urn:microsoft.com/office/officeart/2005/8/layout/vProcess5"/>
    <dgm:cxn modelId="{0DA2B6DF-557B-4558-8A04-0530B3740B74}" type="presParOf" srcId="{BD6EE156-3778-46F3-9772-392A2B8B6989}" destId="{E795CE9E-5BC1-4AAB-87DD-6E428E4077B1}" srcOrd="3" destOrd="0" presId="urn:microsoft.com/office/officeart/2005/8/layout/vProcess5"/>
    <dgm:cxn modelId="{8428326C-5A86-4C55-8DFB-2FCFD2CF9AF6}" type="presParOf" srcId="{BD6EE156-3778-46F3-9772-392A2B8B6989}" destId="{74724B3A-EDF8-48A0-A8A9-6D2234C0A3A3}" srcOrd="4" destOrd="0" presId="urn:microsoft.com/office/officeart/2005/8/layout/vProcess5"/>
    <dgm:cxn modelId="{67B46330-CA66-4408-AD18-6B221E61D20D}" type="presParOf" srcId="{BD6EE156-3778-46F3-9772-392A2B8B6989}" destId="{47E2B212-76FC-4DAC-B7CB-8C5E8A1CCF75}" srcOrd="5" destOrd="0" presId="urn:microsoft.com/office/officeart/2005/8/layout/vProcess5"/>
    <dgm:cxn modelId="{276BAFC1-5A8C-45E0-A7CA-AC90537455D0}" type="presParOf" srcId="{BD6EE156-3778-46F3-9772-392A2B8B6989}" destId="{257339C6-8E8B-4BD0-86E0-DFDFF141438B}" srcOrd="6" destOrd="0" presId="urn:microsoft.com/office/officeart/2005/8/layout/vProcess5"/>
    <dgm:cxn modelId="{9BAFB679-888B-4144-B860-5D7B9A6816E0}" type="presParOf" srcId="{BD6EE156-3778-46F3-9772-392A2B8B6989}" destId="{CDFD4E27-A8BE-43CE-8CF1-4F96C9D0FBC9}" srcOrd="7" destOrd="0" presId="urn:microsoft.com/office/officeart/2005/8/layout/vProcess5"/>
    <dgm:cxn modelId="{F05FCE92-019C-45A8-A192-E760F4481F94}" type="presParOf" srcId="{BD6EE156-3778-46F3-9772-392A2B8B6989}" destId="{0C42614B-5316-4581-B18F-6A493DF66815}" srcOrd="8"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D69DF3-C295-4A30-99BC-00C4EF69ED9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tr-TR"/>
        </a:p>
      </dgm:t>
    </dgm:pt>
    <dgm:pt modelId="{DABA72B4-90C0-479B-90BE-1C78D3EFF961}">
      <dgm:prSet phldrT="[Metin]"/>
      <dgm:spPr/>
      <dgm:t>
        <a:bodyPr/>
        <a:lstStyle/>
        <a:p>
          <a:r>
            <a:rPr lang="tr-TR" dirty="0" smtClean="0"/>
            <a:t>Harmanlama</a:t>
          </a:r>
          <a:endParaRPr lang="tr-TR" dirty="0"/>
        </a:p>
      </dgm:t>
    </dgm:pt>
    <dgm:pt modelId="{353D468C-52D0-4B68-94EE-3A43A6B26FB6}" type="parTrans" cxnId="{3630BC08-179B-41A4-A7FA-DFFEB316BBBB}">
      <dgm:prSet/>
      <dgm:spPr/>
      <dgm:t>
        <a:bodyPr/>
        <a:lstStyle/>
        <a:p>
          <a:endParaRPr lang="tr-TR"/>
        </a:p>
      </dgm:t>
    </dgm:pt>
    <dgm:pt modelId="{845F67CE-67C1-4F6F-86E4-6A804FFFC945}" type="sibTrans" cxnId="{3630BC08-179B-41A4-A7FA-DFFEB316BBBB}">
      <dgm:prSet/>
      <dgm:spPr/>
      <dgm:t>
        <a:bodyPr/>
        <a:lstStyle/>
        <a:p>
          <a:endParaRPr lang="tr-TR"/>
        </a:p>
      </dgm:t>
    </dgm:pt>
    <dgm:pt modelId="{017CABC0-304B-4DB2-8708-E4FC6F7D027A}">
      <dgm:prSet phldrT="[Metin]"/>
      <dgm:spPr/>
      <dgm:t>
        <a:bodyPr/>
        <a:lstStyle/>
        <a:p>
          <a:r>
            <a:rPr lang="tr-TR" dirty="0" err="1" smtClean="0"/>
            <a:t>Homojenizasyon</a:t>
          </a:r>
          <a:r>
            <a:rPr lang="tr-TR" dirty="0" smtClean="0"/>
            <a:t> 150-200 kg/cm</a:t>
          </a:r>
          <a:r>
            <a:rPr lang="tr-TR" dirty="0" smtClean="0">
              <a:latin typeface="Calibri" panose="020F0502020204030204" pitchFamily="34" charset="0"/>
              <a:cs typeface="Calibri" panose="020F0502020204030204" pitchFamily="34" charset="0"/>
            </a:rPr>
            <a:t>²</a:t>
          </a:r>
          <a:endParaRPr lang="tr-TR" dirty="0"/>
        </a:p>
      </dgm:t>
    </dgm:pt>
    <dgm:pt modelId="{9A0751A1-2431-4C26-A69E-A9235D0D9387}" type="parTrans" cxnId="{94C1B022-FC7A-4740-B66F-C826E6BB358D}">
      <dgm:prSet/>
      <dgm:spPr/>
      <dgm:t>
        <a:bodyPr/>
        <a:lstStyle/>
        <a:p>
          <a:endParaRPr lang="tr-TR"/>
        </a:p>
      </dgm:t>
    </dgm:pt>
    <dgm:pt modelId="{A9968585-768D-4714-A08C-547B63421AC4}" type="sibTrans" cxnId="{94C1B022-FC7A-4740-B66F-C826E6BB358D}">
      <dgm:prSet/>
      <dgm:spPr/>
      <dgm:t>
        <a:bodyPr/>
        <a:lstStyle/>
        <a:p>
          <a:endParaRPr lang="tr-TR"/>
        </a:p>
      </dgm:t>
    </dgm:pt>
    <dgm:pt modelId="{D9AEAEA4-CCF9-414B-9A93-594F93926EC2}">
      <dgm:prSet phldrT="[Metin]"/>
      <dgm:spPr/>
      <dgm:t>
        <a:bodyPr/>
        <a:lstStyle/>
        <a:p>
          <a:r>
            <a:rPr lang="tr-TR" dirty="0" smtClean="0"/>
            <a:t>Isıl işlem uygulaması 110  </a:t>
          </a:r>
          <a:r>
            <a:rPr lang="tr-TR" dirty="0" smtClean="0">
              <a:latin typeface="Calibri" panose="020F0502020204030204" pitchFamily="34" charset="0"/>
              <a:cs typeface="Calibri" panose="020F0502020204030204" pitchFamily="34" charset="0"/>
            </a:rPr>
            <a:t>ͦC / 60 </a:t>
          </a:r>
          <a:r>
            <a:rPr lang="tr-TR" dirty="0" err="1" smtClean="0">
              <a:latin typeface="Calibri" panose="020F0502020204030204" pitchFamily="34" charset="0"/>
              <a:cs typeface="Calibri" panose="020F0502020204030204" pitchFamily="34" charset="0"/>
            </a:rPr>
            <a:t>sn</a:t>
          </a:r>
          <a:r>
            <a:rPr lang="tr-TR" dirty="0" smtClean="0"/>
            <a:t> </a:t>
          </a:r>
          <a:endParaRPr lang="tr-TR" dirty="0"/>
        </a:p>
      </dgm:t>
    </dgm:pt>
    <dgm:pt modelId="{F2F50FAC-BF61-4848-A6AA-0F64A9468732}" type="parTrans" cxnId="{56EE809E-5DBC-45AF-B2FA-E98A1108E3C4}">
      <dgm:prSet/>
      <dgm:spPr/>
      <dgm:t>
        <a:bodyPr/>
        <a:lstStyle/>
        <a:p>
          <a:endParaRPr lang="tr-TR"/>
        </a:p>
      </dgm:t>
    </dgm:pt>
    <dgm:pt modelId="{A8B873D9-CFAF-4BBB-B8E3-608A198A0DB7}" type="sibTrans" cxnId="{56EE809E-5DBC-45AF-B2FA-E98A1108E3C4}">
      <dgm:prSet/>
      <dgm:spPr/>
      <dgm:t>
        <a:bodyPr/>
        <a:lstStyle/>
        <a:p>
          <a:endParaRPr lang="tr-TR"/>
        </a:p>
      </dgm:t>
    </dgm:pt>
    <dgm:pt modelId="{1D69564C-8326-4B10-8458-BB8D8C80BFD2}" type="pres">
      <dgm:prSet presAssocID="{64D69DF3-C295-4A30-99BC-00C4EF69ED90}" presName="outerComposite" presStyleCnt="0">
        <dgm:presLayoutVars>
          <dgm:chMax val="5"/>
          <dgm:dir/>
          <dgm:resizeHandles val="exact"/>
        </dgm:presLayoutVars>
      </dgm:prSet>
      <dgm:spPr/>
      <dgm:t>
        <a:bodyPr/>
        <a:lstStyle/>
        <a:p>
          <a:endParaRPr lang="tr-TR"/>
        </a:p>
      </dgm:t>
    </dgm:pt>
    <dgm:pt modelId="{D2311868-600A-435D-AA5C-6BC20BBEFF7B}" type="pres">
      <dgm:prSet presAssocID="{64D69DF3-C295-4A30-99BC-00C4EF69ED90}" presName="dummyMaxCanvas" presStyleCnt="0">
        <dgm:presLayoutVars/>
      </dgm:prSet>
      <dgm:spPr/>
    </dgm:pt>
    <dgm:pt modelId="{5C75142D-1568-429C-82D2-9ACFFF1E155C}" type="pres">
      <dgm:prSet presAssocID="{64D69DF3-C295-4A30-99BC-00C4EF69ED90}" presName="ThreeNodes_1" presStyleLbl="node1" presStyleIdx="0" presStyleCnt="3">
        <dgm:presLayoutVars>
          <dgm:bulletEnabled val="1"/>
        </dgm:presLayoutVars>
      </dgm:prSet>
      <dgm:spPr/>
      <dgm:t>
        <a:bodyPr/>
        <a:lstStyle/>
        <a:p>
          <a:endParaRPr lang="tr-TR"/>
        </a:p>
      </dgm:t>
    </dgm:pt>
    <dgm:pt modelId="{1297799F-2973-4C70-8A18-1179D5928323}" type="pres">
      <dgm:prSet presAssocID="{64D69DF3-C295-4A30-99BC-00C4EF69ED90}" presName="ThreeNodes_2" presStyleLbl="node1" presStyleIdx="1" presStyleCnt="3">
        <dgm:presLayoutVars>
          <dgm:bulletEnabled val="1"/>
        </dgm:presLayoutVars>
      </dgm:prSet>
      <dgm:spPr/>
      <dgm:t>
        <a:bodyPr/>
        <a:lstStyle/>
        <a:p>
          <a:endParaRPr lang="tr-TR"/>
        </a:p>
      </dgm:t>
    </dgm:pt>
    <dgm:pt modelId="{826DE015-F60C-4342-B571-4A4D0034C2FC}" type="pres">
      <dgm:prSet presAssocID="{64D69DF3-C295-4A30-99BC-00C4EF69ED90}" presName="ThreeNodes_3" presStyleLbl="node1" presStyleIdx="2" presStyleCnt="3">
        <dgm:presLayoutVars>
          <dgm:bulletEnabled val="1"/>
        </dgm:presLayoutVars>
      </dgm:prSet>
      <dgm:spPr/>
      <dgm:t>
        <a:bodyPr/>
        <a:lstStyle/>
        <a:p>
          <a:endParaRPr lang="tr-TR"/>
        </a:p>
      </dgm:t>
    </dgm:pt>
    <dgm:pt modelId="{AE981A9E-F218-458A-A09C-3C177F53FB47}" type="pres">
      <dgm:prSet presAssocID="{64D69DF3-C295-4A30-99BC-00C4EF69ED90}" presName="ThreeConn_1-2" presStyleLbl="fgAccFollowNode1" presStyleIdx="0" presStyleCnt="2">
        <dgm:presLayoutVars>
          <dgm:bulletEnabled val="1"/>
        </dgm:presLayoutVars>
      </dgm:prSet>
      <dgm:spPr/>
      <dgm:t>
        <a:bodyPr/>
        <a:lstStyle/>
        <a:p>
          <a:endParaRPr lang="tr-TR"/>
        </a:p>
      </dgm:t>
    </dgm:pt>
    <dgm:pt modelId="{A2D1C595-C799-43FC-9D0A-4B9141E99BB4}" type="pres">
      <dgm:prSet presAssocID="{64D69DF3-C295-4A30-99BC-00C4EF69ED90}" presName="ThreeConn_2-3" presStyleLbl="fgAccFollowNode1" presStyleIdx="1" presStyleCnt="2">
        <dgm:presLayoutVars>
          <dgm:bulletEnabled val="1"/>
        </dgm:presLayoutVars>
      </dgm:prSet>
      <dgm:spPr/>
      <dgm:t>
        <a:bodyPr/>
        <a:lstStyle/>
        <a:p>
          <a:endParaRPr lang="tr-TR"/>
        </a:p>
      </dgm:t>
    </dgm:pt>
    <dgm:pt modelId="{6AFE067F-6AB1-40B4-B56F-6819827CD703}" type="pres">
      <dgm:prSet presAssocID="{64D69DF3-C295-4A30-99BC-00C4EF69ED90}" presName="ThreeNodes_1_text" presStyleLbl="node1" presStyleIdx="2" presStyleCnt="3">
        <dgm:presLayoutVars>
          <dgm:bulletEnabled val="1"/>
        </dgm:presLayoutVars>
      </dgm:prSet>
      <dgm:spPr/>
      <dgm:t>
        <a:bodyPr/>
        <a:lstStyle/>
        <a:p>
          <a:endParaRPr lang="tr-TR"/>
        </a:p>
      </dgm:t>
    </dgm:pt>
    <dgm:pt modelId="{65AE6BC3-6469-47A8-80CB-47AFAF66AB2D}" type="pres">
      <dgm:prSet presAssocID="{64D69DF3-C295-4A30-99BC-00C4EF69ED90}" presName="ThreeNodes_2_text" presStyleLbl="node1" presStyleIdx="2" presStyleCnt="3">
        <dgm:presLayoutVars>
          <dgm:bulletEnabled val="1"/>
        </dgm:presLayoutVars>
      </dgm:prSet>
      <dgm:spPr/>
      <dgm:t>
        <a:bodyPr/>
        <a:lstStyle/>
        <a:p>
          <a:endParaRPr lang="tr-TR"/>
        </a:p>
      </dgm:t>
    </dgm:pt>
    <dgm:pt modelId="{4A89AFAC-0C4A-4B8D-AA1F-997C6F698AAB}" type="pres">
      <dgm:prSet presAssocID="{64D69DF3-C295-4A30-99BC-00C4EF69ED90}" presName="ThreeNodes_3_text" presStyleLbl="node1" presStyleIdx="2" presStyleCnt="3">
        <dgm:presLayoutVars>
          <dgm:bulletEnabled val="1"/>
        </dgm:presLayoutVars>
      </dgm:prSet>
      <dgm:spPr/>
      <dgm:t>
        <a:bodyPr/>
        <a:lstStyle/>
        <a:p>
          <a:endParaRPr lang="tr-TR"/>
        </a:p>
      </dgm:t>
    </dgm:pt>
  </dgm:ptLst>
  <dgm:cxnLst>
    <dgm:cxn modelId="{F8DFFC86-5DD9-4436-B486-EE6D0948588B}" type="presOf" srcId="{017CABC0-304B-4DB2-8708-E4FC6F7D027A}" destId="{65AE6BC3-6469-47A8-80CB-47AFAF66AB2D}" srcOrd="1" destOrd="0" presId="urn:microsoft.com/office/officeart/2005/8/layout/vProcess5"/>
    <dgm:cxn modelId="{94C1B022-FC7A-4740-B66F-C826E6BB358D}" srcId="{64D69DF3-C295-4A30-99BC-00C4EF69ED90}" destId="{017CABC0-304B-4DB2-8708-E4FC6F7D027A}" srcOrd="1" destOrd="0" parTransId="{9A0751A1-2431-4C26-A69E-A9235D0D9387}" sibTransId="{A9968585-768D-4714-A08C-547B63421AC4}"/>
    <dgm:cxn modelId="{77D23483-4685-412E-A603-9095ED56D7F1}" type="presOf" srcId="{017CABC0-304B-4DB2-8708-E4FC6F7D027A}" destId="{1297799F-2973-4C70-8A18-1179D5928323}" srcOrd="0" destOrd="0" presId="urn:microsoft.com/office/officeart/2005/8/layout/vProcess5"/>
    <dgm:cxn modelId="{9DDD52F0-D05B-4AAB-BA1B-B7D86BB4FCB7}" type="presOf" srcId="{A9968585-768D-4714-A08C-547B63421AC4}" destId="{A2D1C595-C799-43FC-9D0A-4B9141E99BB4}" srcOrd="0" destOrd="0" presId="urn:microsoft.com/office/officeart/2005/8/layout/vProcess5"/>
    <dgm:cxn modelId="{47B680BD-8968-4C3D-BDCF-CAB8BBBD8B4F}" type="presOf" srcId="{64D69DF3-C295-4A30-99BC-00C4EF69ED90}" destId="{1D69564C-8326-4B10-8458-BB8D8C80BFD2}" srcOrd="0" destOrd="0" presId="urn:microsoft.com/office/officeart/2005/8/layout/vProcess5"/>
    <dgm:cxn modelId="{E93B687E-D2BD-4EC4-A329-6591C44C190E}" type="presOf" srcId="{D9AEAEA4-CCF9-414B-9A93-594F93926EC2}" destId="{826DE015-F60C-4342-B571-4A4D0034C2FC}" srcOrd="0" destOrd="0" presId="urn:microsoft.com/office/officeart/2005/8/layout/vProcess5"/>
    <dgm:cxn modelId="{E7F2A8FA-4475-4AB8-8F03-EB5AEF147A07}" type="presOf" srcId="{DABA72B4-90C0-479B-90BE-1C78D3EFF961}" destId="{5C75142D-1568-429C-82D2-9ACFFF1E155C}" srcOrd="0" destOrd="0" presId="urn:microsoft.com/office/officeart/2005/8/layout/vProcess5"/>
    <dgm:cxn modelId="{B424D51A-01EA-4FF3-8D3D-0CADA843FA6D}" type="presOf" srcId="{845F67CE-67C1-4F6F-86E4-6A804FFFC945}" destId="{AE981A9E-F218-458A-A09C-3C177F53FB47}" srcOrd="0" destOrd="0" presId="urn:microsoft.com/office/officeart/2005/8/layout/vProcess5"/>
    <dgm:cxn modelId="{AF8C8D26-F280-406E-BD38-0CBA829107DC}" type="presOf" srcId="{DABA72B4-90C0-479B-90BE-1C78D3EFF961}" destId="{6AFE067F-6AB1-40B4-B56F-6819827CD703}" srcOrd="1" destOrd="0" presId="urn:microsoft.com/office/officeart/2005/8/layout/vProcess5"/>
    <dgm:cxn modelId="{CDED70DC-80E5-4F93-8CC9-320EA16494C7}" type="presOf" srcId="{D9AEAEA4-CCF9-414B-9A93-594F93926EC2}" destId="{4A89AFAC-0C4A-4B8D-AA1F-997C6F698AAB}" srcOrd="1" destOrd="0" presId="urn:microsoft.com/office/officeart/2005/8/layout/vProcess5"/>
    <dgm:cxn modelId="{3630BC08-179B-41A4-A7FA-DFFEB316BBBB}" srcId="{64D69DF3-C295-4A30-99BC-00C4EF69ED90}" destId="{DABA72B4-90C0-479B-90BE-1C78D3EFF961}" srcOrd="0" destOrd="0" parTransId="{353D468C-52D0-4B68-94EE-3A43A6B26FB6}" sibTransId="{845F67CE-67C1-4F6F-86E4-6A804FFFC945}"/>
    <dgm:cxn modelId="{56EE809E-5DBC-45AF-B2FA-E98A1108E3C4}" srcId="{64D69DF3-C295-4A30-99BC-00C4EF69ED90}" destId="{D9AEAEA4-CCF9-414B-9A93-594F93926EC2}" srcOrd="2" destOrd="0" parTransId="{F2F50FAC-BF61-4848-A6AA-0F64A9468732}" sibTransId="{A8B873D9-CFAF-4BBB-B8E3-608A198A0DB7}"/>
    <dgm:cxn modelId="{067CAABE-09A1-47F3-B4DE-0B356C43C624}" type="presParOf" srcId="{1D69564C-8326-4B10-8458-BB8D8C80BFD2}" destId="{D2311868-600A-435D-AA5C-6BC20BBEFF7B}" srcOrd="0" destOrd="0" presId="urn:microsoft.com/office/officeart/2005/8/layout/vProcess5"/>
    <dgm:cxn modelId="{1917E0E4-6A7F-4EF7-9297-A00411F2532C}" type="presParOf" srcId="{1D69564C-8326-4B10-8458-BB8D8C80BFD2}" destId="{5C75142D-1568-429C-82D2-9ACFFF1E155C}" srcOrd="1" destOrd="0" presId="urn:microsoft.com/office/officeart/2005/8/layout/vProcess5"/>
    <dgm:cxn modelId="{768A908A-E833-4265-8E9A-645D8140DE2D}" type="presParOf" srcId="{1D69564C-8326-4B10-8458-BB8D8C80BFD2}" destId="{1297799F-2973-4C70-8A18-1179D5928323}" srcOrd="2" destOrd="0" presId="urn:microsoft.com/office/officeart/2005/8/layout/vProcess5"/>
    <dgm:cxn modelId="{0AD309A8-0D7B-4C44-B82D-7BDCCF8AB1AB}" type="presParOf" srcId="{1D69564C-8326-4B10-8458-BB8D8C80BFD2}" destId="{826DE015-F60C-4342-B571-4A4D0034C2FC}" srcOrd="3" destOrd="0" presId="urn:microsoft.com/office/officeart/2005/8/layout/vProcess5"/>
    <dgm:cxn modelId="{27B21CBC-A0E7-4DF7-A761-61C3360B9480}" type="presParOf" srcId="{1D69564C-8326-4B10-8458-BB8D8C80BFD2}" destId="{AE981A9E-F218-458A-A09C-3C177F53FB47}" srcOrd="4" destOrd="0" presId="urn:microsoft.com/office/officeart/2005/8/layout/vProcess5"/>
    <dgm:cxn modelId="{8994899A-3FD9-4A74-A768-59738FE23276}" type="presParOf" srcId="{1D69564C-8326-4B10-8458-BB8D8C80BFD2}" destId="{A2D1C595-C799-43FC-9D0A-4B9141E99BB4}" srcOrd="5" destOrd="0" presId="urn:microsoft.com/office/officeart/2005/8/layout/vProcess5"/>
    <dgm:cxn modelId="{69CE983E-D75A-452C-9056-7FA94B1584EF}" type="presParOf" srcId="{1D69564C-8326-4B10-8458-BB8D8C80BFD2}" destId="{6AFE067F-6AB1-40B4-B56F-6819827CD703}" srcOrd="6" destOrd="0" presId="urn:microsoft.com/office/officeart/2005/8/layout/vProcess5"/>
    <dgm:cxn modelId="{46D85205-6704-4B6C-BF79-AC87CD6AC9BA}" type="presParOf" srcId="{1D69564C-8326-4B10-8458-BB8D8C80BFD2}" destId="{65AE6BC3-6469-47A8-80CB-47AFAF66AB2D}" srcOrd="7" destOrd="0" presId="urn:microsoft.com/office/officeart/2005/8/layout/vProcess5"/>
    <dgm:cxn modelId="{32C0C227-CB72-406A-8131-EB3E47C985B1}" type="presParOf" srcId="{1D69564C-8326-4B10-8458-BB8D8C80BFD2}" destId="{4A89AFAC-0C4A-4B8D-AA1F-997C6F698AAB}" srcOrd="8" destOrd="0" presId="urn:microsoft.com/office/officeart/2005/8/layout/vProcess5"/>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4233B9-926F-498D-8723-DDBE5216760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tr-TR"/>
        </a:p>
      </dgm:t>
    </dgm:pt>
    <dgm:pt modelId="{B4D37BEB-4297-4519-A8EC-8DFF0FF76567}">
      <dgm:prSet phldrT="[Metin]"/>
      <dgm:spPr/>
      <dgm:t>
        <a:bodyPr/>
        <a:lstStyle/>
        <a:p>
          <a:r>
            <a:rPr lang="tr-TR" dirty="0" smtClean="0"/>
            <a:t>Kurutma </a:t>
          </a:r>
        </a:p>
      </dgm:t>
    </dgm:pt>
    <dgm:pt modelId="{23197D72-EB62-473E-A7A3-79DC09DA3492}" type="parTrans" cxnId="{6DE67BA4-459C-48B6-B67D-E7A7BA903A53}">
      <dgm:prSet/>
      <dgm:spPr/>
      <dgm:t>
        <a:bodyPr/>
        <a:lstStyle/>
        <a:p>
          <a:endParaRPr lang="tr-TR"/>
        </a:p>
      </dgm:t>
    </dgm:pt>
    <dgm:pt modelId="{3E65CC09-06E4-450B-A2EC-F79B395E5F2E}" type="sibTrans" cxnId="{6DE67BA4-459C-48B6-B67D-E7A7BA903A53}">
      <dgm:prSet/>
      <dgm:spPr/>
      <dgm:t>
        <a:bodyPr/>
        <a:lstStyle/>
        <a:p>
          <a:endParaRPr lang="tr-TR"/>
        </a:p>
      </dgm:t>
    </dgm:pt>
    <dgm:pt modelId="{7AA817B9-DCBB-4E7A-9CE0-A3059692C2A3}">
      <dgm:prSet phldrT="[Metin]"/>
      <dgm:spPr/>
      <dgm:t>
        <a:bodyPr/>
        <a:lstStyle/>
        <a:p>
          <a:r>
            <a:rPr lang="tr-TR" dirty="0" smtClean="0"/>
            <a:t>Paketleme</a:t>
          </a:r>
          <a:endParaRPr lang="tr-TR" dirty="0"/>
        </a:p>
      </dgm:t>
    </dgm:pt>
    <dgm:pt modelId="{6C0D54A4-061C-42CE-92C3-34B315CAE88C}" type="parTrans" cxnId="{7A69C4FB-4823-4988-A48C-8AD276DA930C}">
      <dgm:prSet/>
      <dgm:spPr/>
      <dgm:t>
        <a:bodyPr/>
        <a:lstStyle/>
        <a:p>
          <a:endParaRPr lang="tr-TR"/>
        </a:p>
      </dgm:t>
    </dgm:pt>
    <dgm:pt modelId="{0BA0BFEA-3E84-4DCE-9528-899CB217F74C}" type="sibTrans" cxnId="{7A69C4FB-4823-4988-A48C-8AD276DA930C}">
      <dgm:prSet/>
      <dgm:spPr/>
      <dgm:t>
        <a:bodyPr/>
        <a:lstStyle/>
        <a:p>
          <a:endParaRPr lang="tr-TR"/>
        </a:p>
      </dgm:t>
    </dgm:pt>
    <dgm:pt modelId="{C9E25D83-93EB-4DF6-B0BC-AFAE12C5F67C}" type="pres">
      <dgm:prSet presAssocID="{3E4233B9-926F-498D-8723-DDBE52167603}" presName="outerComposite" presStyleCnt="0">
        <dgm:presLayoutVars>
          <dgm:chMax val="5"/>
          <dgm:dir/>
          <dgm:resizeHandles val="exact"/>
        </dgm:presLayoutVars>
      </dgm:prSet>
      <dgm:spPr/>
      <dgm:t>
        <a:bodyPr/>
        <a:lstStyle/>
        <a:p>
          <a:endParaRPr lang="tr-TR"/>
        </a:p>
      </dgm:t>
    </dgm:pt>
    <dgm:pt modelId="{4AD541EF-CDD4-4039-9586-7DEAD73900B0}" type="pres">
      <dgm:prSet presAssocID="{3E4233B9-926F-498D-8723-DDBE52167603}" presName="dummyMaxCanvas" presStyleCnt="0">
        <dgm:presLayoutVars/>
      </dgm:prSet>
      <dgm:spPr/>
    </dgm:pt>
    <dgm:pt modelId="{6A984264-D3B6-4976-8DC3-145210523C38}" type="pres">
      <dgm:prSet presAssocID="{3E4233B9-926F-498D-8723-DDBE52167603}" presName="TwoNodes_1" presStyleLbl="node1" presStyleIdx="0" presStyleCnt="2" custLinFactNeighborX="6033">
        <dgm:presLayoutVars>
          <dgm:bulletEnabled val="1"/>
        </dgm:presLayoutVars>
      </dgm:prSet>
      <dgm:spPr/>
      <dgm:t>
        <a:bodyPr/>
        <a:lstStyle/>
        <a:p>
          <a:endParaRPr lang="tr-TR"/>
        </a:p>
      </dgm:t>
    </dgm:pt>
    <dgm:pt modelId="{A60E1916-8CA9-4988-B25B-C247941DBC6C}" type="pres">
      <dgm:prSet presAssocID="{3E4233B9-926F-498D-8723-DDBE52167603}" presName="TwoNodes_2" presStyleLbl="node1" presStyleIdx="1" presStyleCnt="2" custLinFactNeighborX="9502" custLinFactNeighborY="-2564">
        <dgm:presLayoutVars>
          <dgm:bulletEnabled val="1"/>
        </dgm:presLayoutVars>
      </dgm:prSet>
      <dgm:spPr/>
      <dgm:t>
        <a:bodyPr/>
        <a:lstStyle/>
        <a:p>
          <a:endParaRPr lang="tr-TR"/>
        </a:p>
      </dgm:t>
    </dgm:pt>
    <dgm:pt modelId="{40048C85-6FBC-4362-A7B1-185925142AA2}" type="pres">
      <dgm:prSet presAssocID="{3E4233B9-926F-498D-8723-DDBE52167603}" presName="TwoConn_1-2" presStyleLbl="fgAccFollowNode1" presStyleIdx="0" presStyleCnt="1">
        <dgm:presLayoutVars>
          <dgm:bulletEnabled val="1"/>
        </dgm:presLayoutVars>
      </dgm:prSet>
      <dgm:spPr/>
      <dgm:t>
        <a:bodyPr/>
        <a:lstStyle/>
        <a:p>
          <a:endParaRPr lang="tr-TR"/>
        </a:p>
      </dgm:t>
    </dgm:pt>
    <dgm:pt modelId="{EA974D59-D5B1-4C9D-ACD6-B30BF62AEF8C}" type="pres">
      <dgm:prSet presAssocID="{3E4233B9-926F-498D-8723-DDBE52167603}" presName="TwoNodes_1_text" presStyleLbl="node1" presStyleIdx="1" presStyleCnt="2">
        <dgm:presLayoutVars>
          <dgm:bulletEnabled val="1"/>
        </dgm:presLayoutVars>
      </dgm:prSet>
      <dgm:spPr/>
      <dgm:t>
        <a:bodyPr/>
        <a:lstStyle/>
        <a:p>
          <a:endParaRPr lang="tr-TR"/>
        </a:p>
      </dgm:t>
    </dgm:pt>
    <dgm:pt modelId="{3DF7B7A9-7F5A-4982-8CA9-056E62230C31}" type="pres">
      <dgm:prSet presAssocID="{3E4233B9-926F-498D-8723-DDBE52167603}" presName="TwoNodes_2_text" presStyleLbl="node1" presStyleIdx="1" presStyleCnt="2">
        <dgm:presLayoutVars>
          <dgm:bulletEnabled val="1"/>
        </dgm:presLayoutVars>
      </dgm:prSet>
      <dgm:spPr/>
      <dgm:t>
        <a:bodyPr/>
        <a:lstStyle/>
        <a:p>
          <a:endParaRPr lang="tr-TR"/>
        </a:p>
      </dgm:t>
    </dgm:pt>
  </dgm:ptLst>
  <dgm:cxnLst>
    <dgm:cxn modelId="{F9CC6482-5B5C-4392-B787-CD58D22DD741}" type="presOf" srcId="{7AA817B9-DCBB-4E7A-9CE0-A3059692C2A3}" destId="{3DF7B7A9-7F5A-4982-8CA9-056E62230C31}" srcOrd="1" destOrd="0" presId="urn:microsoft.com/office/officeart/2005/8/layout/vProcess5"/>
    <dgm:cxn modelId="{F723EE55-122E-4C7C-B45D-F7DF6A20DAC9}" type="presOf" srcId="{B4D37BEB-4297-4519-A8EC-8DFF0FF76567}" destId="{EA974D59-D5B1-4C9D-ACD6-B30BF62AEF8C}" srcOrd="1" destOrd="0" presId="urn:microsoft.com/office/officeart/2005/8/layout/vProcess5"/>
    <dgm:cxn modelId="{6DE67BA4-459C-48B6-B67D-E7A7BA903A53}" srcId="{3E4233B9-926F-498D-8723-DDBE52167603}" destId="{B4D37BEB-4297-4519-A8EC-8DFF0FF76567}" srcOrd="0" destOrd="0" parTransId="{23197D72-EB62-473E-A7A3-79DC09DA3492}" sibTransId="{3E65CC09-06E4-450B-A2EC-F79B395E5F2E}"/>
    <dgm:cxn modelId="{92876824-CE83-4EBF-974D-D18403CCD5D0}" type="presOf" srcId="{3E65CC09-06E4-450B-A2EC-F79B395E5F2E}" destId="{40048C85-6FBC-4362-A7B1-185925142AA2}" srcOrd="0" destOrd="0" presId="urn:microsoft.com/office/officeart/2005/8/layout/vProcess5"/>
    <dgm:cxn modelId="{14C74DB8-F56B-4BCB-8C3B-3D6AF27B3614}" type="presOf" srcId="{B4D37BEB-4297-4519-A8EC-8DFF0FF76567}" destId="{6A984264-D3B6-4976-8DC3-145210523C38}" srcOrd="0" destOrd="0" presId="urn:microsoft.com/office/officeart/2005/8/layout/vProcess5"/>
    <dgm:cxn modelId="{4DAE2AC9-449D-4300-9BB8-0BD9F4917278}" type="presOf" srcId="{7AA817B9-DCBB-4E7A-9CE0-A3059692C2A3}" destId="{A60E1916-8CA9-4988-B25B-C247941DBC6C}" srcOrd="0" destOrd="0" presId="urn:microsoft.com/office/officeart/2005/8/layout/vProcess5"/>
    <dgm:cxn modelId="{7A69C4FB-4823-4988-A48C-8AD276DA930C}" srcId="{3E4233B9-926F-498D-8723-DDBE52167603}" destId="{7AA817B9-DCBB-4E7A-9CE0-A3059692C2A3}" srcOrd="1" destOrd="0" parTransId="{6C0D54A4-061C-42CE-92C3-34B315CAE88C}" sibTransId="{0BA0BFEA-3E84-4DCE-9528-899CB217F74C}"/>
    <dgm:cxn modelId="{94764A7E-39BE-4B88-8355-6E8A44E709C2}" type="presOf" srcId="{3E4233B9-926F-498D-8723-DDBE52167603}" destId="{C9E25D83-93EB-4DF6-B0BC-AFAE12C5F67C}" srcOrd="0" destOrd="0" presId="urn:microsoft.com/office/officeart/2005/8/layout/vProcess5"/>
    <dgm:cxn modelId="{2A8EFB6D-B62A-44BC-92BC-FA3DEDAD31BF}" type="presParOf" srcId="{C9E25D83-93EB-4DF6-B0BC-AFAE12C5F67C}" destId="{4AD541EF-CDD4-4039-9586-7DEAD73900B0}" srcOrd="0" destOrd="0" presId="urn:microsoft.com/office/officeart/2005/8/layout/vProcess5"/>
    <dgm:cxn modelId="{F5D173FA-E806-4D37-8C0B-EF21E4A09956}" type="presParOf" srcId="{C9E25D83-93EB-4DF6-B0BC-AFAE12C5F67C}" destId="{6A984264-D3B6-4976-8DC3-145210523C38}" srcOrd="1" destOrd="0" presId="urn:microsoft.com/office/officeart/2005/8/layout/vProcess5"/>
    <dgm:cxn modelId="{3DBA92BD-188A-48A3-807E-BF6DFFE74757}" type="presParOf" srcId="{C9E25D83-93EB-4DF6-B0BC-AFAE12C5F67C}" destId="{A60E1916-8CA9-4988-B25B-C247941DBC6C}" srcOrd="2" destOrd="0" presId="urn:microsoft.com/office/officeart/2005/8/layout/vProcess5"/>
    <dgm:cxn modelId="{536AD640-2969-4CE8-A81B-F158E207745F}" type="presParOf" srcId="{C9E25D83-93EB-4DF6-B0BC-AFAE12C5F67C}" destId="{40048C85-6FBC-4362-A7B1-185925142AA2}" srcOrd="3" destOrd="0" presId="urn:microsoft.com/office/officeart/2005/8/layout/vProcess5"/>
    <dgm:cxn modelId="{6E447575-9E9A-46A0-8FC2-274D540B0A70}" type="presParOf" srcId="{C9E25D83-93EB-4DF6-B0BC-AFAE12C5F67C}" destId="{EA974D59-D5B1-4C9D-ACD6-B30BF62AEF8C}" srcOrd="4" destOrd="0" presId="urn:microsoft.com/office/officeart/2005/8/layout/vProcess5"/>
    <dgm:cxn modelId="{58B9C960-6492-4BDF-AF12-1504C8620A57}" type="presParOf" srcId="{C9E25D83-93EB-4DF6-B0BC-AFAE12C5F67C}" destId="{3DF7B7A9-7F5A-4982-8CA9-056E62230C31}" srcOrd="5" destOrd="0" presId="urn:microsoft.com/office/officeart/2005/8/layout/vProcess5"/>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34F63-9194-45D8-83B0-0E5ED1EC7E6E}">
      <dsp:nvSpPr>
        <dsp:cNvPr id="0" name=""/>
        <dsp:cNvSpPr/>
      </dsp:nvSpPr>
      <dsp:spPr>
        <a:xfrm>
          <a:off x="0" y="0"/>
          <a:ext cx="3611201" cy="302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tr-TR" sz="1300" kern="1200" dirty="0" smtClean="0"/>
            <a:t>Yağsız Süt</a:t>
          </a:r>
          <a:endParaRPr lang="tr-TR" sz="1300" kern="1200" dirty="0"/>
        </a:p>
      </dsp:txBody>
      <dsp:txXfrm>
        <a:off x="8858" y="8858"/>
        <a:ext cx="3284851" cy="284717"/>
      </dsp:txXfrm>
    </dsp:sp>
    <dsp:sp modelId="{F1BFB617-579C-4434-A9DB-881ECAA98468}">
      <dsp:nvSpPr>
        <dsp:cNvPr id="0" name=""/>
        <dsp:cNvSpPr/>
      </dsp:nvSpPr>
      <dsp:spPr>
        <a:xfrm>
          <a:off x="318635" y="352839"/>
          <a:ext cx="3611201" cy="302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tr-TR" sz="1300" kern="1200" dirty="0" err="1" smtClean="0"/>
            <a:t>Klarifikasyon</a:t>
          </a:r>
          <a:r>
            <a:rPr lang="tr-TR" sz="1300" kern="1200" dirty="0" smtClean="0"/>
            <a:t>	</a:t>
          </a:r>
          <a:endParaRPr lang="tr-TR" sz="1300" kern="1200" dirty="0"/>
        </a:p>
      </dsp:txBody>
      <dsp:txXfrm>
        <a:off x="327493" y="361697"/>
        <a:ext cx="3078267" cy="284717"/>
      </dsp:txXfrm>
    </dsp:sp>
    <dsp:sp modelId="{DD296677-E3EA-442C-83B9-867131256BEC}">
      <dsp:nvSpPr>
        <dsp:cNvPr id="0" name=""/>
        <dsp:cNvSpPr/>
      </dsp:nvSpPr>
      <dsp:spPr>
        <a:xfrm>
          <a:off x="637270" y="705678"/>
          <a:ext cx="3611201" cy="302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tr-TR" sz="1300" kern="1200" dirty="0" smtClean="0"/>
            <a:t>Soğutma 4  </a:t>
          </a:r>
          <a:r>
            <a:rPr lang="tr-TR" sz="1300" kern="1200" dirty="0" smtClean="0">
              <a:latin typeface="Calibri" panose="020F0502020204030204" pitchFamily="34" charset="0"/>
              <a:cs typeface="Calibri" panose="020F0502020204030204" pitchFamily="34" charset="0"/>
            </a:rPr>
            <a:t>ͦC</a:t>
          </a:r>
          <a:endParaRPr lang="tr-TR" sz="1300" kern="1200" dirty="0"/>
        </a:p>
      </dsp:txBody>
      <dsp:txXfrm>
        <a:off x="646128" y="714536"/>
        <a:ext cx="3078267" cy="284717"/>
      </dsp:txXfrm>
    </dsp:sp>
    <dsp:sp modelId="{DCC92147-0C46-4595-83DE-4B27B6A2E347}">
      <dsp:nvSpPr>
        <dsp:cNvPr id="0" name=""/>
        <dsp:cNvSpPr/>
      </dsp:nvSpPr>
      <dsp:spPr>
        <a:xfrm>
          <a:off x="3414619" y="229345"/>
          <a:ext cx="196581" cy="196581"/>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tr-TR" sz="800" kern="1200"/>
        </a:p>
      </dsp:txBody>
      <dsp:txXfrm>
        <a:off x="3458850" y="229345"/>
        <a:ext cx="108119" cy="147927"/>
      </dsp:txXfrm>
    </dsp:sp>
    <dsp:sp modelId="{01774030-CFE9-46D5-8E76-2D23DA94445C}">
      <dsp:nvSpPr>
        <dsp:cNvPr id="0" name=""/>
        <dsp:cNvSpPr/>
      </dsp:nvSpPr>
      <dsp:spPr>
        <a:xfrm>
          <a:off x="3733254" y="580168"/>
          <a:ext cx="196581" cy="196581"/>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tr-TR" sz="800" kern="1200"/>
        </a:p>
      </dsp:txBody>
      <dsp:txXfrm>
        <a:off x="3777485" y="580168"/>
        <a:ext cx="108119" cy="1479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35E6CD-3891-4131-9C8F-0BB23571900C}">
      <dsp:nvSpPr>
        <dsp:cNvPr id="0" name=""/>
        <dsp:cNvSpPr/>
      </dsp:nvSpPr>
      <dsp:spPr>
        <a:xfrm>
          <a:off x="0" y="0"/>
          <a:ext cx="3141661" cy="3456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tr-TR" sz="1500" kern="1200" dirty="0" err="1" smtClean="0"/>
            <a:t>Deareasyon</a:t>
          </a:r>
          <a:endParaRPr lang="tr-TR" sz="1500" kern="1200" dirty="0"/>
        </a:p>
      </dsp:txBody>
      <dsp:txXfrm>
        <a:off x="10123" y="10123"/>
        <a:ext cx="2768691" cy="325392"/>
      </dsp:txXfrm>
    </dsp:sp>
    <dsp:sp modelId="{A190232F-4F19-4F03-95EF-67B4FD9DE0AE}">
      <dsp:nvSpPr>
        <dsp:cNvPr id="0" name=""/>
        <dsp:cNvSpPr/>
      </dsp:nvSpPr>
      <dsp:spPr>
        <a:xfrm>
          <a:off x="277205" y="403244"/>
          <a:ext cx="3141661" cy="3456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tr-TR" sz="1500" kern="1200" dirty="0" smtClean="0"/>
            <a:t>Pastörizasyon 75  </a:t>
          </a:r>
          <a:r>
            <a:rPr lang="tr-TR" sz="1500" kern="1200" dirty="0" smtClean="0">
              <a:latin typeface="Calibri" panose="020F0502020204030204" pitchFamily="34" charset="0"/>
              <a:cs typeface="Calibri" panose="020F0502020204030204" pitchFamily="34" charset="0"/>
            </a:rPr>
            <a:t>ͦC / 20 </a:t>
          </a:r>
          <a:r>
            <a:rPr lang="tr-TR" sz="1500" kern="1200" dirty="0" err="1" smtClean="0">
              <a:latin typeface="Calibri" panose="020F0502020204030204" pitchFamily="34" charset="0"/>
              <a:cs typeface="Calibri" panose="020F0502020204030204" pitchFamily="34" charset="0"/>
            </a:rPr>
            <a:t>sn</a:t>
          </a:r>
          <a:endParaRPr lang="tr-TR" sz="1500" kern="1200" dirty="0"/>
        </a:p>
      </dsp:txBody>
      <dsp:txXfrm>
        <a:off x="287328" y="413367"/>
        <a:ext cx="2619544" cy="325392"/>
      </dsp:txXfrm>
    </dsp:sp>
    <dsp:sp modelId="{E795CE9E-5BC1-4AAB-87DD-6E428E4077B1}">
      <dsp:nvSpPr>
        <dsp:cNvPr id="0" name=""/>
        <dsp:cNvSpPr/>
      </dsp:nvSpPr>
      <dsp:spPr>
        <a:xfrm>
          <a:off x="554410" y="806489"/>
          <a:ext cx="3141661" cy="3456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tr-TR" sz="1500" kern="1200" dirty="0" err="1" smtClean="0"/>
            <a:t>Evaporasyon</a:t>
          </a:r>
          <a:r>
            <a:rPr lang="tr-TR" sz="1500" kern="1200" dirty="0" smtClean="0"/>
            <a:t> 45-70   </a:t>
          </a:r>
          <a:r>
            <a:rPr lang="tr-TR" sz="1500" kern="1200" dirty="0" smtClean="0">
              <a:latin typeface="Calibri" panose="020F0502020204030204" pitchFamily="34" charset="0"/>
              <a:cs typeface="Calibri" panose="020F0502020204030204" pitchFamily="34" charset="0"/>
            </a:rPr>
            <a:t>ͦC</a:t>
          </a:r>
          <a:endParaRPr lang="tr-TR" sz="1500" kern="1200" dirty="0"/>
        </a:p>
      </dsp:txBody>
      <dsp:txXfrm>
        <a:off x="564533" y="816612"/>
        <a:ext cx="2619544" cy="325392"/>
      </dsp:txXfrm>
    </dsp:sp>
    <dsp:sp modelId="{74724B3A-EDF8-48A0-A8A9-6D2234C0A3A3}">
      <dsp:nvSpPr>
        <dsp:cNvPr id="0" name=""/>
        <dsp:cNvSpPr/>
      </dsp:nvSpPr>
      <dsp:spPr>
        <a:xfrm>
          <a:off x="2916996" y="262109"/>
          <a:ext cx="224664" cy="22466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endParaRPr lang="tr-TR" sz="1000" kern="1200"/>
        </a:p>
      </dsp:txBody>
      <dsp:txXfrm>
        <a:off x="2967545" y="262109"/>
        <a:ext cx="123566" cy="169060"/>
      </dsp:txXfrm>
    </dsp:sp>
    <dsp:sp modelId="{47E2B212-76FC-4DAC-B7CB-8C5E8A1CCF75}">
      <dsp:nvSpPr>
        <dsp:cNvPr id="0" name=""/>
        <dsp:cNvSpPr/>
      </dsp:nvSpPr>
      <dsp:spPr>
        <a:xfrm>
          <a:off x="3194201" y="663049"/>
          <a:ext cx="224664" cy="22466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endParaRPr lang="tr-TR" sz="1000" kern="1200"/>
        </a:p>
      </dsp:txBody>
      <dsp:txXfrm>
        <a:off x="3244750" y="663049"/>
        <a:ext cx="123566" cy="1690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5142D-1568-429C-82D2-9ACFFF1E155C}">
      <dsp:nvSpPr>
        <dsp:cNvPr id="0" name=""/>
        <dsp:cNvSpPr/>
      </dsp:nvSpPr>
      <dsp:spPr>
        <a:xfrm>
          <a:off x="0" y="0"/>
          <a:ext cx="2815512" cy="3456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tr-TR" sz="1200" kern="1200" dirty="0" smtClean="0"/>
            <a:t>Harmanlama</a:t>
          </a:r>
          <a:endParaRPr lang="tr-TR" sz="1200" kern="1200" dirty="0"/>
        </a:p>
      </dsp:txBody>
      <dsp:txXfrm>
        <a:off x="10123" y="10123"/>
        <a:ext cx="2442542" cy="325392"/>
      </dsp:txXfrm>
    </dsp:sp>
    <dsp:sp modelId="{1297799F-2973-4C70-8A18-1179D5928323}">
      <dsp:nvSpPr>
        <dsp:cNvPr id="0" name=""/>
        <dsp:cNvSpPr/>
      </dsp:nvSpPr>
      <dsp:spPr>
        <a:xfrm>
          <a:off x="248427" y="403244"/>
          <a:ext cx="2815512" cy="3456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tr-TR" sz="1200" kern="1200" dirty="0" err="1" smtClean="0"/>
            <a:t>Homojenizasyon</a:t>
          </a:r>
          <a:r>
            <a:rPr lang="tr-TR" sz="1200" kern="1200" dirty="0" smtClean="0"/>
            <a:t> 150-200 kg/cm</a:t>
          </a:r>
          <a:r>
            <a:rPr lang="tr-TR" sz="1200" kern="1200" dirty="0" smtClean="0">
              <a:latin typeface="Calibri" panose="020F0502020204030204" pitchFamily="34" charset="0"/>
              <a:cs typeface="Calibri" panose="020F0502020204030204" pitchFamily="34" charset="0"/>
            </a:rPr>
            <a:t>²</a:t>
          </a:r>
          <a:endParaRPr lang="tr-TR" sz="1200" kern="1200" dirty="0"/>
        </a:p>
      </dsp:txBody>
      <dsp:txXfrm>
        <a:off x="258550" y="413367"/>
        <a:ext cx="2322174" cy="325392"/>
      </dsp:txXfrm>
    </dsp:sp>
    <dsp:sp modelId="{826DE015-F60C-4342-B571-4A4D0034C2FC}">
      <dsp:nvSpPr>
        <dsp:cNvPr id="0" name=""/>
        <dsp:cNvSpPr/>
      </dsp:nvSpPr>
      <dsp:spPr>
        <a:xfrm>
          <a:off x="496855" y="806489"/>
          <a:ext cx="2815512" cy="3456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tr-TR" sz="1200" kern="1200" dirty="0" smtClean="0"/>
            <a:t>Isıl işlem uygulaması 110  </a:t>
          </a:r>
          <a:r>
            <a:rPr lang="tr-TR" sz="1200" kern="1200" dirty="0" smtClean="0">
              <a:latin typeface="Calibri" panose="020F0502020204030204" pitchFamily="34" charset="0"/>
              <a:cs typeface="Calibri" panose="020F0502020204030204" pitchFamily="34" charset="0"/>
            </a:rPr>
            <a:t>ͦC / 60 </a:t>
          </a:r>
          <a:r>
            <a:rPr lang="tr-TR" sz="1200" kern="1200" dirty="0" err="1" smtClean="0">
              <a:latin typeface="Calibri" panose="020F0502020204030204" pitchFamily="34" charset="0"/>
              <a:cs typeface="Calibri" panose="020F0502020204030204" pitchFamily="34" charset="0"/>
            </a:rPr>
            <a:t>sn</a:t>
          </a:r>
          <a:r>
            <a:rPr lang="tr-TR" sz="1200" kern="1200" dirty="0" smtClean="0"/>
            <a:t> </a:t>
          </a:r>
          <a:endParaRPr lang="tr-TR" sz="1200" kern="1200" dirty="0"/>
        </a:p>
      </dsp:txBody>
      <dsp:txXfrm>
        <a:off x="506978" y="816612"/>
        <a:ext cx="2322174" cy="325392"/>
      </dsp:txXfrm>
    </dsp:sp>
    <dsp:sp modelId="{AE981A9E-F218-458A-A09C-3C177F53FB47}">
      <dsp:nvSpPr>
        <dsp:cNvPr id="0" name=""/>
        <dsp:cNvSpPr/>
      </dsp:nvSpPr>
      <dsp:spPr>
        <a:xfrm>
          <a:off x="2590847" y="262109"/>
          <a:ext cx="224664" cy="22466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endParaRPr lang="tr-TR" sz="1000" kern="1200"/>
        </a:p>
      </dsp:txBody>
      <dsp:txXfrm>
        <a:off x="2641396" y="262109"/>
        <a:ext cx="123566" cy="169060"/>
      </dsp:txXfrm>
    </dsp:sp>
    <dsp:sp modelId="{A2D1C595-C799-43FC-9D0A-4B9141E99BB4}">
      <dsp:nvSpPr>
        <dsp:cNvPr id="0" name=""/>
        <dsp:cNvSpPr/>
      </dsp:nvSpPr>
      <dsp:spPr>
        <a:xfrm>
          <a:off x="2839275" y="663049"/>
          <a:ext cx="224664" cy="22466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endParaRPr lang="tr-TR" sz="1000" kern="1200"/>
        </a:p>
      </dsp:txBody>
      <dsp:txXfrm>
        <a:off x="2889824" y="663049"/>
        <a:ext cx="123566" cy="1690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984264-D3B6-4976-8DC3-145210523C38}">
      <dsp:nvSpPr>
        <dsp:cNvPr id="0" name=""/>
        <dsp:cNvSpPr/>
      </dsp:nvSpPr>
      <dsp:spPr>
        <a:xfrm>
          <a:off x="144011" y="0"/>
          <a:ext cx="2387065" cy="4212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Kurutma </a:t>
          </a:r>
        </a:p>
      </dsp:txBody>
      <dsp:txXfrm>
        <a:off x="156349" y="12338"/>
        <a:ext cx="1951673" cy="396570"/>
      </dsp:txXfrm>
    </dsp:sp>
    <dsp:sp modelId="{A60E1916-8CA9-4988-B25B-C247941DBC6C}">
      <dsp:nvSpPr>
        <dsp:cNvPr id="0" name=""/>
        <dsp:cNvSpPr/>
      </dsp:nvSpPr>
      <dsp:spPr>
        <a:xfrm>
          <a:off x="421246" y="504056"/>
          <a:ext cx="2387065" cy="4212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t>Paketleme</a:t>
          </a:r>
          <a:endParaRPr lang="tr-TR" sz="1800" kern="1200" dirty="0"/>
        </a:p>
      </dsp:txBody>
      <dsp:txXfrm>
        <a:off x="433584" y="516394"/>
        <a:ext cx="1667331" cy="396570"/>
      </dsp:txXfrm>
    </dsp:sp>
    <dsp:sp modelId="{40048C85-6FBC-4362-A7B1-185925142AA2}">
      <dsp:nvSpPr>
        <dsp:cNvPr id="0" name=""/>
        <dsp:cNvSpPr/>
      </dsp:nvSpPr>
      <dsp:spPr>
        <a:xfrm>
          <a:off x="2113254" y="331146"/>
          <a:ext cx="273810" cy="2738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tr-TR" sz="1200" kern="1200"/>
        </a:p>
      </dsp:txBody>
      <dsp:txXfrm>
        <a:off x="2174861" y="331146"/>
        <a:ext cx="150596" cy="20604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en-US"/>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91008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93744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3469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7552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en-US"/>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79077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52880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16742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62673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71896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en-US"/>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28720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en-US"/>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9F75050-0E15-4C5B-92B0-66D068882F1F}" type="datetimeFigureOut">
              <a:rPr lang="tr-TR" smtClean="0"/>
              <a:pPr/>
              <a:t>30.05.2019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4215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30.05.2019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28880107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BEBEK MAMALARI</a:t>
            </a:r>
            <a:endParaRPr lang="tr-TR" dirty="0"/>
          </a:p>
        </p:txBody>
      </p:sp>
      <p:sp>
        <p:nvSpPr>
          <p:cNvPr id="3" name="2 Alt Başlık"/>
          <p:cNvSpPr>
            <a:spLocks noGrp="1"/>
          </p:cNvSpPr>
          <p:nvPr>
            <p:ph type="subTitle" idx="1"/>
          </p:nvPr>
        </p:nvSpPr>
        <p:spPr/>
        <p:txBody>
          <a:bodyPr/>
          <a:lstStyle/>
          <a:p>
            <a:endParaRPr lang="tr-TR" dirty="0" smtClean="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r>
              <a:rPr lang="tr-TR" sz="3700" b="1" dirty="0" smtClean="0"/>
              <a:t>İNEK SÜTÜNDE YAPILAN MODİFİKASYONLAR</a:t>
            </a:r>
          </a:p>
          <a:p>
            <a:r>
              <a:rPr lang="tr-TR" sz="3700" dirty="0" smtClean="0"/>
              <a:t>Adapte bebek maması üretiminde kullanılabilmesi için, inek sütünün bileşiminde yapılması gereken değişiklikler şunlardır:</a:t>
            </a:r>
          </a:p>
          <a:p>
            <a:r>
              <a:rPr lang="tr-TR" sz="3700" dirty="0" smtClean="0"/>
              <a:t>Mineral maddelerden özellikle sodyum içeriğinin azaltılması,</a:t>
            </a:r>
          </a:p>
          <a:p>
            <a:r>
              <a:rPr lang="tr-TR" sz="3700" dirty="0" err="1" smtClean="0"/>
              <a:t>Ca</a:t>
            </a:r>
            <a:r>
              <a:rPr lang="tr-TR" sz="3700" dirty="0" smtClean="0"/>
              <a:t>: oranının 1. 2’den2’ye çıkarılması,</a:t>
            </a:r>
          </a:p>
          <a:p>
            <a:r>
              <a:rPr lang="tr-TR" sz="3700" dirty="0" smtClean="0"/>
              <a:t>Protein içeriğinin azaltılması,</a:t>
            </a:r>
          </a:p>
          <a:p>
            <a:r>
              <a:rPr lang="tr-TR" sz="3700" dirty="0" smtClean="0"/>
              <a:t>Kazein: serum proteini(20:80) oranında serum proteini düzeyinin artırılması,</a:t>
            </a:r>
          </a:p>
          <a:p>
            <a:r>
              <a:rPr lang="tr-TR" sz="3700" dirty="0" smtClean="0"/>
              <a:t>Karbonhidrat miktarının artırılması,</a:t>
            </a:r>
          </a:p>
          <a:p>
            <a:r>
              <a:rPr lang="tr-TR" sz="3700" dirty="0" smtClean="0"/>
              <a:t>Süt yağı yerine bitkisel yağların kullanılması,</a:t>
            </a:r>
          </a:p>
          <a:p>
            <a:r>
              <a:rPr lang="tr-TR" sz="3700" dirty="0" smtClean="0"/>
              <a:t>Belirli vitamin ve iz elementlerin ilavesi</a:t>
            </a:r>
          </a:p>
          <a:p>
            <a:endParaRPr lang="tr-TR" dirty="0" smtClean="0"/>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47500" lnSpcReduction="20000"/>
          </a:bodyPr>
          <a:lstStyle/>
          <a:p>
            <a:endParaRPr lang="tr-TR" dirty="0" smtClean="0"/>
          </a:p>
          <a:p>
            <a:r>
              <a:rPr lang="tr-TR" sz="3600" dirty="0" smtClean="0"/>
              <a:t>MAMA ÜRETİMİ</a:t>
            </a:r>
          </a:p>
          <a:p>
            <a:r>
              <a:rPr lang="tr-TR" sz="3600" dirty="0" smtClean="0"/>
              <a:t>Bebek mamaları, genellikle toz halinde üretilmekte ve bebeğe verilmeden önce su ile </a:t>
            </a:r>
            <a:r>
              <a:rPr lang="tr-TR" sz="3600" dirty="0" err="1" smtClean="0"/>
              <a:t>rekonstitüe</a:t>
            </a:r>
            <a:r>
              <a:rPr lang="tr-TR" sz="3600" dirty="0" smtClean="0"/>
              <a:t> edilmektedir. Bazı ülkelerde hazır sıvı halinde mama üretimi de yapılmaktadır.</a:t>
            </a:r>
          </a:p>
          <a:p>
            <a:r>
              <a:rPr lang="tr-TR" sz="3600" dirty="0" smtClean="0"/>
              <a:t>Süt esaslı mamaların üretiminde asitliği gelişmemiş ve az sayıda mikro organizma içeren yağsız süt kullanılmaktadır.</a:t>
            </a:r>
          </a:p>
          <a:p>
            <a:r>
              <a:rPr lang="tr-TR" sz="3600" dirty="0" smtClean="0"/>
              <a:t>Mama üretiminde, “kuru işleme” ve “ıslak işleme” olmak üzere iki yöntem uygulanmaktadır. Bunlardan ilkinde, toz halindeki tüm bileşenler önce kesikli yöntemle harmanlanmakta, daha sonra sürekli yöntemle </a:t>
            </a:r>
            <a:r>
              <a:rPr lang="tr-TR" sz="3600" dirty="0" err="1" smtClean="0"/>
              <a:t>dozajlama</a:t>
            </a:r>
            <a:r>
              <a:rPr lang="tr-TR" sz="3600" dirty="0" smtClean="0"/>
              <a:t> ve doldurma işlemleri yürütülmektedir. İkincisi ise, sıvı haldeki maddeler kurutma işleminden önce ortama ilave edilmektedir.</a:t>
            </a:r>
          </a:p>
          <a:p>
            <a:r>
              <a:rPr lang="tr-TR" sz="3600" dirty="0" smtClean="0"/>
              <a:t>Kuru işleme, ucuz bir işleme şeklidir ve yatırım </a:t>
            </a:r>
            <a:r>
              <a:rPr lang="tr-TR" sz="3600" dirty="0" err="1" smtClean="0"/>
              <a:t>maaliyeti</a:t>
            </a:r>
            <a:r>
              <a:rPr lang="tr-TR" sz="3600" dirty="0" smtClean="0"/>
              <a:t> düşüktür. Islak işleme ise, iyi </a:t>
            </a:r>
            <a:r>
              <a:rPr lang="tr-TR" sz="3600" smtClean="0"/>
              <a:t>bir karışım elde </a:t>
            </a:r>
            <a:r>
              <a:rPr lang="tr-TR" sz="3600" dirty="0" smtClean="0"/>
              <a:t>edilmesini sağlamaktadır. Bu iki yöntemin kombine hale getirilmiş şeklinde, suda çözünen unsurlar kurutma işleminden önce süte katılmakta, daha az çözünür unsurlar ise kurutmadan sonra toz halinde karışıma ilave edilmektedir. Böylece, her iki yöntemin üstün yanlarından yararlanılabilmektedir</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63559945"/>
              </p:ext>
            </p:extLst>
          </p:nvPr>
        </p:nvGraphicFramePr>
        <p:xfrm>
          <a:off x="683568" y="764704"/>
          <a:ext cx="4248472" cy="1008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yagram 4"/>
          <p:cNvGraphicFramePr/>
          <p:nvPr>
            <p:extLst>
              <p:ext uri="{D42A27DB-BD31-4B8C-83A1-F6EECF244321}">
                <p14:modId xmlns:p14="http://schemas.microsoft.com/office/powerpoint/2010/main" val="3925514635"/>
              </p:ext>
            </p:extLst>
          </p:nvPr>
        </p:nvGraphicFramePr>
        <p:xfrm>
          <a:off x="1475656" y="1844824"/>
          <a:ext cx="3696072" cy="11521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yagram 5"/>
          <p:cNvGraphicFramePr/>
          <p:nvPr>
            <p:extLst>
              <p:ext uri="{D42A27DB-BD31-4B8C-83A1-F6EECF244321}">
                <p14:modId xmlns:p14="http://schemas.microsoft.com/office/powerpoint/2010/main" val="286399161"/>
              </p:ext>
            </p:extLst>
          </p:nvPr>
        </p:nvGraphicFramePr>
        <p:xfrm>
          <a:off x="2051720" y="3068960"/>
          <a:ext cx="3312368" cy="115212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7" name="Diyagram 6"/>
          <p:cNvGraphicFramePr/>
          <p:nvPr>
            <p:extLst>
              <p:ext uri="{D42A27DB-BD31-4B8C-83A1-F6EECF244321}">
                <p14:modId xmlns:p14="http://schemas.microsoft.com/office/powerpoint/2010/main" val="3934704849"/>
              </p:ext>
            </p:extLst>
          </p:nvPr>
        </p:nvGraphicFramePr>
        <p:xfrm>
          <a:off x="2411760" y="4293096"/>
          <a:ext cx="2808312" cy="936104"/>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8" name="Sağ Ok 7"/>
          <p:cNvSpPr/>
          <p:nvPr/>
        </p:nvSpPr>
        <p:spPr>
          <a:xfrm>
            <a:off x="4644008" y="1412776"/>
            <a:ext cx="100811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Sağ Ok 8"/>
          <p:cNvSpPr/>
          <p:nvPr/>
        </p:nvSpPr>
        <p:spPr>
          <a:xfrm>
            <a:off x="4644008" y="2204864"/>
            <a:ext cx="100811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Sağ Ok 9"/>
          <p:cNvSpPr/>
          <p:nvPr/>
        </p:nvSpPr>
        <p:spPr>
          <a:xfrm>
            <a:off x="4932040" y="4653136"/>
            <a:ext cx="86409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Dikdörtgen 10"/>
          <p:cNvSpPr/>
          <p:nvPr/>
        </p:nvSpPr>
        <p:spPr>
          <a:xfrm>
            <a:off x="5796136" y="1268760"/>
            <a:ext cx="180020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Sediment</a:t>
            </a:r>
            <a:endParaRPr lang="tr-TR" dirty="0"/>
          </a:p>
        </p:txBody>
      </p:sp>
      <p:sp>
        <p:nvSpPr>
          <p:cNvPr id="12" name="Dikdörtgen 11"/>
          <p:cNvSpPr/>
          <p:nvPr/>
        </p:nvSpPr>
        <p:spPr>
          <a:xfrm>
            <a:off x="5796136" y="2060848"/>
            <a:ext cx="1800200"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Hava</a:t>
            </a:r>
            <a:endParaRPr lang="tr-TR" dirty="0"/>
          </a:p>
        </p:txBody>
      </p:sp>
      <p:sp>
        <p:nvSpPr>
          <p:cNvPr id="13" name="Dikdörtgen 12"/>
          <p:cNvSpPr/>
          <p:nvPr/>
        </p:nvSpPr>
        <p:spPr>
          <a:xfrm>
            <a:off x="5940152" y="4437112"/>
            <a:ext cx="1800200"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Su</a:t>
            </a:r>
            <a:endParaRPr lang="tr-TR" dirty="0"/>
          </a:p>
        </p:txBody>
      </p:sp>
    </p:spTree>
    <p:extLst>
      <p:ext uri="{BB962C8B-B14F-4D97-AF65-F5344CB8AC3E}">
        <p14:creationId xmlns:p14="http://schemas.microsoft.com/office/powerpoint/2010/main" val="2125874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928670"/>
            <a:ext cx="8229600" cy="1143000"/>
          </a:xfrm>
        </p:spPr>
        <p:txBody>
          <a:bodyPr>
            <a:normAutofit fontScale="90000"/>
          </a:bodyPr>
          <a:lstStyle/>
          <a:p>
            <a:r>
              <a:rPr lang="tr-TR" b="1" dirty="0" smtClean="0"/>
              <a:t>ÇEŞİTLİ HAZIR ÜRETİLMİŞ OLAN BEBEK MAMALARI</a:t>
            </a:r>
            <a:r>
              <a:rPr lang="tr-TR" dirty="0" smtClean="0"/>
              <a:t/>
            </a:r>
            <a:br>
              <a:rPr lang="tr-TR" dirty="0" smtClean="0"/>
            </a:br>
            <a:endParaRPr lang="tr-TR" dirty="0"/>
          </a:p>
        </p:txBody>
      </p:sp>
      <p:sp>
        <p:nvSpPr>
          <p:cNvPr id="6" name="5 Metin kutusu"/>
          <p:cNvSpPr txBox="1"/>
          <p:nvPr/>
        </p:nvSpPr>
        <p:spPr>
          <a:xfrm>
            <a:off x="714348" y="3000372"/>
            <a:ext cx="8001056" cy="923330"/>
          </a:xfrm>
          <a:prstGeom prst="rect">
            <a:avLst/>
          </a:prstGeom>
          <a:noFill/>
        </p:spPr>
        <p:txBody>
          <a:bodyPr wrap="square" rtlCol="0">
            <a:spAutoFit/>
          </a:bodyPr>
          <a:lstStyle/>
          <a:p>
            <a:r>
              <a:rPr lang="tr-TR" dirty="0" smtClean="0"/>
              <a:t>Marketlerde bulunan hazır halde üretilmiş satışta olan bebek mamalarının değerlendirilmesindeki yapılması gereken içerik ve duyusal analizlere yer verilmektedir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7624" y="692696"/>
            <a:ext cx="6798736" cy="5472608"/>
          </a:xfrm>
        </p:spPr>
        <p:txBody>
          <a:bodyPr/>
          <a:lstStyle/>
          <a:p>
            <a:r>
              <a:rPr lang="tr-TR" dirty="0" smtClean="0">
                <a:solidFill>
                  <a:schemeClr val="accent3">
                    <a:lumMod val="50000"/>
                  </a:schemeClr>
                </a:solidFill>
              </a:rPr>
              <a:t>Ürün Çeşidi           İçindekiler                 Zamanları</a:t>
            </a:r>
          </a:p>
          <a:p>
            <a:endParaRPr lang="tr-TR" dirty="0" smtClean="0">
              <a:solidFill>
                <a:schemeClr val="accent3">
                  <a:lumMod val="50000"/>
                </a:schemeClr>
              </a:solidFill>
            </a:endParaRPr>
          </a:p>
        </p:txBody>
      </p:sp>
      <p:graphicFrame>
        <p:nvGraphicFramePr>
          <p:cNvPr id="5" name="Tablo 4"/>
          <p:cNvGraphicFramePr>
            <a:graphicFrameLocks noGrp="1"/>
          </p:cNvGraphicFramePr>
          <p:nvPr>
            <p:extLst>
              <p:ext uri="{D42A27DB-BD31-4B8C-83A1-F6EECF244321}">
                <p14:modId xmlns:p14="http://schemas.microsoft.com/office/powerpoint/2010/main" val="1688941162"/>
              </p:ext>
            </p:extLst>
          </p:nvPr>
        </p:nvGraphicFramePr>
        <p:xfrm>
          <a:off x="1475657" y="1196752"/>
          <a:ext cx="6408711" cy="792088"/>
        </p:xfrm>
        <a:graphic>
          <a:graphicData uri="http://schemas.openxmlformats.org/drawingml/2006/table">
            <a:tbl>
              <a:tblPr/>
              <a:tblGrid>
                <a:gridCol w="2136237"/>
                <a:gridCol w="2136237"/>
                <a:gridCol w="2136237"/>
              </a:tblGrid>
              <a:tr h="792088">
                <a:tc>
                  <a:txBody>
                    <a:bodyPr/>
                    <a:lstStyle/>
                    <a:p>
                      <a:pPr algn="l"/>
                      <a:r>
                        <a:rPr lang="tr-TR" sz="1300" dirty="0">
                          <a:effectLst/>
                        </a:rPr>
                        <a:t>SMA 1 bebek sütü</a:t>
                      </a:r>
                    </a:p>
                  </a:txBody>
                  <a:tcPr marL="77094" marR="77094" marT="38547" marB="38547" anchor="ctr">
                    <a:lnL>
                      <a:noFill/>
                    </a:lnL>
                    <a:lnR>
                      <a:noFill/>
                    </a:lnR>
                    <a:lnT>
                      <a:noFill/>
                    </a:lnT>
                    <a:lnB>
                      <a:noFill/>
                    </a:lnB>
                    <a:solidFill>
                      <a:srgbClr val="F5F5F5"/>
                    </a:solidFill>
                  </a:tcPr>
                </a:tc>
                <a:tc>
                  <a:txBody>
                    <a:bodyPr/>
                    <a:lstStyle/>
                    <a:p>
                      <a:pPr algn="l"/>
                      <a:r>
                        <a:rPr lang="tr-TR" sz="1300">
                          <a:effectLst/>
                        </a:rPr>
                        <a:t>Uzun zincirli PUFA ilaveli, nükleotit ilaveli, yalnızca laktoz içerir.</a:t>
                      </a:r>
                    </a:p>
                  </a:txBody>
                  <a:tcPr marL="77094" marR="77094" marT="38547" marB="38547" anchor="ctr">
                    <a:lnL>
                      <a:noFill/>
                    </a:lnL>
                    <a:lnR>
                      <a:noFill/>
                    </a:lnR>
                    <a:lnT>
                      <a:noFill/>
                    </a:lnT>
                    <a:lnB>
                      <a:noFill/>
                    </a:lnB>
                    <a:solidFill>
                      <a:srgbClr val="F5F5F5"/>
                    </a:solidFill>
                  </a:tcPr>
                </a:tc>
                <a:tc>
                  <a:txBody>
                    <a:bodyPr/>
                    <a:lstStyle/>
                    <a:p>
                      <a:pPr algn="l"/>
                      <a:r>
                        <a:rPr lang="tr-TR" sz="1300" dirty="0" smtClean="0">
                          <a:effectLst/>
                        </a:rPr>
                        <a:t> 0-6 </a:t>
                      </a:r>
                      <a:r>
                        <a:rPr lang="tr-TR" sz="1300" dirty="0">
                          <a:effectLst/>
                        </a:rPr>
                        <a:t>aylık bebekler</a:t>
                      </a:r>
                    </a:p>
                  </a:txBody>
                  <a:tcPr marL="77094" marR="77094" marT="38547" marB="38547" anchor="ctr">
                    <a:lnL>
                      <a:noFill/>
                    </a:lnL>
                    <a:lnR>
                      <a:noFill/>
                    </a:lnR>
                    <a:lnT>
                      <a:noFill/>
                    </a:lnT>
                    <a:lnB>
                      <a:noFill/>
                    </a:lnB>
                    <a:solidFill>
                      <a:srgbClr val="F5F5F5"/>
                    </a:solidFill>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348081036"/>
              </p:ext>
            </p:extLst>
          </p:nvPr>
        </p:nvGraphicFramePr>
        <p:xfrm>
          <a:off x="1403649" y="2420888"/>
          <a:ext cx="6582711" cy="539658"/>
        </p:xfrm>
        <a:graphic>
          <a:graphicData uri="http://schemas.openxmlformats.org/drawingml/2006/table">
            <a:tbl>
              <a:tblPr/>
              <a:tblGrid>
                <a:gridCol w="2194237"/>
                <a:gridCol w="2194237"/>
                <a:gridCol w="2194237"/>
              </a:tblGrid>
              <a:tr h="539658">
                <a:tc>
                  <a:txBody>
                    <a:bodyPr/>
                    <a:lstStyle/>
                    <a:p>
                      <a:pPr algn="l"/>
                      <a:r>
                        <a:rPr lang="tr-TR" sz="1300" dirty="0">
                          <a:effectLst/>
                        </a:rPr>
                        <a:t>SMA 2 devam sütü</a:t>
                      </a:r>
                    </a:p>
                  </a:txBody>
                  <a:tcPr marL="77094" marR="77094" marT="38547" marB="38547" anchor="ctr">
                    <a:lnL>
                      <a:noFill/>
                    </a:lnL>
                    <a:lnR>
                      <a:noFill/>
                    </a:lnR>
                    <a:lnT>
                      <a:noFill/>
                    </a:lnT>
                    <a:lnB>
                      <a:noFill/>
                    </a:lnB>
                    <a:solidFill>
                      <a:srgbClr val="FFFFFF"/>
                    </a:solidFill>
                  </a:tcPr>
                </a:tc>
                <a:tc>
                  <a:txBody>
                    <a:bodyPr/>
                    <a:lstStyle/>
                    <a:p>
                      <a:pPr algn="l"/>
                      <a:r>
                        <a:rPr lang="tr-TR" sz="1300">
                          <a:effectLst/>
                        </a:rPr>
                        <a:t>Demir kaynağı, D vitamini ilaveli, gluten içermez.</a:t>
                      </a:r>
                    </a:p>
                  </a:txBody>
                  <a:tcPr marL="77094" marR="77094" marT="38547" marB="38547" anchor="ctr">
                    <a:lnL>
                      <a:noFill/>
                    </a:lnL>
                    <a:lnR>
                      <a:noFill/>
                    </a:lnR>
                    <a:lnT>
                      <a:noFill/>
                    </a:lnT>
                    <a:lnB>
                      <a:noFill/>
                    </a:lnB>
                    <a:solidFill>
                      <a:srgbClr val="FFFFFF"/>
                    </a:solidFill>
                  </a:tcPr>
                </a:tc>
                <a:tc>
                  <a:txBody>
                    <a:bodyPr/>
                    <a:lstStyle/>
                    <a:p>
                      <a:pPr algn="l"/>
                      <a:r>
                        <a:rPr lang="tr-TR" sz="1300" dirty="0">
                          <a:effectLst/>
                        </a:rPr>
                        <a:t>6-12 aylık bebekler</a:t>
                      </a:r>
                    </a:p>
                  </a:txBody>
                  <a:tcPr marL="77094" marR="77094" marT="38547" marB="38547" anchor="ctr">
                    <a:lnL>
                      <a:noFill/>
                    </a:lnL>
                    <a:lnR>
                      <a:noFill/>
                    </a:lnR>
                    <a:lnT>
                      <a:noFill/>
                    </a:lnT>
                    <a:lnB>
                      <a:noFill/>
                    </a:lnB>
                    <a:solidFill>
                      <a:srgbClr val="FFFFFF"/>
                    </a:solidFill>
                  </a:tcPr>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3418042708"/>
              </p:ext>
            </p:extLst>
          </p:nvPr>
        </p:nvGraphicFramePr>
        <p:xfrm>
          <a:off x="1403649" y="3140968"/>
          <a:ext cx="6582711" cy="539658"/>
        </p:xfrm>
        <a:graphic>
          <a:graphicData uri="http://schemas.openxmlformats.org/drawingml/2006/table">
            <a:tbl>
              <a:tblPr/>
              <a:tblGrid>
                <a:gridCol w="2194237"/>
                <a:gridCol w="2194237"/>
                <a:gridCol w="2194237"/>
              </a:tblGrid>
              <a:tr h="539658">
                <a:tc>
                  <a:txBody>
                    <a:bodyPr/>
                    <a:lstStyle/>
                    <a:p>
                      <a:pPr algn="l"/>
                      <a:r>
                        <a:rPr lang="tr-TR" sz="1300" dirty="0">
                          <a:effectLst/>
                        </a:rPr>
                        <a:t>SMA 3 devam sütü</a:t>
                      </a:r>
                    </a:p>
                  </a:txBody>
                  <a:tcPr marL="77094" marR="77094" marT="38547" marB="38547" anchor="ctr">
                    <a:lnL>
                      <a:noFill/>
                    </a:lnL>
                    <a:lnR>
                      <a:noFill/>
                    </a:lnR>
                    <a:lnT>
                      <a:noFill/>
                    </a:lnT>
                    <a:lnB>
                      <a:noFill/>
                    </a:lnB>
                    <a:solidFill>
                      <a:srgbClr val="FFFFFF"/>
                    </a:solidFill>
                  </a:tcPr>
                </a:tc>
                <a:tc>
                  <a:txBody>
                    <a:bodyPr/>
                    <a:lstStyle/>
                    <a:p>
                      <a:pPr algn="l"/>
                      <a:r>
                        <a:rPr lang="tr-TR" sz="1300">
                          <a:effectLst/>
                        </a:rPr>
                        <a:t>Demir kaynağı, D vitamini ilaveli, gluten içermez.</a:t>
                      </a:r>
                    </a:p>
                  </a:txBody>
                  <a:tcPr marL="77094" marR="77094" marT="38547" marB="38547" anchor="ctr">
                    <a:lnL>
                      <a:noFill/>
                    </a:lnL>
                    <a:lnR>
                      <a:noFill/>
                    </a:lnR>
                    <a:lnT>
                      <a:noFill/>
                    </a:lnT>
                    <a:lnB>
                      <a:noFill/>
                    </a:lnB>
                    <a:solidFill>
                      <a:srgbClr val="FFFFFF"/>
                    </a:solidFill>
                  </a:tcPr>
                </a:tc>
                <a:tc>
                  <a:txBody>
                    <a:bodyPr/>
                    <a:lstStyle/>
                    <a:p>
                      <a:pPr algn="l"/>
                      <a:r>
                        <a:rPr lang="tr-TR" sz="1300" dirty="0">
                          <a:effectLst/>
                        </a:rPr>
                        <a:t>1-3 yaş çocuklar</a:t>
                      </a:r>
                    </a:p>
                  </a:txBody>
                  <a:tcPr marL="77094" marR="77094" marT="38547" marB="38547" anchor="ctr">
                    <a:lnL>
                      <a:noFill/>
                    </a:lnL>
                    <a:lnR>
                      <a:noFill/>
                    </a:lnR>
                    <a:lnT>
                      <a:noFill/>
                    </a:lnT>
                    <a:lnB>
                      <a:noFill/>
                    </a:lnB>
                    <a:solidFill>
                      <a:srgbClr val="FFFFFF"/>
                    </a:solidFill>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504808757"/>
              </p:ext>
            </p:extLst>
          </p:nvPr>
        </p:nvGraphicFramePr>
        <p:xfrm>
          <a:off x="1403649" y="3789040"/>
          <a:ext cx="6408710" cy="1040937"/>
        </p:xfrm>
        <a:graphic>
          <a:graphicData uri="http://schemas.openxmlformats.org/drawingml/2006/table">
            <a:tbl>
              <a:tblPr/>
              <a:tblGrid>
                <a:gridCol w="2160512"/>
                <a:gridCol w="2160512"/>
                <a:gridCol w="2087686"/>
              </a:tblGrid>
              <a:tr h="1040937">
                <a:tc>
                  <a:txBody>
                    <a:bodyPr/>
                    <a:lstStyle/>
                    <a:p>
                      <a:pPr algn="l"/>
                      <a:r>
                        <a:rPr lang="pt-BR" sz="1300" dirty="0">
                          <a:effectLst/>
                        </a:rPr>
                        <a:t>Nutricia Aptamil 1 devam sütü</a:t>
                      </a:r>
                    </a:p>
                  </a:txBody>
                  <a:tcPr marL="77094" marR="77094" marT="38547" marB="38547" anchor="ctr">
                    <a:lnL>
                      <a:noFill/>
                    </a:lnL>
                    <a:lnR>
                      <a:noFill/>
                    </a:lnR>
                    <a:lnT>
                      <a:noFill/>
                    </a:lnT>
                    <a:lnB>
                      <a:noFill/>
                    </a:lnB>
                    <a:solidFill>
                      <a:srgbClr val="F5F5F5"/>
                    </a:solidFill>
                  </a:tcPr>
                </a:tc>
                <a:tc>
                  <a:txBody>
                    <a:bodyPr/>
                    <a:lstStyle/>
                    <a:p>
                      <a:pPr algn="l"/>
                      <a:r>
                        <a:rPr lang="tr-TR" sz="1300" dirty="0">
                          <a:effectLst/>
                        </a:rPr>
                        <a:t>FOS/GOS (</a:t>
                      </a:r>
                      <a:r>
                        <a:rPr lang="tr-TR" sz="1300" dirty="0" err="1">
                          <a:effectLst/>
                        </a:rPr>
                        <a:t>prebiyotik</a:t>
                      </a:r>
                      <a:r>
                        <a:rPr lang="tr-TR" sz="1300" dirty="0">
                          <a:effectLst/>
                        </a:rPr>
                        <a:t> lif), </a:t>
                      </a:r>
                      <a:r>
                        <a:rPr lang="tr-TR" sz="1300" dirty="0" err="1">
                          <a:effectLst/>
                        </a:rPr>
                        <a:t>nükleotit</a:t>
                      </a:r>
                      <a:r>
                        <a:rPr lang="tr-TR" sz="1300" dirty="0">
                          <a:effectLst/>
                        </a:rPr>
                        <a:t> ve LCP ilaveli. A, D, E, K, B1, B2, B6 vitaminleri ve </a:t>
                      </a:r>
                      <a:r>
                        <a:rPr lang="tr-TR" sz="1300" dirty="0" err="1">
                          <a:effectLst/>
                        </a:rPr>
                        <a:t>folik</a:t>
                      </a:r>
                      <a:r>
                        <a:rPr lang="tr-TR" sz="1300" dirty="0">
                          <a:effectLst/>
                        </a:rPr>
                        <a:t> asit içerir.</a:t>
                      </a:r>
                    </a:p>
                  </a:txBody>
                  <a:tcPr marL="77094" marR="77094" marT="38547" marB="38547" anchor="ctr">
                    <a:lnL>
                      <a:noFill/>
                    </a:lnL>
                    <a:lnR>
                      <a:noFill/>
                    </a:lnR>
                    <a:lnT>
                      <a:noFill/>
                    </a:lnT>
                    <a:lnB>
                      <a:noFill/>
                    </a:lnB>
                    <a:solidFill>
                      <a:srgbClr val="F5F5F5"/>
                    </a:solidFill>
                  </a:tcPr>
                </a:tc>
                <a:tc>
                  <a:txBody>
                    <a:bodyPr/>
                    <a:lstStyle/>
                    <a:p>
                      <a:pPr algn="l"/>
                      <a:r>
                        <a:rPr lang="tr-TR" sz="1300" dirty="0">
                          <a:effectLst/>
                        </a:rPr>
                        <a:t>0-6 aylık bebekler</a:t>
                      </a:r>
                    </a:p>
                  </a:txBody>
                  <a:tcPr marL="77094" marR="77094" marT="38547" marB="38547" anchor="ctr">
                    <a:lnL>
                      <a:noFill/>
                    </a:lnL>
                    <a:lnR>
                      <a:noFill/>
                    </a:lnR>
                    <a:lnT>
                      <a:noFill/>
                    </a:lnT>
                    <a:lnB>
                      <a:noFill/>
                    </a:lnB>
                    <a:solidFill>
                      <a:srgbClr val="F5F5F5"/>
                    </a:solidFill>
                  </a:tcPr>
                </a:tc>
              </a:tr>
            </a:tbl>
          </a:graphicData>
        </a:graphic>
      </p:graphicFrame>
    </p:spTree>
    <p:extLst>
      <p:ext uri="{BB962C8B-B14F-4D97-AF65-F5344CB8AC3E}">
        <p14:creationId xmlns:p14="http://schemas.microsoft.com/office/powerpoint/2010/main" val="3731058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idx="1"/>
          </p:nvPr>
        </p:nvSpPr>
        <p:spPr>
          <a:xfrm>
            <a:off x="1176338" y="765175"/>
            <a:ext cx="6799262" cy="5170488"/>
          </a:xfrm>
        </p:spPr>
        <p:txBody>
          <a:bodyPr/>
          <a:lstStyle/>
          <a:p>
            <a:r>
              <a:rPr lang="tr-TR" dirty="0">
                <a:solidFill>
                  <a:schemeClr val="accent3">
                    <a:lumMod val="50000"/>
                  </a:schemeClr>
                </a:solidFill>
              </a:rPr>
              <a:t>Ürün Çeşidi           İçindekiler                 Zamanları</a:t>
            </a:r>
          </a:p>
          <a:p>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2407966966"/>
              </p:ext>
            </p:extLst>
          </p:nvPr>
        </p:nvGraphicFramePr>
        <p:xfrm>
          <a:off x="1176338" y="1268760"/>
          <a:ext cx="6799262" cy="1233503"/>
        </p:xfrm>
        <a:graphic>
          <a:graphicData uri="http://schemas.openxmlformats.org/drawingml/2006/table">
            <a:tbl>
              <a:tblPr/>
              <a:tblGrid>
                <a:gridCol w="2377821"/>
                <a:gridCol w="2377821"/>
                <a:gridCol w="2043620"/>
              </a:tblGrid>
              <a:tr h="1233503">
                <a:tc>
                  <a:txBody>
                    <a:bodyPr/>
                    <a:lstStyle/>
                    <a:p>
                      <a:pPr algn="l"/>
                      <a:r>
                        <a:rPr lang="pt-BR" sz="1300" dirty="0">
                          <a:effectLst/>
                        </a:rPr>
                        <a:t>Nutricia Aptamil 2 devam sütü</a:t>
                      </a:r>
                    </a:p>
                  </a:txBody>
                  <a:tcPr marL="77094" marR="77094" marT="38547" marB="38547" anchor="ctr">
                    <a:lnL>
                      <a:noFill/>
                    </a:lnL>
                    <a:lnR>
                      <a:noFill/>
                    </a:lnR>
                    <a:lnT>
                      <a:noFill/>
                    </a:lnT>
                    <a:lnB>
                      <a:noFill/>
                    </a:lnB>
                    <a:solidFill>
                      <a:srgbClr val="FFFFFF"/>
                    </a:solidFill>
                  </a:tcPr>
                </a:tc>
                <a:tc>
                  <a:txBody>
                    <a:bodyPr/>
                    <a:lstStyle/>
                    <a:p>
                      <a:pPr algn="l"/>
                      <a:r>
                        <a:rPr lang="tr-TR" sz="1300" dirty="0">
                          <a:effectLst/>
                        </a:rPr>
                        <a:t>FOS/GOS (</a:t>
                      </a:r>
                      <a:r>
                        <a:rPr lang="tr-TR" sz="1300" dirty="0" err="1">
                          <a:effectLst/>
                        </a:rPr>
                        <a:t>prebiyotik</a:t>
                      </a:r>
                      <a:r>
                        <a:rPr lang="tr-TR" sz="1300" dirty="0">
                          <a:effectLst/>
                        </a:rPr>
                        <a:t> lif), </a:t>
                      </a:r>
                      <a:r>
                        <a:rPr lang="tr-TR" sz="1300" dirty="0" err="1">
                          <a:effectLst/>
                        </a:rPr>
                        <a:t>nükleotit</a:t>
                      </a:r>
                      <a:r>
                        <a:rPr lang="tr-TR" sz="1300" dirty="0">
                          <a:effectLst/>
                        </a:rPr>
                        <a:t> ve LCP ilaveli. A, D, E, K, B1, B2, B12 vitaminleri ve </a:t>
                      </a:r>
                      <a:r>
                        <a:rPr lang="tr-TR" sz="1300" dirty="0" err="1">
                          <a:effectLst/>
                        </a:rPr>
                        <a:t>folik</a:t>
                      </a:r>
                      <a:r>
                        <a:rPr lang="tr-TR" sz="1300" dirty="0">
                          <a:effectLst/>
                        </a:rPr>
                        <a:t> asit içerir.</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6</a:t>
                      </a:r>
                      <a:r>
                        <a:rPr lang="tr-TR" sz="1300" dirty="0">
                          <a:effectLst/>
                        </a:rPr>
                        <a:t>. aydan itibaren</a:t>
                      </a:r>
                    </a:p>
                  </a:txBody>
                  <a:tcPr marL="77094" marR="77094" marT="38547" marB="38547" anchor="ctr">
                    <a:lnL>
                      <a:noFill/>
                    </a:lnL>
                    <a:lnR>
                      <a:noFill/>
                    </a:lnR>
                    <a:lnT>
                      <a:noFill/>
                    </a:lnT>
                    <a:lnB>
                      <a:noFill/>
                    </a:lnB>
                    <a:solidFill>
                      <a:srgbClr val="FFFFFF"/>
                    </a:solidFill>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2469035497"/>
              </p:ext>
            </p:extLst>
          </p:nvPr>
        </p:nvGraphicFramePr>
        <p:xfrm>
          <a:off x="1181645" y="2337511"/>
          <a:ext cx="6799263" cy="869574"/>
        </p:xfrm>
        <a:graphic>
          <a:graphicData uri="http://schemas.openxmlformats.org/drawingml/2006/table">
            <a:tbl>
              <a:tblPr/>
              <a:tblGrid>
                <a:gridCol w="2266421"/>
                <a:gridCol w="2266421"/>
                <a:gridCol w="2266421"/>
              </a:tblGrid>
              <a:tr h="714189">
                <a:tc>
                  <a:txBody>
                    <a:bodyPr/>
                    <a:lstStyle/>
                    <a:p>
                      <a:pPr algn="l"/>
                      <a:r>
                        <a:rPr lang="pt-BR" sz="1300" dirty="0">
                          <a:effectLst/>
                        </a:rPr>
                        <a:t>Nutricia Aptamil 3 devam sütü</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FOS/GOS </a:t>
                      </a:r>
                      <a:r>
                        <a:rPr lang="tr-TR" sz="1300" dirty="0">
                          <a:effectLst/>
                        </a:rPr>
                        <a:t>(</a:t>
                      </a:r>
                      <a:r>
                        <a:rPr lang="tr-TR" sz="1300" dirty="0" err="1">
                          <a:effectLst/>
                        </a:rPr>
                        <a:t>prebiyotik</a:t>
                      </a:r>
                      <a:r>
                        <a:rPr lang="tr-TR" sz="1300" dirty="0">
                          <a:effectLst/>
                        </a:rPr>
                        <a:t> lif), </a:t>
                      </a:r>
                      <a:r>
                        <a:rPr lang="tr-TR" sz="1300" dirty="0" err="1">
                          <a:effectLst/>
                        </a:rPr>
                        <a:t>nükleotit</a:t>
                      </a:r>
                      <a:r>
                        <a:rPr lang="tr-TR" sz="1300" dirty="0">
                          <a:effectLst/>
                        </a:rPr>
                        <a:t> ve LCP ilaveli. A, D, E, K, B1, B2, B6 vitaminleri ve </a:t>
                      </a:r>
                      <a:r>
                        <a:rPr lang="tr-TR" sz="1300" dirty="0" err="1">
                          <a:effectLst/>
                        </a:rPr>
                        <a:t>folik</a:t>
                      </a:r>
                      <a:r>
                        <a:rPr lang="tr-TR" sz="1300" dirty="0">
                          <a:effectLst/>
                        </a:rPr>
                        <a:t> asit</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9</a:t>
                      </a:r>
                      <a:r>
                        <a:rPr lang="tr-TR" sz="1300" dirty="0">
                          <a:effectLst/>
                        </a:rPr>
                        <a:t>. aydan itibaren</a:t>
                      </a:r>
                    </a:p>
                  </a:txBody>
                  <a:tcPr marL="77094" marR="77094" marT="38547" marB="38547" anchor="ctr">
                    <a:lnL>
                      <a:noFill/>
                    </a:lnL>
                    <a:lnR>
                      <a:noFill/>
                    </a:lnR>
                    <a:lnT>
                      <a:noFill/>
                    </a:lnT>
                    <a:lnB>
                      <a:noFill/>
                    </a:lnB>
                    <a:solidFill>
                      <a:srgbClr val="FFFFFF"/>
                    </a:solidFill>
                  </a:tcPr>
                </a:tc>
              </a:tr>
            </a:tbl>
          </a:graphicData>
        </a:graphic>
      </p:graphicFrame>
      <p:graphicFrame>
        <p:nvGraphicFramePr>
          <p:cNvPr id="9" name="Tablo 8"/>
          <p:cNvGraphicFramePr>
            <a:graphicFrameLocks noGrp="1"/>
          </p:cNvGraphicFramePr>
          <p:nvPr>
            <p:extLst>
              <p:ext uri="{D42A27DB-BD31-4B8C-83A1-F6EECF244321}">
                <p14:modId xmlns:p14="http://schemas.microsoft.com/office/powerpoint/2010/main" val="2760644698"/>
              </p:ext>
            </p:extLst>
          </p:nvPr>
        </p:nvGraphicFramePr>
        <p:xfrm>
          <a:off x="1176338" y="3293005"/>
          <a:ext cx="6924054" cy="2937720"/>
        </p:xfrm>
        <a:graphic>
          <a:graphicData uri="http://schemas.openxmlformats.org/drawingml/2006/table">
            <a:tbl>
              <a:tblPr/>
              <a:tblGrid>
                <a:gridCol w="2308018"/>
                <a:gridCol w="2308018"/>
                <a:gridCol w="2308018"/>
              </a:tblGrid>
              <a:tr h="798383">
                <a:tc>
                  <a:txBody>
                    <a:bodyPr/>
                    <a:lstStyle/>
                    <a:p>
                      <a:pPr algn="l"/>
                      <a:r>
                        <a:rPr lang="nb-NO" sz="1300" dirty="0">
                          <a:effectLst/>
                        </a:rPr>
                        <a:t>Hipp 1 organik bebek sütü</a:t>
                      </a:r>
                    </a:p>
                  </a:txBody>
                  <a:tcPr marL="54681" marR="54681" marT="27340" marB="27340" anchor="ctr">
                    <a:lnL>
                      <a:noFill/>
                    </a:lnL>
                    <a:lnR>
                      <a:noFill/>
                    </a:lnR>
                    <a:lnT>
                      <a:noFill/>
                    </a:lnT>
                    <a:lnB>
                      <a:noFill/>
                    </a:lnB>
                    <a:solidFill>
                      <a:srgbClr val="F5F5F5"/>
                    </a:solidFill>
                  </a:tcPr>
                </a:tc>
                <a:tc>
                  <a:txBody>
                    <a:bodyPr/>
                    <a:lstStyle/>
                    <a:p>
                      <a:pPr algn="l"/>
                      <a:r>
                        <a:rPr lang="tr-TR" sz="1300" dirty="0" smtClean="0">
                          <a:effectLst/>
                        </a:rPr>
                        <a:t>  Tamamen </a:t>
                      </a:r>
                      <a:r>
                        <a:rPr lang="tr-TR" sz="1300" dirty="0">
                          <a:effectLst/>
                        </a:rPr>
                        <a:t>organik sütten gelen zengin bir protein içeriğine sahip. Karbonhidrat olarak laktoz içerir. </a:t>
                      </a:r>
                      <a:r>
                        <a:rPr lang="tr-TR" sz="1300" dirty="0" err="1">
                          <a:effectLst/>
                        </a:rPr>
                        <a:t>Gluten</a:t>
                      </a:r>
                      <a:r>
                        <a:rPr lang="tr-TR" sz="1300" dirty="0">
                          <a:effectLst/>
                        </a:rPr>
                        <a:t> ve ilave şeker içermez.</a:t>
                      </a:r>
                    </a:p>
                  </a:txBody>
                  <a:tcPr marL="54681" marR="54681" marT="27340" marB="27340" anchor="ctr">
                    <a:lnL>
                      <a:noFill/>
                    </a:lnL>
                    <a:lnR>
                      <a:noFill/>
                    </a:lnR>
                    <a:lnT>
                      <a:noFill/>
                    </a:lnT>
                    <a:lnB>
                      <a:noFill/>
                    </a:lnB>
                    <a:solidFill>
                      <a:srgbClr val="F5F5F5"/>
                    </a:solidFill>
                  </a:tcPr>
                </a:tc>
                <a:tc>
                  <a:txBody>
                    <a:bodyPr/>
                    <a:lstStyle/>
                    <a:p>
                      <a:pPr algn="l"/>
                      <a:r>
                        <a:rPr lang="tr-TR" sz="1300" dirty="0" smtClean="0">
                          <a:effectLst/>
                        </a:rPr>
                        <a:t>     Doğumdan </a:t>
                      </a:r>
                      <a:r>
                        <a:rPr lang="tr-TR" sz="1300" dirty="0">
                          <a:effectLst/>
                        </a:rPr>
                        <a:t>itibaren</a:t>
                      </a:r>
                    </a:p>
                  </a:txBody>
                  <a:tcPr marL="54681" marR="54681" marT="27340" marB="27340" anchor="ctr">
                    <a:lnL>
                      <a:noFill/>
                    </a:lnL>
                    <a:lnR>
                      <a:noFill/>
                    </a:lnR>
                    <a:lnT>
                      <a:noFill/>
                    </a:lnT>
                    <a:lnB>
                      <a:noFill/>
                    </a:lnB>
                    <a:solidFill>
                      <a:srgbClr val="F5F5F5"/>
                    </a:solidFill>
                  </a:tcPr>
                </a:tc>
              </a:tr>
              <a:tr h="922137">
                <a:tc>
                  <a:txBody>
                    <a:bodyPr/>
                    <a:lstStyle/>
                    <a:p>
                      <a:pPr algn="l"/>
                      <a:r>
                        <a:rPr lang="tr-TR" sz="1300" dirty="0" err="1">
                          <a:effectLst/>
                        </a:rPr>
                        <a:t>Hipp</a:t>
                      </a:r>
                      <a:r>
                        <a:rPr lang="tr-TR" sz="1300" dirty="0">
                          <a:effectLst/>
                        </a:rPr>
                        <a:t> 2 organik devam sütü</a:t>
                      </a:r>
                    </a:p>
                  </a:txBody>
                  <a:tcPr marL="54681" marR="54681" marT="27340" marB="27340" anchor="ctr">
                    <a:lnL>
                      <a:noFill/>
                    </a:lnL>
                    <a:lnR>
                      <a:noFill/>
                    </a:lnR>
                    <a:lnT>
                      <a:noFill/>
                    </a:lnT>
                    <a:lnB>
                      <a:noFill/>
                    </a:lnB>
                    <a:solidFill>
                      <a:srgbClr val="FFFFFF"/>
                    </a:solidFill>
                  </a:tcPr>
                </a:tc>
                <a:tc>
                  <a:txBody>
                    <a:bodyPr/>
                    <a:lstStyle/>
                    <a:p>
                      <a:pPr algn="l"/>
                      <a:r>
                        <a:rPr lang="tr-TR" sz="1300" dirty="0" smtClean="0">
                          <a:effectLst/>
                        </a:rPr>
                        <a:t>  Organik </a:t>
                      </a:r>
                      <a:r>
                        <a:rPr lang="tr-TR" sz="1300" dirty="0">
                          <a:effectLst/>
                        </a:rPr>
                        <a:t>sütten gelen protein içeriğine sahip. Karbonhidrat olarak laktozun dışında kolay sindirilebilir nişasta içerir. </a:t>
                      </a:r>
                      <a:r>
                        <a:rPr lang="tr-TR" sz="1300" dirty="0" err="1">
                          <a:effectLst/>
                        </a:rPr>
                        <a:t>Gluten</a:t>
                      </a:r>
                      <a:r>
                        <a:rPr lang="tr-TR" sz="1300" dirty="0">
                          <a:effectLst/>
                        </a:rPr>
                        <a:t> ve ilave şeker içermez.</a:t>
                      </a:r>
                    </a:p>
                  </a:txBody>
                  <a:tcPr marL="54681" marR="54681" marT="27340" marB="27340" anchor="ctr">
                    <a:lnL>
                      <a:noFill/>
                    </a:lnL>
                    <a:lnR>
                      <a:noFill/>
                    </a:lnR>
                    <a:lnT>
                      <a:noFill/>
                    </a:lnT>
                    <a:lnB>
                      <a:noFill/>
                    </a:lnB>
                    <a:solidFill>
                      <a:srgbClr val="FFFFFF"/>
                    </a:solidFill>
                  </a:tcPr>
                </a:tc>
                <a:tc>
                  <a:txBody>
                    <a:bodyPr/>
                    <a:lstStyle/>
                    <a:p>
                      <a:pPr algn="l"/>
                      <a:r>
                        <a:rPr lang="tr-TR" sz="1300" dirty="0" smtClean="0">
                          <a:effectLst/>
                        </a:rPr>
                        <a:t>    </a:t>
                      </a:r>
                      <a:r>
                        <a:rPr lang="tr-TR" sz="1300" baseline="0" dirty="0" smtClean="0">
                          <a:effectLst/>
                        </a:rPr>
                        <a:t> </a:t>
                      </a:r>
                      <a:r>
                        <a:rPr lang="tr-TR" sz="1300" dirty="0" smtClean="0">
                          <a:effectLst/>
                        </a:rPr>
                        <a:t>6</a:t>
                      </a:r>
                      <a:r>
                        <a:rPr lang="tr-TR" sz="1300" dirty="0">
                          <a:effectLst/>
                        </a:rPr>
                        <a:t>. aydan itibaren</a:t>
                      </a:r>
                    </a:p>
                  </a:txBody>
                  <a:tcPr marL="54681" marR="54681" marT="27340" marB="27340" anchor="ctr">
                    <a:lnL>
                      <a:noFill/>
                    </a:lnL>
                    <a:lnR>
                      <a:noFill/>
                    </a:lnR>
                    <a:lnT>
                      <a:noFill/>
                    </a:lnT>
                    <a:lnB>
                      <a:noFill/>
                    </a:lnB>
                    <a:solidFill>
                      <a:srgbClr val="FFFFFF"/>
                    </a:solidFill>
                  </a:tcPr>
                </a:tc>
              </a:tr>
              <a:tr h="922137">
                <a:tc>
                  <a:txBody>
                    <a:bodyPr/>
                    <a:lstStyle/>
                    <a:p>
                      <a:pPr algn="l"/>
                      <a:r>
                        <a:rPr lang="tr-TR" sz="1300">
                          <a:effectLst/>
                        </a:rPr>
                        <a:t>Hipp 3 organik devam sütü</a:t>
                      </a:r>
                    </a:p>
                  </a:txBody>
                  <a:tcPr marL="54681" marR="54681" marT="27340" marB="27340" anchor="ctr">
                    <a:lnL>
                      <a:noFill/>
                    </a:lnL>
                    <a:lnR>
                      <a:noFill/>
                    </a:lnR>
                    <a:lnT>
                      <a:noFill/>
                    </a:lnT>
                    <a:lnB>
                      <a:noFill/>
                    </a:lnB>
                    <a:solidFill>
                      <a:srgbClr val="FFFFFF"/>
                    </a:solidFill>
                  </a:tcPr>
                </a:tc>
                <a:tc>
                  <a:txBody>
                    <a:bodyPr/>
                    <a:lstStyle/>
                    <a:p>
                      <a:pPr algn="l"/>
                      <a:r>
                        <a:rPr lang="tr-TR" sz="1300" dirty="0" smtClean="0">
                          <a:effectLst/>
                        </a:rPr>
                        <a:t>  Organik </a:t>
                      </a:r>
                      <a:r>
                        <a:rPr lang="tr-TR" sz="1300" dirty="0">
                          <a:effectLst/>
                        </a:rPr>
                        <a:t>sütten gelen protein içeriğine sahip. Karbonhidrat olarak laktozun dışında kolay sindirilebilir nişasta içerir. </a:t>
                      </a:r>
                      <a:r>
                        <a:rPr lang="tr-TR" sz="1300" dirty="0" err="1">
                          <a:effectLst/>
                        </a:rPr>
                        <a:t>Gluten</a:t>
                      </a:r>
                      <a:r>
                        <a:rPr lang="tr-TR" sz="1300" dirty="0">
                          <a:effectLst/>
                        </a:rPr>
                        <a:t> ve ilave şeker içermez.</a:t>
                      </a:r>
                    </a:p>
                  </a:txBody>
                  <a:tcPr marL="54681" marR="54681" marT="27340" marB="27340" anchor="ctr">
                    <a:lnL>
                      <a:noFill/>
                    </a:lnL>
                    <a:lnR>
                      <a:noFill/>
                    </a:lnR>
                    <a:lnT>
                      <a:noFill/>
                    </a:lnT>
                    <a:lnB>
                      <a:noFill/>
                    </a:lnB>
                    <a:solidFill>
                      <a:srgbClr val="FFFFFF"/>
                    </a:solidFill>
                  </a:tcPr>
                </a:tc>
                <a:tc>
                  <a:txBody>
                    <a:bodyPr/>
                    <a:lstStyle/>
                    <a:p>
                      <a:pPr algn="l"/>
                      <a:r>
                        <a:rPr lang="tr-TR" sz="1300" dirty="0" smtClean="0">
                          <a:effectLst/>
                        </a:rPr>
                        <a:t>      10</a:t>
                      </a:r>
                      <a:r>
                        <a:rPr lang="tr-TR" sz="1300" dirty="0">
                          <a:effectLst/>
                        </a:rPr>
                        <a:t>. aydan itibaren</a:t>
                      </a:r>
                    </a:p>
                  </a:txBody>
                  <a:tcPr marL="54681" marR="54681" marT="27340" marB="27340"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1358629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31640" y="692696"/>
            <a:ext cx="6798736" cy="5317205"/>
          </a:xfrm>
        </p:spPr>
        <p:txBody>
          <a:bodyPr/>
          <a:lstStyle/>
          <a:p>
            <a:r>
              <a:rPr lang="tr-TR" dirty="0">
                <a:solidFill>
                  <a:schemeClr val="accent3">
                    <a:lumMod val="50000"/>
                  </a:schemeClr>
                </a:solidFill>
              </a:rPr>
              <a:t>Ürün Çeşidi           İçindekiler                 Zamanları</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36394595"/>
              </p:ext>
            </p:extLst>
          </p:nvPr>
        </p:nvGraphicFramePr>
        <p:xfrm>
          <a:off x="1259632" y="1196753"/>
          <a:ext cx="7015287" cy="2592286"/>
        </p:xfrm>
        <a:graphic>
          <a:graphicData uri="http://schemas.openxmlformats.org/drawingml/2006/table">
            <a:tbl>
              <a:tblPr/>
              <a:tblGrid>
                <a:gridCol w="2338429"/>
                <a:gridCol w="2338429"/>
                <a:gridCol w="2338429"/>
              </a:tblGrid>
              <a:tr h="504407">
                <a:tc>
                  <a:txBody>
                    <a:bodyPr/>
                    <a:lstStyle/>
                    <a:p>
                      <a:pPr algn="l"/>
                      <a:r>
                        <a:rPr lang="tr-TR" sz="1300" dirty="0" err="1">
                          <a:effectLst/>
                        </a:rPr>
                        <a:t>Bebelac</a:t>
                      </a:r>
                      <a:r>
                        <a:rPr lang="tr-TR" sz="1300" dirty="0">
                          <a:effectLst/>
                        </a:rPr>
                        <a:t> Gold 1 devam sütü</a:t>
                      </a:r>
                    </a:p>
                  </a:txBody>
                  <a:tcPr marL="77094" marR="77094" marT="38547" marB="38547" anchor="ctr">
                    <a:lnL>
                      <a:noFill/>
                    </a:lnL>
                    <a:lnR>
                      <a:noFill/>
                    </a:lnR>
                    <a:lnT>
                      <a:noFill/>
                    </a:lnT>
                    <a:lnB>
                      <a:noFill/>
                    </a:lnB>
                    <a:solidFill>
                      <a:srgbClr val="F5F5F5"/>
                    </a:solidFill>
                  </a:tcPr>
                </a:tc>
                <a:tc>
                  <a:txBody>
                    <a:bodyPr/>
                    <a:lstStyle/>
                    <a:p>
                      <a:pPr algn="l"/>
                      <a:r>
                        <a:rPr lang="tr-TR" sz="1300">
                          <a:effectLst/>
                        </a:rPr>
                        <a:t>FOS/GOS, uzun zincirli PUFA ve nükleotit içerir.</a:t>
                      </a:r>
                    </a:p>
                  </a:txBody>
                  <a:tcPr marL="77094" marR="77094" marT="38547" marB="38547" anchor="ctr">
                    <a:lnL>
                      <a:noFill/>
                    </a:lnL>
                    <a:lnR>
                      <a:noFill/>
                    </a:lnR>
                    <a:lnT>
                      <a:noFill/>
                    </a:lnT>
                    <a:lnB>
                      <a:noFill/>
                    </a:lnB>
                    <a:solidFill>
                      <a:srgbClr val="F5F5F5"/>
                    </a:solidFill>
                  </a:tcPr>
                </a:tc>
                <a:tc>
                  <a:txBody>
                    <a:bodyPr/>
                    <a:lstStyle/>
                    <a:p>
                      <a:pPr algn="l"/>
                      <a:r>
                        <a:rPr lang="tr-TR" sz="1300" dirty="0" smtClean="0">
                          <a:effectLst/>
                        </a:rPr>
                        <a:t>      Doğumdan </a:t>
                      </a:r>
                      <a:r>
                        <a:rPr lang="tr-TR" sz="1300" dirty="0">
                          <a:effectLst/>
                        </a:rPr>
                        <a:t>itibaren</a:t>
                      </a:r>
                    </a:p>
                  </a:txBody>
                  <a:tcPr marL="77094" marR="77094" marT="38547" marB="38547" anchor="ctr">
                    <a:lnL>
                      <a:noFill/>
                    </a:lnL>
                    <a:lnR>
                      <a:noFill/>
                    </a:lnR>
                    <a:lnT>
                      <a:noFill/>
                    </a:lnT>
                    <a:lnB>
                      <a:noFill/>
                    </a:lnB>
                    <a:solidFill>
                      <a:srgbClr val="F5F5F5"/>
                    </a:solidFill>
                  </a:tcPr>
                </a:tc>
              </a:tr>
              <a:tr h="1367659">
                <a:tc>
                  <a:txBody>
                    <a:bodyPr/>
                    <a:lstStyle/>
                    <a:p>
                      <a:pPr algn="l"/>
                      <a:r>
                        <a:rPr lang="tr-TR" sz="1300" dirty="0" err="1">
                          <a:effectLst/>
                        </a:rPr>
                        <a:t>Bebelac</a:t>
                      </a:r>
                      <a:r>
                        <a:rPr lang="tr-TR" sz="1300" dirty="0">
                          <a:effectLst/>
                        </a:rPr>
                        <a:t> 2 devam sütü</a:t>
                      </a:r>
                    </a:p>
                  </a:txBody>
                  <a:tcPr marL="77094" marR="77094" marT="38547" marB="38547" anchor="ctr">
                    <a:lnL>
                      <a:noFill/>
                    </a:lnL>
                    <a:lnR>
                      <a:noFill/>
                    </a:lnR>
                    <a:lnT>
                      <a:noFill/>
                    </a:lnT>
                    <a:lnB>
                      <a:noFill/>
                    </a:lnB>
                    <a:solidFill>
                      <a:srgbClr val="FFFFFF"/>
                    </a:solidFill>
                  </a:tcPr>
                </a:tc>
                <a:tc>
                  <a:txBody>
                    <a:bodyPr/>
                    <a:lstStyle/>
                    <a:p>
                      <a:pPr algn="l"/>
                      <a:r>
                        <a:rPr lang="tr-TR" sz="1300">
                          <a:effectLst/>
                        </a:rPr>
                        <a:t>A, D, E ve K vitaminlerini içeren zengin kalsiyum ve demir kaynağı bir ürün. Zengin içeriğiyle bebeklerin demir ve omega-3 ihtiyacını karşılar.</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6. aydan itibaren</a:t>
                      </a:r>
                      <a:endParaRPr lang="tr-TR" sz="1300" dirty="0">
                        <a:effectLst/>
                      </a:endParaRPr>
                    </a:p>
                  </a:txBody>
                  <a:tcPr marL="77094" marR="77094" marT="38547" marB="38547" anchor="ctr">
                    <a:lnL>
                      <a:noFill/>
                    </a:lnL>
                    <a:lnR>
                      <a:noFill/>
                    </a:lnR>
                    <a:lnT>
                      <a:noFill/>
                    </a:lnT>
                    <a:lnB>
                      <a:noFill/>
                    </a:lnB>
                    <a:solidFill>
                      <a:srgbClr val="FFFFFF"/>
                    </a:solidFill>
                  </a:tcPr>
                </a:tc>
              </a:tr>
              <a:tr h="720220">
                <a:tc>
                  <a:txBody>
                    <a:bodyPr/>
                    <a:lstStyle/>
                    <a:p>
                      <a:pPr algn="l"/>
                      <a:r>
                        <a:rPr lang="tr-TR" sz="1300" dirty="0" err="1">
                          <a:effectLst/>
                        </a:rPr>
                        <a:t>Bebelac</a:t>
                      </a:r>
                      <a:r>
                        <a:rPr lang="tr-TR" sz="1300" dirty="0">
                          <a:effectLst/>
                        </a:rPr>
                        <a:t> 3 devam sütü</a:t>
                      </a:r>
                    </a:p>
                  </a:txBody>
                  <a:tcPr marL="77094" marR="77094" marT="38547" marB="38547" anchor="ctr">
                    <a:lnL>
                      <a:noFill/>
                    </a:lnL>
                    <a:lnR>
                      <a:noFill/>
                    </a:lnR>
                    <a:lnT>
                      <a:noFill/>
                    </a:lnT>
                    <a:lnB>
                      <a:noFill/>
                    </a:lnB>
                    <a:solidFill>
                      <a:srgbClr val="FFFFFF"/>
                    </a:solidFill>
                  </a:tcPr>
                </a:tc>
                <a:tc>
                  <a:txBody>
                    <a:bodyPr/>
                    <a:lstStyle/>
                    <a:p>
                      <a:pPr algn="l"/>
                      <a:r>
                        <a:rPr lang="tr-TR" sz="1300" dirty="0">
                          <a:effectLst/>
                        </a:rPr>
                        <a:t>A, D, E ve K vitaminlerini içeren zengin kalsiyum, demir ve omega-3</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9</a:t>
                      </a:r>
                      <a:r>
                        <a:rPr lang="tr-TR" sz="1300" dirty="0">
                          <a:effectLst/>
                        </a:rPr>
                        <a:t>. aydan itibaren</a:t>
                      </a:r>
                    </a:p>
                  </a:txBody>
                  <a:tcPr marL="77094" marR="77094" marT="38547" marB="38547" anchor="ctr">
                    <a:lnL>
                      <a:noFill/>
                    </a:lnL>
                    <a:lnR>
                      <a:noFill/>
                    </a:lnR>
                    <a:lnT>
                      <a:noFill/>
                    </a:lnT>
                    <a:lnB>
                      <a:noFill/>
                    </a:lnB>
                    <a:solidFill>
                      <a:srgbClr val="FFFFFF"/>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504157561"/>
              </p:ext>
            </p:extLst>
          </p:nvPr>
        </p:nvGraphicFramePr>
        <p:xfrm>
          <a:off x="1259633" y="3861048"/>
          <a:ext cx="6870474" cy="2181322"/>
        </p:xfrm>
        <a:graphic>
          <a:graphicData uri="http://schemas.openxmlformats.org/drawingml/2006/table">
            <a:tbl>
              <a:tblPr/>
              <a:tblGrid>
                <a:gridCol w="2290158"/>
                <a:gridCol w="2290158"/>
                <a:gridCol w="2290158"/>
              </a:tblGrid>
              <a:tr h="838414">
                <a:tc>
                  <a:txBody>
                    <a:bodyPr/>
                    <a:lstStyle/>
                    <a:p>
                      <a:pPr algn="l"/>
                      <a:r>
                        <a:rPr lang="tr-TR" sz="1300" dirty="0" err="1">
                          <a:effectLst/>
                        </a:rPr>
                        <a:t>Hero</a:t>
                      </a:r>
                      <a:r>
                        <a:rPr lang="tr-TR" sz="1300" dirty="0">
                          <a:effectLst/>
                        </a:rPr>
                        <a:t> </a:t>
                      </a:r>
                      <a:r>
                        <a:rPr lang="tr-TR" sz="1300" dirty="0" err="1">
                          <a:effectLst/>
                        </a:rPr>
                        <a:t>Baby</a:t>
                      </a:r>
                      <a:r>
                        <a:rPr lang="tr-TR" sz="1300" dirty="0">
                          <a:effectLst/>
                        </a:rPr>
                        <a:t> </a:t>
                      </a:r>
                      <a:r>
                        <a:rPr lang="tr-TR" sz="1300" dirty="0" err="1">
                          <a:effectLst/>
                        </a:rPr>
                        <a:t>Nutrasense</a:t>
                      </a:r>
                      <a:r>
                        <a:rPr lang="tr-TR" sz="1300" dirty="0">
                          <a:effectLst/>
                        </a:rPr>
                        <a:t> 1 devam sütü</a:t>
                      </a:r>
                    </a:p>
                  </a:txBody>
                  <a:tcPr marL="77094" marR="77094" marT="38547" marB="38547" anchor="ctr">
                    <a:lnL>
                      <a:noFill/>
                    </a:lnL>
                    <a:lnR>
                      <a:noFill/>
                    </a:lnR>
                    <a:lnT>
                      <a:noFill/>
                    </a:lnT>
                    <a:lnB>
                      <a:noFill/>
                    </a:lnB>
                    <a:solidFill>
                      <a:srgbClr val="F5F5F5"/>
                    </a:solidFill>
                  </a:tcPr>
                </a:tc>
                <a:tc>
                  <a:txBody>
                    <a:bodyPr/>
                    <a:lstStyle/>
                    <a:p>
                      <a:pPr algn="l"/>
                      <a:r>
                        <a:rPr lang="tr-TR" sz="1300">
                          <a:effectLst/>
                        </a:rPr>
                        <a:t>Nükleotit ilaveli, uzun zincirli PUFA içerir. Galakto-oligosakkarit ilave edilmiştir.</a:t>
                      </a:r>
                    </a:p>
                  </a:txBody>
                  <a:tcPr marL="77094" marR="77094" marT="38547" marB="38547" anchor="ctr">
                    <a:lnL>
                      <a:noFill/>
                    </a:lnL>
                    <a:lnR>
                      <a:noFill/>
                    </a:lnR>
                    <a:lnT>
                      <a:noFill/>
                    </a:lnT>
                    <a:lnB>
                      <a:noFill/>
                    </a:lnB>
                    <a:solidFill>
                      <a:srgbClr val="F5F5F5"/>
                    </a:solidFill>
                  </a:tcPr>
                </a:tc>
                <a:tc>
                  <a:txBody>
                    <a:bodyPr/>
                    <a:lstStyle/>
                    <a:p>
                      <a:pPr algn="l"/>
                      <a:r>
                        <a:rPr lang="tr-TR" sz="1300" dirty="0" smtClean="0">
                          <a:effectLst/>
                        </a:rPr>
                        <a:t>       Doğumdan </a:t>
                      </a:r>
                      <a:r>
                        <a:rPr lang="tr-TR" sz="1300" dirty="0">
                          <a:effectLst/>
                        </a:rPr>
                        <a:t>itibaren</a:t>
                      </a:r>
                    </a:p>
                  </a:txBody>
                  <a:tcPr marL="77094" marR="77094" marT="38547" marB="38547" anchor="ctr">
                    <a:lnL>
                      <a:noFill/>
                    </a:lnL>
                    <a:lnR>
                      <a:noFill/>
                    </a:lnR>
                    <a:lnT>
                      <a:noFill/>
                    </a:lnT>
                    <a:lnB>
                      <a:noFill/>
                    </a:lnB>
                    <a:solidFill>
                      <a:srgbClr val="F5F5F5"/>
                    </a:solidFill>
                  </a:tcPr>
                </a:tc>
              </a:tr>
              <a:tr h="644935">
                <a:tc>
                  <a:txBody>
                    <a:bodyPr/>
                    <a:lstStyle/>
                    <a:p>
                      <a:pPr algn="l"/>
                      <a:r>
                        <a:rPr lang="tr-TR" sz="1300">
                          <a:effectLst/>
                        </a:rPr>
                        <a:t>Hero Baby Nutrasense 2 devam sütü</a:t>
                      </a:r>
                    </a:p>
                  </a:txBody>
                  <a:tcPr marL="77094" marR="77094" marT="38547" marB="38547" anchor="ctr">
                    <a:lnL>
                      <a:noFill/>
                    </a:lnL>
                    <a:lnR>
                      <a:noFill/>
                    </a:lnR>
                    <a:lnT>
                      <a:noFill/>
                    </a:lnT>
                    <a:lnB>
                      <a:noFill/>
                    </a:lnB>
                    <a:solidFill>
                      <a:srgbClr val="FFFFFF"/>
                    </a:solidFill>
                  </a:tcPr>
                </a:tc>
                <a:tc>
                  <a:txBody>
                    <a:bodyPr/>
                    <a:lstStyle/>
                    <a:p>
                      <a:pPr algn="l"/>
                      <a:r>
                        <a:rPr lang="tr-TR" sz="1300">
                          <a:effectLst/>
                        </a:rPr>
                        <a:t>A, C, D3, E, K, B2 ve B12 ve biotin vitaminlerini içerir, iyot kayanğıdır.</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6-12 </a:t>
                      </a:r>
                      <a:r>
                        <a:rPr lang="tr-TR" sz="1300" dirty="0">
                          <a:effectLst/>
                        </a:rPr>
                        <a:t>aylık bebekler</a:t>
                      </a:r>
                    </a:p>
                  </a:txBody>
                  <a:tcPr marL="77094" marR="77094" marT="38547" marB="38547" anchor="ctr">
                    <a:lnL>
                      <a:noFill/>
                    </a:lnL>
                    <a:lnR>
                      <a:noFill/>
                    </a:lnR>
                    <a:lnT>
                      <a:noFill/>
                    </a:lnT>
                    <a:lnB>
                      <a:noFill/>
                    </a:lnB>
                    <a:solidFill>
                      <a:srgbClr val="FFFFFF"/>
                    </a:solidFill>
                  </a:tcPr>
                </a:tc>
              </a:tr>
              <a:tr h="644935">
                <a:tc>
                  <a:txBody>
                    <a:bodyPr/>
                    <a:lstStyle/>
                    <a:p>
                      <a:pPr algn="l"/>
                      <a:r>
                        <a:rPr lang="tr-TR" sz="1300" dirty="0" err="1">
                          <a:effectLst/>
                        </a:rPr>
                        <a:t>Hero</a:t>
                      </a:r>
                      <a:r>
                        <a:rPr lang="tr-TR" sz="1300" dirty="0">
                          <a:effectLst/>
                        </a:rPr>
                        <a:t> </a:t>
                      </a:r>
                      <a:r>
                        <a:rPr lang="tr-TR" sz="1300" dirty="0" err="1">
                          <a:effectLst/>
                        </a:rPr>
                        <a:t>Baby</a:t>
                      </a:r>
                      <a:r>
                        <a:rPr lang="tr-TR" sz="1300" dirty="0">
                          <a:effectLst/>
                        </a:rPr>
                        <a:t> </a:t>
                      </a:r>
                      <a:r>
                        <a:rPr lang="tr-TR" sz="1300" dirty="0" err="1">
                          <a:effectLst/>
                        </a:rPr>
                        <a:t>Nutrasense</a:t>
                      </a:r>
                      <a:r>
                        <a:rPr lang="tr-TR" sz="1300" dirty="0">
                          <a:effectLst/>
                        </a:rPr>
                        <a:t> 3 devam sütü</a:t>
                      </a:r>
                    </a:p>
                  </a:txBody>
                  <a:tcPr marL="77094" marR="77094" marT="38547" marB="38547" anchor="ctr">
                    <a:lnL>
                      <a:noFill/>
                    </a:lnL>
                    <a:lnR>
                      <a:noFill/>
                    </a:lnR>
                    <a:lnT>
                      <a:noFill/>
                    </a:lnT>
                    <a:lnB>
                      <a:noFill/>
                    </a:lnB>
                    <a:solidFill>
                      <a:srgbClr val="FFFFFF"/>
                    </a:solidFill>
                  </a:tcPr>
                </a:tc>
                <a:tc>
                  <a:txBody>
                    <a:bodyPr/>
                    <a:lstStyle/>
                    <a:p>
                      <a:pPr algn="l"/>
                      <a:r>
                        <a:rPr lang="tr-TR" sz="1300">
                          <a:effectLst/>
                        </a:rPr>
                        <a:t>A, C, B2, B12, E ve K vitaminlerini içerir ve iyot kaynağıdır.</a:t>
                      </a:r>
                    </a:p>
                  </a:txBody>
                  <a:tcPr marL="77094" marR="77094" marT="38547" marB="38547" anchor="ctr">
                    <a:lnL>
                      <a:noFill/>
                    </a:lnL>
                    <a:lnR>
                      <a:noFill/>
                    </a:lnR>
                    <a:lnT>
                      <a:noFill/>
                    </a:lnT>
                    <a:lnB>
                      <a:noFill/>
                    </a:lnB>
                    <a:solidFill>
                      <a:srgbClr val="FFFFFF"/>
                    </a:solidFill>
                  </a:tcPr>
                </a:tc>
                <a:tc>
                  <a:txBody>
                    <a:bodyPr/>
                    <a:lstStyle/>
                    <a:p>
                      <a:pPr algn="l"/>
                      <a:r>
                        <a:rPr lang="tr-TR" sz="1300" dirty="0" smtClean="0">
                          <a:effectLst/>
                        </a:rPr>
                        <a:t>      12-36 </a:t>
                      </a:r>
                      <a:r>
                        <a:rPr lang="tr-TR" sz="1300" dirty="0">
                          <a:effectLst/>
                        </a:rPr>
                        <a:t>aylık bebekler</a:t>
                      </a:r>
                    </a:p>
                  </a:txBody>
                  <a:tcPr marL="77094" marR="77094" marT="38547" marB="38547"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5768970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1176338" y="765175"/>
            <a:ext cx="6996112" cy="5170488"/>
          </a:xfrm>
        </p:spPr>
        <p:txBody>
          <a:bodyPr/>
          <a:lstStyle/>
          <a:p>
            <a:r>
              <a:rPr lang="tr-TR" dirty="0">
                <a:solidFill>
                  <a:schemeClr val="accent3">
                    <a:lumMod val="50000"/>
                  </a:schemeClr>
                </a:solidFill>
              </a:rPr>
              <a:t>Ürün Çeşidi           İçindekiler                 Zamanları</a:t>
            </a:r>
          </a:p>
          <a:p>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108234565"/>
              </p:ext>
            </p:extLst>
          </p:nvPr>
        </p:nvGraphicFramePr>
        <p:xfrm>
          <a:off x="1176338" y="2748440"/>
          <a:ext cx="6799263" cy="2929570"/>
        </p:xfrm>
        <a:graphic>
          <a:graphicData uri="http://schemas.openxmlformats.org/drawingml/2006/table">
            <a:tbl>
              <a:tblPr/>
              <a:tblGrid>
                <a:gridCol w="2266421"/>
                <a:gridCol w="2266421"/>
                <a:gridCol w="2266421"/>
              </a:tblGrid>
              <a:tr h="1927349">
                <a:tc>
                  <a:txBody>
                    <a:bodyPr/>
                    <a:lstStyle/>
                    <a:p>
                      <a:pPr algn="l"/>
                      <a:r>
                        <a:rPr lang="tr-TR" sz="1500">
                          <a:effectLst/>
                        </a:rPr>
                        <a:t>Pınar ilk adım devam sütü</a:t>
                      </a:r>
                    </a:p>
                  </a:txBody>
                  <a:tcPr marL="77094" marR="77094" marT="38547" marB="38547" anchor="ctr">
                    <a:lnL>
                      <a:noFill/>
                    </a:lnL>
                    <a:lnR>
                      <a:noFill/>
                    </a:lnR>
                    <a:lnT>
                      <a:noFill/>
                    </a:lnT>
                    <a:lnB>
                      <a:noFill/>
                    </a:lnB>
                    <a:solidFill>
                      <a:srgbClr val="FFFFFF"/>
                    </a:solidFill>
                  </a:tcPr>
                </a:tc>
                <a:tc>
                  <a:txBody>
                    <a:bodyPr/>
                    <a:lstStyle/>
                    <a:p>
                      <a:pPr algn="l"/>
                      <a:r>
                        <a:rPr lang="tr-TR" sz="1500">
                          <a:effectLst/>
                        </a:rPr>
                        <a:t>A, B6, B12, C, D, E vitaminlerini, folik asit, kalsiyum, potasyum, klorür, fosfor, sodyum, magnezyum, çinko, demir, bakır, iyot, mangan ve selenyum minerallerini içerir.</a:t>
                      </a:r>
                    </a:p>
                  </a:txBody>
                  <a:tcPr marL="77094" marR="77094" marT="38547" marB="38547" anchor="ctr">
                    <a:lnL>
                      <a:noFill/>
                    </a:lnL>
                    <a:lnR>
                      <a:noFill/>
                    </a:lnR>
                    <a:lnT>
                      <a:noFill/>
                    </a:lnT>
                    <a:lnB>
                      <a:noFill/>
                    </a:lnB>
                    <a:solidFill>
                      <a:srgbClr val="FFFFFF"/>
                    </a:solidFill>
                  </a:tcPr>
                </a:tc>
                <a:tc>
                  <a:txBody>
                    <a:bodyPr/>
                    <a:lstStyle/>
                    <a:p>
                      <a:pPr algn="l"/>
                      <a:r>
                        <a:rPr lang="tr-TR" sz="1500" dirty="0" smtClean="0">
                          <a:effectLst/>
                        </a:rPr>
                        <a:t>   6-12 </a:t>
                      </a:r>
                      <a:r>
                        <a:rPr lang="tr-TR" sz="1500" dirty="0">
                          <a:effectLst/>
                        </a:rPr>
                        <a:t>aylık bebekler</a:t>
                      </a:r>
                    </a:p>
                  </a:txBody>
                  <a:tcPr marL="77094" marR="77094" marT="38547" marB="38547" anchor="ctr">
                    <a:lnL>
                      <a:noFill/>
                    </a:lnL>
                    <a:lnR>
                      <a:noFill/>
                    </a:lnR>
                    <a:lnT>
                      <a:noFill/>
                    </a:lnT>
                    <a:lnB>
                      <a:noFill/>
                    </a:lnB>
                    <a:solidFill>
                      <a:srgbClr val="FFFFFF"/>
                    </a:solidFill>
                  </a:tcPr>
                </a:tc>
              </a:tr>
              <a:tr h="1002221">
                <a:tc>
                  <a:txBody>
                    <a:bodyPr/>
                    <a:lstStyle/>
                    <a:p>
                      <a:pPr algn="l"/>
                      <a:r>
                        <a:rPr lang="tr-TR" sz="1500">
                          <a:effectLst/>
                        </a:rPr>
                        <a:t>Pınar çocuk devam sütü</a:t>
                      </a:r>
                    </a:p>
                  </a:txBody>
                  <a:tcPr marL="77094" marR="77094" marT="38547" marB="38547" anchor="ctr">
                    <a:lnL>
                      <a:noFill/>
                    </a:lnL>
                    <a:lnR>
                      <a:noFill/>
                    </a:lnR>
                    <a:lnT>
                      <a:noFill/>
                    </a:lnT>
                    <a:lnB>
                      <a:noFill/>
                    </a:lnB>
                    <a:solidFill>
                      <a:srgbClr val="FFFFFF"/>
                    </a:solidFill>
                  </a:tcPr>
                </a:tc>
                <a:tc>
                  <a:txBody>
                    <a:bodyPr/>
                    <a:lstStyle/>
                    <a:p>
                      <a:pPr algn="l"/>
                      <a:r>
                        <a:rPr lang="tr-TR" sz="1500" dirty="0">
                          <a:effectLst/>
                        </a:rPr>
                        <a:t>A, B6, B12, C D, E, K, vitaminlerini, </a:t>
                      </a:r>
                      <a:r>
                        <a:rPr lang="tr-TR" sz="1500" dirty="0" err="1">
                          <a:effectLst/>
                        </a:rPr>
                        <a:t>folik</a:t>
                      </a:r>
                      <a:r>
                        <a:rPr lang="tr-TR" sz="1500" dirty="0">
                          <a:effectLst/>
                        </a:rPr>
                        <a:t> demir, çinko ve magnezyum minerallerini içerir.</a:t>
                      </a:r>
                    </a:p>
                  </a:txBody>
                  <a:tcPr marL="77094" marR="77094" marT="38547" marB="38547" anchor="ctr">
                    <a:lnL>
                      <a:noFill/>
                    </a:lnL>
                    <a:lnR>
                      <a:noFill/>
                    </a:lnR>
                    <a:lnT>
                      <a:noFill/>
                    </a:lnT>
                    <a:lnB>
                      <a:noFill/>
                    </a:lnB>
                    <a:solidFill>
                      <a:srgbClr val="FFFFFF"/>
                    </a:solidFill>
                  </a:tcPr>
                </a:tc>
                <a:tc>
                  <a:txBody>
                    <a:bodyPr/>
                    <a:lstStyle/>
                    <a:p>
                      <a:pPr algn="l"/>
                      <a:r>
                        <a:rPr lang="tr-TR" sz="1500" dirty="0" smtClean="0">
                          <a:effectLst/>
                        </a:rPr>
                        <a:t>   1-6 </a:t>
                      </a:r>
                      <a:r>
                        <a:rPr lang="tr-TR" sz="1500" dirty="0">
                          <a:effectLst/>
                        </a:rPr>
                        <a:t>yaş çocuklar</a:t>
                      </a:r>
                    </a:p>
                  </a:txBody>
                  <a:tcPr marL="77094" marR="77094" marT="38547" marB="38547"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122569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4" y="1988840"/>
            <a:ext cx="6798736" cy="3444997"/>
          </a:xfrm>
        </p:spPr>
        <p:txBody>
          <a:bodyPr>
            <a:normAutofit fontScale="92500"/>
          </a:bodyPr>
          <a:lstStyle/>
          <a:p>
            <a:endParaRPr lang="tr-TR" dirty="0" smtClean="0"/>
          </a:p>
          <a:p>
            <a:r>
              <a:rPr lang="tr-TR" dirty="0" smtClean="0"/>
              <a:t>Doğumdan sonraki dönemde, bebekler, belirli </a:t>
            </a:r>
            <a:r>
              <a:rPr lang="tr-TR" dirty="0" err="1" smtClean="0"/>
              <a:t>esansiyel</a:t>
            </a:r>
            <a:r>
              <a:rPr lang="tr-TR" dirty="0" smtClean="0"/>
              <a:t> besin elementlerine fazlaca gereksinim duymakla birlikte, organların çoğu işlevlerini henüz yeterince yerine getiremediğinden, gıda alımındaki değişimlere karşı duyarlılık gösterirler. Ayrıca </a:t>
            </a:r>
            <a:r>
              <a:rPr lang="tr-TR" dirty="0" err="1" smtClean="0"/>
              <a:t>immünoglobülinler</a:t>
            </a:r>
            <a:r>
              <a:rPr lang="tr-TR" dirty="0" smtClean="0"/>
              <a:t> dışında, anne sütündeki spesifik olmayan </a:t>
            </a:r>
            <a:r>
              <a:rPr lang="tr-TR" dirty="0" err="1" smtClean="0"/>
              <a:t>antimikrobiyel</a:t>
            </a:r>
            <a:r>
              <a:rPr lang="tr-TR" dirty="0" smtClean="0"/>
              <a:t> faktörler olarak kabul edilen </a:t>
            </a:r>
            <a:r>
              <a:rPr lang="tr-TR" dirty="0" err="1" smtClean="0"/>
              <a:t>lizozim</a:t>
            </a:r>
            <a:r>
              <a:rPr lang="tr-TR" dirty="0" smtClean="0"/>
              <a:t>, </a:t>
            </a:r>
            <a:r>
              <a:rPr lang="tr-TR" dirty="0" err="1" smtClean="0"/>
              <a:t>laktoperoksidaz</a:t>
            </a:r>
            <a:r>
              <a:rPr lang="tr-TR" dirty="0" smtClean="0"/>
              <a:t>, </a:t>
            </a:r>
            <a:r>
              <a:rPr lang="tr-TR" dirty="0" err="1" smtClean="0"/>
              <a:t>laktoferrin</a:t>
            </a:r>
            <a:r>
              <a:rPr lang="tr-TR" dirty="0" smtClean="0"/>
              <a:t> ile B12 vitamini ve </a:t>
            </a:r>
            <a:r>
              <a:rPr lang="tr-TR" dirty="0" err="1" smtClean="0"/>
              <a:t>folat</a:t>
            </a:r>
            <a:r>
              <a:rPr lang="tr-TR" dirty="0" smtClean="0"/>
              <a:t> bağlayan proteinlerde bebeğin korunmasına yardımcı olmaktadır.</a:t>
            </a:r>
          </a:p>
          <a:p>
            <a:r>
              <a:rPr lang="tr-TR" dirty="0" smtClean="0"/>
              <a:t>Anne sütü büyüme çağındaki bebekler için ideal bir besin kaynağıdır. Ancak annenin bebeği emziremediği yada emzirmek istemediği durumlarda en iyi alternatif bebek mamasıdır.</a:t>
            </a:r>
          </a:p>
          <a:p>
            <a:endParaRPr lang="tr-TR" dirty="0"/>
          </a:p>
        </p:txBody>
      </p:sp>
      <p:pic>
        <p:nvPicPr>
          <p:cNvPr id="4" name="3 İçerik Yer Tutucusu" descr="Ekran Alıntısı2.JPG"/>
          <p:cNvPicPr>
            <a:picLocks noChangeAspect="1"/>
          </p:cNvPicPr>
          <p:nvPr/>
        </p:nvPicPr>
        <p:blipFill>
          <a:blip r:embed="rId2"/>
          <a:stretch>
            <a:fillRect/>
          </a:stretch>
        </p:blipFill>
        <p:spPr>
          <a:xfrm rot="20652975">
            <a:off x="391293" y="310561"/>
            <a:ext cx="2738130" cy="193672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sv-SE" b="1" dirty="0" smtClean="0"/>
              <a:t>1) Kullanım amacına göre mama tipleri </a:t>
            </a:r>
          </a:p>
          <a:p>
            <a:r>
              <a:rPr lang="tr-TR" dirty="0" smtClean="0"/>
              <a:t>a) Adapte (başlangıç) bebek mamaları: Anne sütünün yeterli olmadığı durumlarda sağlıklı bir bebeğin yaşamının ilk yılında gereksinim duyduğu toplam enerjiyi ve besin elementlerini karşılamak amacıyla tasarlanan mamalardır. Adapte mamalar, kadın sütündekine benzetilmek üzere bileşimi </a:t>
            </a:r>
            <a:r>
              <a:rPr lang="tr-TR" dirty="0" err="1" smtClean="0"/>
              <a:t>modifiye</a:t>
            </a:r>
            <a:r>
              <a:rPr lang="tr-TR" dirty="0" smtClean="0"/>
              <a:t> edilen inek sütünden üretilmektedir. </a:t>
            </a:r>
          </a:p>
          <a:p>
            <a:r>
              <a:rPr lang="tr-TR" dirty="0" smtClean="0"/>
              <a:t>b)Tamamlayıcı mamalar: Bebeğin sindirim ve boşaltım sistemleri yeterince geliştiğinde, </a:t>
            </a:r>
          </a:p>
          <a:p>
            <a:r>
              <a:rPr lang="tr-TR" dirty="0" smtClean="0"/>
              <a:t>4-6 aydan itibaren, karışık besleme rejiminin bir kısmını oluşturmak amacıyla tasarlanan mamalardır. Adapte mamalardan daha basit ve ucuzdur.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76865" y="2420887"/>
            <a:ext cx="6798736" cy="3514245"/>
          </a:xfrm>
        </p:spPr>
        <p:txBody>
          <a:bodyPr>
            <a:normAutofit/>
          </a:bodyPr>
          <a:lstStyle/>
          <a:p>
            <a:r>
              <a:rPr lang="tr-TR" dirty="0" smtClean="0"/>
              <a:t>c)</a:t>
            </a:r>
            <a:r>
              <a:rPr lang="tr-TR" dirty="0" err="1" smtClean="0"/>
              <a:t>Prematür</a:t>
            </a:r>
            <a:r>
              <a:rPr lang="tr-TR" dirty="0" smtClean="0"/>
              <a:t> ya da düşük doğum ağırlıklı bebekler için formüle edilen </a:t>
            </a:r>
            <a:r>
              <a:rPr lang="tr-TR" dirty="0" err="1" smtClean="0"/>
              <a:t>mamalar:Prematür</a:t>
            </a:r>
            <a:r>
              <a:rPr lang="tr-TR" dirty="0" smtClean="0"/>
              <a:t> bebekler ya da doğum ağırlığı 2500 gramdan az olan bebeklerin besin gereksinimlerini karşılamak amacıyla tasarlanmış </a:t>
            </a:r>
            <a:r>
              <a:rPr lang="tr-TR" dirty="0" err="1" smtClean="0"/>
              <a:t>mamalardır.Adapte</a:t>
            </a:r>
            <a:r>
              <a:rPr lang="tr-TR" dirty="0" smtClean="0"/>
              <a:t> mamalara kıyasla sağladıkları enerji değeri biraz daha </a:t>
            </a:r>
            <a:r>
              <a:rPr lang="tr-TR" dirty="0" err="1" smtClean="0"/>
              <a:t>fazladır.Karbonhidrat</a:t>
            </a:r>
            <a:r>
              <a:rPr lang="tr-TR" dirty="0" smtClean="0"/>
              <a:t> fraksiyonu </a:t>
            </a:r>
            <a:r>
              <a:rPr lang="tr-TR" dirty="0" err="1" smtClean="0"/>
              <a:t>maltodekstrin</a:t>
            </a:r>
            <a:r>
              <a:rPr lang="tr-TR" dirty="0" smtClean="0"/>
              <a:t> ve laktoz karışımından oluşur.</a:t>
            </a:r>
          </a:p>
          <a:p>
            <a:r>
              <a:rPr lang="tr-TR" dirty="0" smtClean="0"/>
              <a:t>d)Tıbbı amaçlı bebek </a:t>
            </a:r>
            <a:r>
              <a:rPr lang="tr-TR" dirty="0" err="1" smtClean="0"/>
              <a:t>mamaları:Doğuştan</a:t>
            </a:r>
            <a:r>
              <a:rPr lang="tr-TR" dirty="0" smtClean="0"/>
              <a:t> </a:t>
            </a:r>
            <a:r>
              <a:rPr lang="tr-TR" dirty="0" err="1" smtClean="0"/>
              <a:t>konjestif</a:t>
            </a:r>
            <a:r>
              <a:rPr lang="tr-TR" dirty="0" smtClean="0"/>
              <a:t> kalp </a:t>
            </a:r>
            <a:r>
              <a:rPr lang="tr-TR" dirty="0" err="1" smtClean="0"/>
              <a:t>yetmezliği,yağ</a:t>
            </a:r>
            <a:r>
              <a:rPr lang="tr-TR" dirty="0" smtClean="0"/>
              <a:t> </a:t>
            </a:r>
            <a:r>
              <a:rPr lang="tr-TR" dirty="0" err="1" smtClean="0"/>
              <a:t>absorbsiyon</a:t>
            </a:r>
            <a:r>
              <a:rPr lang="tr-TR" dirty="0" smtClean="0"/>
              <a:t> sorunları ve metabolizma bozuklukları olan bebekler için geliştirilmiş özel </a:t>
            </a:r>
            <a:r>
              <a:rPr lang="tr-TR" dirty="0" err="1" smtClean="0"/>
              <a:t>formülasyonlar</a:t>
            </a:r>
            <a:r>
              <a:rPr lang="tr-TR" dirty="0" smtClean="0"/>
              <a:t>.</a:t>
            </a:r>
            <a:endParaRPr lang="tr-TR" dirty="0"/>
          </a:p>
        </p:txBody>
      </p:sp>
    </p:spTree>
    <p:extLst>
      <p:ext uri="{BB962C8B-B14F-4D97-AF65-F5344CB8AC3E}">
        <p14:creationId xmlns:p14="http://schemas.microsoft.com/office/powerpoint/2010/main" val="32967655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e)Süt alerjisi bulunan bebekler için formüle edilen </a:t>
            </a:r>
            <a:r>
              <a:rPr lang="tr-TR" dirty="0" err="1" smtClean="0"/>
              <a:t>mamalar:Süt</a:t>
            </a:r>
            <a:r>
              <a:rPr lang="tr-TR" dirty="0" smtClean="0"/>
              <a:t> proteini ya da laktozu </a:t>
            </a:r>
            <a:r>
              <a:rPr lang="tr-TR" dirty="0" err="1" smtClean="0"/>
              <a:t>tolere</a:t>
            </a:r>
            <a:r>
              <a:rPr lang="tr-TR" dirty="0" smtClean="0"/>
              <a:t> edemeyen bebekler için hazırlanan </a:t>
            </a:r>
            <a:r>
              <a:rPr lang="tr-TR" dirty="0" err="1" smtClean="0"/>
              <a:t>formülasyonlardır.Süt</a:t>
            </a:r>
            <a:r>
              <a:rPr lang="tr-TR" dirty="0" smtClean="0"/>
              <a:t> proteini alerjisine en çok anne sütünde bulunmayan </a:t>
            </a:r>
            <a:r>
              <a:rPr lang="el-GR" dirty="0" smtClean="0"/>
              <a:t>β</a:t>
            </a:r>
            <a:r>
              <a:rPr lang="tr-TR" dirty="0" smtClean="0"/>
              <a:t>-</a:t>
            </a:r>
            <a:r>
              <a:rPr lang="tr-TR" dirty="0" err="1" smtClean="0"/>
              <a:t>laktoglobülin</a:t>
            </a:r>
            <a:r>
              <a:rPr lang="tr-TR" dirty="0" smtClean="0"/>
              <a:t> yol </a:t>
            </a:r>
            <a:r>
              <a:rPr lang="tr-TR" dirty="0" err="1" smtClean="0"/>
              <a:t>açmaktadır.Süt</a:t>
            </a:r>
            <a:r>
              <a:rPr lang="tr-TR" dirty="0" smtClean="0"/>
              <a:t> proteini alerjisi görülen bebeklerin mama </a:t>
            </a:r>
            <a:r>
              <a:rPr lang="tr-TR" dirty="0" err="1" smtClean="0"/>
              <a:t>formülasyonlarında</a:t>
            </a:r>
            <a:r>
              <a:rPr lang="tr-TR" dirty="0" smtClean="0"/>
              <a:t> protein kaynağı olarak soya proteini </a:t>
            </a:r>
            <a:r>
              <a:rPr lang="tr-TR" dirty="0" err="1" smtClean="0"/>
              <a:t>izolatları,et</a:t>
            </a:r>
            <a:r>
              <a:rPr lang="tr-TR" dirty="0" smtClean="0"/>
              <a:t> proteini veya kazeinin </a:t>
            </a:r>
            <a:r>
              <a:rPr lang="tr-TR" dirty="0" err="1" smtClean="0"/>
              <a:t>enzimatik</a:t>
            </a:r>
            <a:r>
              <a:rPr lang="tr-TR" dirty="0" smtClean="0"/>
              <a:t> </a:t>
            </a:r>
            <a:r>
              <a:rPr lang="tr-TR" dirty="0" err="1" smtClean="0"/>
              <a:t>hidrolizatları</a:t>
            </a:r>
            <a:r>
              <a:rPr lang="tr-TR" dirty="0" smtClean="0"/>
              <a:t> </a:t>
            </a:r>
            <a:r>
              <a:rPr lang="tr-TR" dirty="0" err="1" smtClean="0"/>
              <a:t>kullanılmaktadır.Laktoz</a:t>
            </a:r>
            <a:r>
              <a:rPr lang="tr-TR" dirty="0" smtClean="0"/>
              <a:t> </a:t>
            </a:r>
            <a:r>
              <a:rPr lang="tr-TR" dirty="0" err="1" smtClean="0"/>
              <a:t>intoleransı</a:t>
            </a:r>
            <a:r>
              <a:rPr lang="tr-TR" dirty="0" smtClean="0"/>
              <a:t> görülen bebekler için tasarlanan </a:t>
            </a:r>
            <a:r>
              <a:rPr lang="tr-TR" dirty="0" err="1" smtClean="0"/>
              <a:t>formülasyonlarda</a:t>
            </a:r>
            <a:r>
              <a:rPr lang="tr-TR" dirty="0" smtClean="0"/>
              <a:t> da karbonhidrat kaynağı olarak </a:t>
            </a:r>
            <a:r>
              <a:rPr lang="tr-TR" dirty="0" err="1" smtClean="0"/>
              <a:t>glikoz,maltodekstrin</a:t>
            </a:r>
            <a:r>
              <a:rPr lang="tr-TR" dirty="0" smtClean="0"/>
              <a:t> veya mısır şurubundan ya da bunların karışımından yararlanılmaktadır.</a:t>
            </a:r>
          </a:p>
          <a:p>
            <a:r>
              <a:rPr lang="tr-TR" dirty="0" smtClean="0"/>
              <a:t>f)Süt bankasından </a:t>
            </a:r>
            <a:r>
              <a:rPr lang="tr-TR" dirty="0" err="1" smtClean="0"/>
              <a:t>yararlanma:Bebeklerin</a:t>
            </a:r>
            <a:r>
              <a:rPr lang="tr-TR" dirty="0" smtClean="0"/>
              <a:t> emzirilemediği durumlarda nadiren yararlanılabilecek bir çözüm </a:t>
            </a:r>
            <a:r>
              <a:rPr lang="tr-TR" dirty="0" err="1" smtClean="0"/>
              <a:t>yoludur.Süt</a:t>
            </a:r>
            <a:r>
              <a:rPr lang="tr-TR" dirty="0" smtClean="0"/>
              <a:t> bankası çok gelişmiş ülkelerde hastanelerde bulunur.</a:t>
            </a:r>
            <a:endParaRPr lang="tr-TR" dirty="0"/>
          </a:p>
        </p:txBody>
      </p:sp>
    </p:spTree>
    <p:extLst>
      <p:ext uri="{BB962C8B-B14F-4D97-AF65-F5344CB8AC3E}">
        <p14:creationId xmlns:p14="http://schemas.microsoft.com/office/powerpoint/2010/main" val="2455086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t>2) Lipit fraksiyonuna göre mama tipleri</a:t>
            </a:r>
          </a:p>
          <a:p>
            <a:r>
              <a:rPr lang="tr-TR" dirty="0" smtClean="0"/>
              <a:t>Lipit fraksiyonları bakımından mamalar 4 tipe ayrılabilir;</a:t>
            </a:r>
          </a:p>
          <a:p>
            <a:r>
              <a:rPr lang="tr-TR" dirty="0" smtClean="0"/>
              <a:t>1. </a:t>
            </a:r>
            <a:r>
              <a:rPr lang="tr-TR" dirty="0" err="1" smtClean="0"/>
              <a:t>Sütyağı</a:t>
            </a:r>
            <a:r>
              <a:rPr lang="tr-TR" dirty="0" smtClean="0"/>
              <a:t> ile </a:t>
            </a:r>
            <a:r>
              <a:rPr lang="tr-TR" dirty="0" err="1" smtClean="0"/>
              <a:t>sütyağsız</a:t>
            </a:r>
            <a:r>
              <a:rPr lang="tr-TR" dirty="0" smtClean="0"/>
              <a:t> </a:t>
            </a:r>
            <a:r>
              <a:rPr lang="tr-TR" dirty="0" err="1" smtClean="0"/>
              <a:t>kurumaddesi</a:t>
            </a:r>
            <a:r>
              <a:rPr lang="tr-TR" dirty="0" smtClean="0"/>
              <a:t> veya serum proteinleri bulunduran mamalar</a:t>
            </a:r>
          </a:p>
          <a:p>
            <a:r>
              <a:rPr lang="tr-TR" dirty="0" smtClean="0"/>
              <a:t>2. </a:t>
            </a:r>
            <a:r>
              <a:rPr lang="tr-TR" dirty="0" err="1" smtClean="0"/>
              <a:t>Sütyağı</a:t>
            </a:r>
            <a:r>
              <a:rPr lang="tr-TR" dirty="0" smtClean="0"/>
              <a:t> bulunduran, fakat süt yağsız kuru maddesi yada serum proteinleri içermeyen mamalar</a:t>
            </a:r>
          </a:p>
          <a:p>
            <a:r>
              <a:rPr lang="tr-TR" dirty="0" smtClean="0"/>
              <a:t>3. Bitkisel yağ ve süt yağsız </a:t>
            </a:r>
            <a:r>
              <a:rPr lang="tr-TR" dirty="0" err="1" smtClean="0"/>
              <a:t>kurumaddesi</a:t>
            </a:r>
            <a:r>
              <a:rPr lang="tr-TR" dirty="0" smtClean="0"/>
              <a:t> ve/ veya serum proteinleri bulunduran mamalar</a:t>
            </a:r>
          </a:p>
          <a:p>
            <a:r>
              <a:rPr lang="tr-TR" dirty="0" smtClean="0"/>
              <a:t>4. Bitkisel yağ bulunduran fakat süt yağsız </a:t>
            </a:r>
            <a:r>
              <a:rPr lang="tr-TR" dirty="0" err="1" smtClean="0"/>
              <a:t>kurumaddesi</a:t>
            </a:r>
            <a:r>
              <a:rPr lang="tr-TR" dirty="0" smtClean="0"/>
              <a:t> yada serum proteinleri bulundurmayan mamalar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908720"/>
            <a:ext cx="7886700" cy="1690688"/>
          </a:xfrm>
        </p:spPr>
        <p:txBody>
          <a:bodyPr>
            <a:normAutofit/>
          </a:bodyPr>
          <a:lstStyle/>
          <a:p>
            <a:pPr algn="ctr"/>
            <a:r>
              <a:rPr lang="tr-TR" sz="2800" dirty="0" smtClean="0">
                <a:solidFill>
                  <a:schemeClr val="accent1">
                    <a:lumMod val="75000"/>
                  </a:schemeClr>
                </a:solidFill>
              </a:rPr>
              <a:t>Mamaların Formüle Edilmesinde Dikkate Alınan Faktörler</a:t>
            </a:r>
            <a:endParaRPr lang="tr-TR" sz="2800" dirty="0">
              <a:solidFill>
                <a:schemeClr val="accent1">
                  <a:lumMod val="75000"/>
                </a:schemeClr>
              </a:solidFill>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334016554"/>
              </p:ext>
            </p:extLst>
          </p:nvPr>
        </p:nvGraphicFramePr>
        <p:xfrm>
          <a:off x="815864" y="2708920"/>
          <a:ext cx="7687662" cy="2396358"/>
        </p:xfrm>
        <a:graphic>
          <a:graphicData uri="http://schemas.openxmlformats.org/drawingml/2006/table">
            <a:tbl>
              <a:tblPr firstRow="1" bandRow="1">
                <a:tableStyleId>{073A0DAA-6AF3-43AB-8588-CEC1D06C72B9}</a:tableStyleId>
              </a:tblPr>
              <a:tblGrid>
                <a:gridCol w="2562554"/>
                <a:gridCol w="2562554"/>
                <a:gridCol w="2562554"/>
              </a:tblGrid>
              <a:tr h="546065">
                <a:tc>
                  <a:txBody>
                    <a:bodyPr/>
                    <a:lstStyle/>
                    <a:p>
                      <a:r>
                        <a:rPr lang="tr-TR" dirty="0" smtClean="0"/>
                        <a:t>Bileşen %</a:t>
                      </a:r>
                      <a:endParaRPr lang="tr-TR" dirty="0"/>
                    </a:p>
                  </a:txBody>
                  <a:tcPr marL="68580" marR="68580"/>
                </a:tc>
                <a:tc>
                  <a:txBody>
                    <a:bodyPr/>
                    <a:lstStyle/>
                    <a:p>
                      <a:r>
                        <a:rPr lang="tr-TR" dirty="0" smtClean="0"/>
                        <a:t>Kadın Sütü </a:t>
                      </a:r>
                      <a:endParaRPr lang="tr-TR" dirty="0"/>
                    </a:p>
                  </a:txBody>
                  <a:tcPr marL="68580" marR="68580"/>
                </a:tc>
                <a:tc>
                  <a:txBody>
                    <a:bodyPr/>
                    <a:lstStyle/>
                    <a:p>
                      <a:r>
                        <a:rPr lang="tr-TR" dirty="0" smtClean="0"/>
                        <a:t>İnek Sütü</a:t>
                      </a:r>
                      <a:endParaRPr lang="tr-TR" dirty="0"/>
                    </a:p>
                  </a:txBody>
                  <a:tcPr marL="68580" marR="68580"/>
                </a:tc>
              </a:tr>
              <a:tr h="1850293">
                <a:tc>
                  <a:txBody>
                    <a:bodyPr/>
                    <a:lstStyle/>
                    <a:p>
                      <a:r>
                        <a:rPr lang="tr-TR" dirty="0" smtClean="0"/>
                        <a:t>Su</a:t>
                      </a:r>
                    </a:p>
                    <a:p>
                      <a:r>
                        <a:rPr lang="tr-TR" dirty="0" smtClean="0"/>
                        <a:t>Protein</a:t>
                      </a:r>
                    </a:p>
                    <a:p>
                      <a:r>
                        <a:rPr lang="tr-TR" dirty="0" smtClean="0"/>
                        <a:t>Yağ</a:t>
                      </a:r>
                    </a:p>
                    <a:p>
                      <a:r>
                        <a:rPr lang="tr-TR" dirty="0" smtClean="0"/>
                        <a:t>Laktoz</a:t>
                      </a:r>
                    </a:p>
                    <a:p>
                      <a:r>
                        <a:rPr lang="tr-TR" dirty="0" smtClean="0"/>
                        <a:t>Kül</a:t>
                      </a:r>
                      <a:endParaRPr lang="tr-TR" dirty="0"/>
                    </a:p>
                  </a:txBody>
                  <a:tcPr marL="68580" marR="68580"/>
                </a:tc>
                <a:tc>
                  <a:txBody>
                    <a:bodyPr/>
                    <a:lstStyle/>
                    <a:p>
                      <a:r>
                        <a:rPr lang="tr-TR" dirty="0" smtClean="0"/>
                        <a:t>87.50</a:t>
                      </a:r>
                    </a:p>
                    <a:p>
                      <a:r>
                        <a:rPr lang="tr-TR" dirty="0" smtClean="0"/>
                        <a:t>0.90</a:t>
                      </a:r>
                    </a:p>
                    <a:p>
                      <a:r>
                        <a:rPr lang="tr-TR" dirty="0" smtClean="0"/>
                        <a:t>4.00</a:t>
                      </a:r>
                    </a:p>
                    <a:p>
                      <a:r>
                        <a:rPr lang="tr-TR" dirty="0" smtClean="0"/>
                        <a:t>7.00</a:t>
                      </a:r>
                    </a:p>
                    <a:p>
                      <a:r>
                        <a:rPr lang="tr-TR" dirty="0" smtClean="0"/>
                        <a:t>0.20</a:t>
                      </a:r>
                    </a:p>
                  </a:txBody>
                  <a:tcPr marL="68580" marR="68580"/>
                </a:tc>
                <a:tc>
                  <a:txBody>
                    <a:bodyPr/>
                    <a:lstStyle/>
                    <a:p>
                      <a:r>
                        <a:rPr lang="tr-TR" dirty="0" smtClean="0"/>
                        <a:t>87.50</a:t>
                      </a:r>
                    </a:p>
                    <a:p>
                      <a:r>
                        <a:rPr lang="tr-TR" dirty="0" smtClean="0"/>
                        <a:t>3.30</a:t>
                      </a:r>
                    </a:p>
                    <a:p>
                      <a:r>
                        <a:rPr lang="tr-TR" dirty="0" smtClean="0"/>
                        <a:t>3.80</a:t>
                      </a:r>
                    </a:p>
                    <a:p>
                      <a:r>
                        <a:rPr lang="tr-TR" dirty="0" smtClean="0"/>
                        <a:t>4.70</a:t>
                      </a:r>
                    </a:p>
                    <a:p>
                      <a:r>
                        <a:rPr lang="tr-TR" dirty="0" smtClean="0"/>
                        <a:t>0.70</a:t>
                      </a:r>
                      <a:endParaRPr lang="tr-TR" dirty="0"/>
                    </a:p>
                  </a:txBody>
                  <a:tcPr marL="68580" marR="68580"/>
                </a:tc>
              </a:tr>
            </a:tbl>
          </a:graphicData>
        </a:graphic>
      </p:graphicFrame>
    </p:spTree>
    <p:extLst>
      <p:ext uri="{BB962C8B-B14F-4D97-AF65-F5344CB8AC3E}">
        <p14:creationId xmlns:p14="http://schemas.microsoft.com/office/powerpoint/2010/main" val="2019888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428736"/>
            <a:ext cx="8229600" cy="4714908"/>
          </a:xfrm>
        </p:spPr>
        <p:txBody>
          <a:bodyPr>
            <a:normAutofit fontScale="40000" lnSpcReduction="20000"/>
          </a:bodyPr>
          <a:lstStyle/>
          <a:p>
            <a:endParaRPr lang="tr-TR" dirty="0" smtClean="0"/>
          </a:p>
          <a:p>
            <a:r>
              <a:rPr lang="tr-TR" sz="7000" dirty="0" smtClean="0"/>
              <a:t>Çizelgeden görüldüğü gibi, her iki tür sütünün protein, laktoz ve kül içerikleri arasında önemli farklılıklar bulunmaktadır. Diğer taraftan, inek sütü ile kadın sütü arasında protein </a:t>
            </a:r>
            <a:r>
              <a:rPr lang="tr-TR" sz="7000" dirty="0" err="1" smtClean="0"/>
              <a:t>veyağın</a:t>
            </a:r>
            <a:r>
              <a:rPr lang="tr-TR" sz="7000" dirty="0" smtClean="0"/>
              <a:t> bileşimi yönünden de farklılık bulunmaktadır.</a:t>
            </a:r>
          </a:p>
          <a:p>
            <a:r>
              <a:rPr lang="tr-TR" sz="7000" dirty="0" smtClean="0"/>
              <a:t>Ayrıca bunun yanında kazein: serum protein oranı, </a:t>
            </a:r>
            <a:r>
              <a:rPr lang="tr-TR" sz="7000" dirty="0" err="1" smtClean="0"/>
              <a:t>esansiyel</a:t>
            </a:r>
            <a:r>
              <a:rPr lang="tr-TR" sz="7000" dirty="0" smtClean="0"/>
              <a:t> amino asit miktar ve oranları, yağ asidi </a:t>
            </a:r>
            <a:r>
              <a:rPr lang="tr-TR" sz="7000" dirty="0" err="1" smtClean="0"/>
              <a:t>komposizyonları</a:t>
            </a:r>
            <a:r>
              <a:rPr lang="tr-TR" sz="7000" dirty="0" smtClean="0"/>
              <a:t>, vitamin ve mineral oran ve değerleri farklılık göstermektedir.</a:t>
            </a:r>
          </a:p>
          <a:p>
            <a:r>
              <a:rPr lang="tr-TR" sz="7000" dirty="0" smtClean="0"/>
              <a:t>Örneğin: Kadın sütünde doymamış yağ asitleri, inek sütünde ise doymuş yağ asitleri daha yüksek bir orana sahiptir. Kadın sütü inek sütüne göre daha fazla laktoz içermektedir….</a:t>
            </a:r>
          </a:p>
          <a:p>
            <a:endParaRPr lang="tr-TR" sz="7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t>MAMALAR </a:t>
            </a:r>
            <a:r>
              <a:rPr lang="tr-TR" b="1" dirty="0" smtClean="0"/>
              <a:t>ÜRETİLİRKEN BESLENME FİZYOLOJİSİ VE SAĞLIKLA İLGİLİ HUSUSLAR</a:t>
            </a:r>
          </a:p>
          <a:p>
            <a:r>
              <a:rPr lang="tr-TR" dirty="0" smtClean="0"/>
              <a:t>Bebek maması üretilirken</a:t>
            </a:r>
          </a:p>
          <a:p>
            <a:r>
              <a:rPr lang="tr-TR" dirty="0" smtClean="0"/>
              <a:t>1.Yağın </a:t>
            </a:r>
            <a:r>
              <a:rPr lang="tr-TR" dirty="0" err="1" smtClean="0"/>
              <a:t>absorbsiyonu</a:t>
            </a:r>
            <a:endParaRPr lang="tr-TR" dirty="0" smtClean="0"/>
          </a:p>
          <a:p>
            <a:r>
              <a:rPr lang="tr-TR" dirty="0" smtClean="0"/>
              <a:t>2.Proteinlerin sindirimi</a:t>
            </a:r>
          </a:p>
          <a:p>
            <a:r>
              <a:rPr lang="tr-TR" dirty="0" smtClean="0"/>
              <a:t>3.Karbonhidratların özümlenmesi</a:t>
            </a:r>
          </a:p>
          <a:p>
            <a:r>
              <a:rPr lang="tr-TR" dirty="0" smtClean="0"/>
              <a:t>4.</a:t>
            </a:r>
            <a:r>
              <a:rPr lang="tr-TR" dirty="0" err="1" smtClean="0"/>
              <a:t>Üriner</a:t>
            </a:r>
            <a:r>
              <a:rPr lang="tr-TR" dirty="0" smtClean="0"/>
              <a:t> sistem fonksiyonları</a:t>
            </a:r>
          </a:p>
          <a:p>
            <a:r>
              <a:rPr lang="tr-TR" dirty="0" smtClean="0"/>
              <a:t>5.</a:t>
            </a:r>
            <a:r>
              <a:rPr lang="tr-TR" dirty="0" err="1" smtClean="0"/>
              <a:t>Ozmolalite</a:t>
            </a:r>
            <a:endParaRPr lang="tr-TR" dirty="0" smtClean="0"/>
          </a:p>
          <a:p>
            <a:endParaRPr lang="tr-TR" dirty="0" smtClean="0"/>
          </a:p>
          <a:p>
            <a:pPr marL="0" indent="0">
              <a:buNone/>
            </a:pPr>
            <a:r>
              <a:rPr lang="tr-TR" dirty="0"/>
              <a:t>g</a:t>
            </a:r>
            <a:r>
              <a:rPr lang="tr-TR" dirty="0" smtClean="0"/>
              <a:t>ibi </a:t>
            </a:r>
            <a:r>
              <a:rPr lang="tr-TR" dirty="0" smtClean="0"/>
              <a:t>çeşitli fonksiyonlar dikkate alınarak </a:t>
            </a:r>
            <a:r>
              <a:rPr lang="tr-TR" dirty="0" err="1" smtClean="0"/>
              <a:t>formülasyonlar</a:t>
            </a:r>
            <a:r>
              <a:rPr lang="tr-TR" dirty="0" smtClean="0"/>
              <a:t> geliştirilmelidir.</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TotalTime>
  <Words>1341</Words>
  <Application>Microsoft Office PowerPoint</Application>
  <PresentationFormat>Ekran Gösterisi (4:3)</PresentationFormat>
  <Paragraphs>136</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BEBEK MAMALARI</vt:lpstr>
      <vt:lpstr>PowerPoint Sunusu</vt:lpstr>
      <vt:lpstr>PowerPoint Sunusu</vt:lpstr>
      <vt:lpstr>PowerPoint Sunusu</vt:lpstr>
      <vt:lpstr>PowerPoint Sunusu</vt:lpstr>
      <vt:lpstr>PowerPoint Sunusu</vt:lpstr>
      <vt:lpstr>Mamaların Formüle Edilmesinde Dikkate Alınan Faktörler</vt:lpstr>
      <vt:lpstr>PowerPoint Sunusu</vt:lpstr>
      <vt:lpstr>PowerPoint Sunusu</vt:lpstr>
      <vt:lpstr>PowerPoint Sunusu</vt:lpstr>
      <vt:lpstr>PowerPoint Sunusu</vt:lpstr>
      <vt:lpstr>PowerPoint Sunusu</vt:lpstr>
      <vt:lpstr>ÇEŞİTLİ HAZIR ÜRETİLMİŞ OLAN BEBEK MAMALARI </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BEBEK MAMASI ÜRETİMİ</dc:title>
  <dc:creator>AYDIN</dc:creator>
  <cp:lastModifiedBy>Dr.</cp:lastModifiedBy>
  <cp:revision>32</cp:revision>
  <dcterms:created xsi:type="dcterms:W3CDTF">2019-05-08T14:06:27Z</dcterms:created>
  <dcterms:modified xsi:type="dcterms:W3CDTF">2019-05-30T10:00:27Z</dcterms:modified>
</cp:coreProperties>
</file>