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549" r:id="rId3"/>
    <p:sldId id="539" r:id="rId4"/>
    <p:sldId id="453" r:id="rId5"/>
    <p:sldId id="454" r:id="rId6"/>
    <p:sldId id="546" r:id="rId7"/>
    <p:sldId id="455" r:id="rId8"/>
    <p:sldId id="456" r:id="rId9"/>
    <p:sldId id="457" r:id="rId10"/>
    <p:sldId id="458" r:id="rId11"/>
    <p:sldId id="540" r:id="rId12"/>
    <p:sldId id="5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7" autoAdjust="0"/>
    <p:restoredTop sz="94640" autoAdjust="0"/>
  </p:normalViewPr>
  <p:slideViewPr>
    <p:cSldViewPr>
      <p:cViewPr varScale="1">
        <p:scale>
          <a:sx n="97" d="100"/>
          <a:sy n="97" d="100"/>
        </p:scale>
        <p:origin x="1040"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6" d="100"/>
          <a:sy n="56" d="100"/>
        </p:scale>
        <p:origin x="-126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F8BA125-6AC3-4008-A246-8407638D673D}" type="datetimeFigureOut">
              <a:rPr lang="en-US" smtClean="0"/>
              <a:pPr/>
              <a:t>12/9/19</a:t>
            </a:fld>
            <a:endParaRPr lang="en-US"/>
          </a:p>
        </p:txBody>
      </p:sp>
      <p:sp>
        <p:nvSpPr>
          <p:cNvPr id="4" name="Altbilgi Yer Tutucusu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33F391E-D804-4CF2-9977-9C4D97983541}" type="slidenum">
              <a:rPr lang="en-US" smtClean="0"/>
              <a:pPr/>
              <a:t>‹#›</a:t>
            </a:fld>
            <a:endParaRPr lang="en-US"/>
          </a:p>
        </p:txBody>
      </p:sp>
    </p:spTree>
    <p:extLst>
      <p:ext uri="{BB962C8B-B14F-4D97-AF65-F5344CB8AC3E}">
        <p14:creationId xmlns:p14="http://schemas.microsoft.com/office/powerpoint/2010/main" val="18023879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E5E519-0AFB-4587-909E-F02C2F1D1C69}" type="datetimeFigureOut">
              <a:rPr lang="en-US" smtClean="0"/>
              <a:pPr/>
              <a:t>12/9/19</a:t>
            </a:fld>
            <a:endParaRPr lang="en-US"/>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8" name="Slayt Numarası Yer Tutucusu 7"/>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ABC438-9245-4F72-A1AC-476AEB314484}" type="slidenum">
              <a:rPr lang="en-US" smtClean="0"/>
              <a:pPr/>
              <a:t>‹#›</a:t>
            </a:fld>
            <a:endParaRPr lang="en-US"/>
          </a:p>
        </p:txBody>
      </p:sp>
    </p:spTree>
    <p:extLst>
      <p:ext uri="{BB962C8B-B14F-4D97-AF65-F5344CB8AC3E}">
        <p14:creationId xmlns:p14="http://schemas.microsoft.com/office/powerpoint/2010/main" val="1325653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en-US" smtClean="0"/>
              <a:t>Asıl başlık stili için tıklatın</a:t>
            </a:r>
            <a:endParaRPr lang="en-US"/>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Asıl alt başlık stilini düzenlemek için tıklatın</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73932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773829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en-US" smtClean="0"/>
              <a:t>Asıl başlık stili için tıklatın</a:t>
            </a:r>
            <a:endParaRPr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061017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idx="1"/>
          </p:nvPr>
        </p:nvSpPr>
        <p:spPr/>
        <p:txBody>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849886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en-US" smtClean="0"/>
              <a:t>Asıl başlık stili için tıklatın</a:t>
            </a:r>
            <a:endParaRPr lang="en-US"/>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Asıl metin stillerini düzenlemek için tıklatın</a:t>
            </a:r>
          </a:p>
        </p:txBody>
      </p:sp>
      <p:sp>
        <p:nvSpPr>
          <p:cNvPr id="4" name="Veri Yer Tutucusu 3"/>
          <p:cNvSpPr>
            <a:spLocks noGrp="1"/>
          </p:cNvSpPr>
          <p:nvPr>
            <p:ph type="dt" sz="half" idx="10"/>
          </p:nvPr>
        </p:nvSpPr>
        <p:spPr/>
        <p:txBody>
          <a:bodyPr/>
          <a:lstStyle/>
          <a:p>
            <a:fld id="{D62CB031-28ED-46C0-ABE8-43F0A608A252}" type="datetimeFigureOut">
              <a:rPr lang="tr-TR" smtClean="0"/>
              <a:pPr/>
              <a:t>9.12.2019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106365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2835989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en-US" smtClean="0"/>
              <a:t>Asıl başlık stili için tıklatın</a:t>
            </a:r>
            <a:endParaRPr lang="en-US"/>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7" name="Veri Yer Tutucusu 6"/>
          <p:cNvSpPr>
            <a:spLocks noGrp="1"/>
          </p:cNvSpPr>
          <p:nvPr>
            <p:ph type="dt" sz="half" idx="10"/>
          </p:nvPr>
        </p:nvSpPr>
        <p:spPr/>
        <p:txBody>
          <a:bodyPr/>
          <a:lstStyle/>
          <a:p>
            <a:fld id="{D62CB031-28ED-46C0-ABE8-43F0A608A252}" type="datetimeFigureOut">
              <a:rPr lang="tr-TR" smtClean="0"/>
              <a:pPr/>
              <a:t>9.12.2019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997719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smtClean="0"/>
              <a:t>Asıl başlık stili için tıklatın</a:t>
            </a:r>
            <a:endParaRPr lang="en-US"/>
          </a:p>
        </p:txBody>
      </p:sp>
      <p:sp>
        <p:nvSpPr>
          <p:cNvPr id="3" name="Veri Yer Tutucusu 2"/>
          <p:cNvSpPr>
            <a:spLocks noGrp="1"/>
          </p:cNvSpPr>
          <p:nvPr>
            <p:ph type="dt" sz="half" idx="10"/>
          </p:nvPr>
        </p:nvSpPr>
        <p:spPr/>
        <p:txBody>
          <a:bodyPr/>
          <a:lstStyle/>
          <a:p>
            <a:fld id="{D62CB031-28ED-46C0-ABE8-43F0A608A252}" type="datetimeFigureOut">
              <a:rPr lang="tr-TR" smtClean="0"/>
              <a:pPr/>
              <a:t>9.12.2019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808388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62CB031-28ED-46C0-ABE8-43F0A608A252}" type="datetimeFigureOut">
              <a:rPr lang="tr-TR" smtClean="0"/>
              <a:pPr/>
              <a:t>9.12.2019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1301056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en-US" smtClean="0"/>
              <a:t>Asıl başlık stili için tıklatın</a:t>
            </a:r>
            <a:endParaRPr lang="en-US"/>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71448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en-US" smtClean="0"/>
              <a:t>Asıl başlık stili için tıklatın</a:t>
            </a:r>
            <a:endParaRPr lang="en-US"/>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Asıl metin stillerini düzenlemek için tıklatın</a:t>
            </a:r>
          </a:p>
        </p:txBody>
      </p:sp>
      <p:sp>
        <p:nvSpPr>
          <p:cNvPr id="5" name="Veri Yer Tutucusu 4"/>
          <p:cNvSpPr>
            <a:spLocks noGrp="1"/>
          </p:cNvSpPr>
          <p:nvPr>
            <p:ph type="dt" sz="half" idx="10"/>
          </p:nvPr>
        </p:nvSpPr>
        <p:spPr/>
        <p:txBody>
          <a:bodyPr/>
          <a:lstStyle/>
          <a:p>
            <a:fld id="{D62CB031-28ED-46C0-ABE8-43F0A608A252}" type="datetimeFigureOut">
              <a:rPr lang="tr-TR" smtClean="0"/>
              <a:pPr/>
              <a:t>9.12.2019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C5776C9-44A0-4483-B1A9-8E6CF27CF12C}" type="slidenum">
              <a:rPr lang="tr-TR" smtClean="0"/>
              <a:pPr/>
              <a:t>‹#›</a:t>
            </a:fld>
            <a:endParaRPr lang="tr-TR"/>
          </a:p>
        </p:txBody>
      </p:sp>
    </p:spTree>
    <p:extLst>
      <p:ext uri="{BB962C8B-B14F-4D97-AF65-F5344CB8AC3E}">
        <p14:creationId xmlns:p14="http://schemas.microsoft.com/office/powerpoint/2010/main" val="30400564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Asıl başlık stili için tıklatın</a:t>
            </a:r>
            <a:endParaRPr lang="en-US"/>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Asıl metin stillerini düzenlemek için tıklatın</a:t>
            </a:r>
          </a:p>
          <a:p>
            <a:pPr lvl="1"/>
            <a:r>
              <a:rPr lang="en-US" smtClean="0"/>
              <a:t>İkinci düzey</a:t>
            </a:r>
          </a:p>
          <a:p>
            <a:pPr lvl="2"/>
            <a:r>
              <a:rPr lang="en-US" smtClean="0"/>
              <a:t>Üçüncü düzey</a:t>
            </a:r>
          </a:p>
          <a:p>
            <a:pPr lvl="3"/>
            <a:r>
              <a:rPr lang="en-US" smtClean="0"/>
              <a:t>Dördüncü düzey</a:t>
            </a:r>
          </a:p>
          <a:p>
            <a:pPr lvl="4"/>
            <a:r>
              <a:rPr lang="en-US" smtClean="0"/>
              <a:t>Beşinci düzey</a:t>
            </a:r>
            <a:endParaRPr lang="en-US"/>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CB031-28ED-46C0-ABE8-43F0A608A252}" type="datetimeFigureOut">
              <a:rPr lang="tr-TR" smtClean="0"/>
              <a:pPr/>
              <a:t>9.12.2019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5776C9-44A0-4483-B1A9-8E6CF27CF12C}" type="slidenum">
              <a:rPr lang="tr-TR" smtClean="0"/>
              <a:pPr/>
              <a:t>‹#›</a:t>
            </a:fld>
            <a:endParaRPr lang="tr-TR"/>
          </a:p>
        </p:txBody>
      </p:sp>
    </p:spTree>
    <p:extLst>
      <p:ext uri="{BB962C8B-B14F-4D97-AF65-F5344CB8AC3E}">
        <p14:creationId xmlns:p14="http://schemas.microsoft.com/office/powerpoint/2010/main" val="37525810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484785"/>
            <a:ext cx="7772400" cy="2115666"/>
          </a:xfrm>
          <a:noFill/>
        </p:spPr>
        <p:txBody>
          <a:bodyPr/>
          <a:lstStyle/>
          <a:p>
            <a:r>
              <a:rPr lang="tr-TR" dirty="0" smtClean="0"/>
              <a:t>EĞİTİMDE PROGRAM GELİŞTİRME</a:t>
            </a:r>
            <a:endParaRPr lang="tr-TR" dirty="0"/>
          </a:p>
        </p:txBody>
      </p:sp>
      <p:sp>
        <p:nvSpPr>
          <p:cNvPr id="3" name="Alt Başlık 2"/>
          <p:cNvSpPr>
            <a:spLocks noGrp="1"/>
          </p:cNvSpPr>
          <p:nvPr>
            <p:ph type="subTitle" idx="1"/>
          </p:nvPr>
        </p:nvSpPr>
        <p:spPr>
          <a:xfrm>
            <a:off x="899592" y="3789040"/>
            <a:ext cx="7704856" cy="2160240"/>
          </a:xfrm>
        </p:spPr>
        <p:txBody>
          <a:bodyPr>
            <a:normAutofit fontScale="70000" lnSpcReduction="20000"/>
          </a:bodyPr>
          <a:lstStyle/>
          <a:p>
            <a:r>
              <a:rPr lang="tr-TR" dirty="0" smtClean="0">
                <a:solidFill>
                  <a:schemeClr val="tx1"/>
                </a:solidFill>
              </a:rPr>
              <a:t>DERSİN KODU</a:t>
            </a:r>
            <a:r>
              <a:rPr lang="tr-TR" dirty="0">
                <a:solidFill>
                  <a:schemeClr val="tx1"/>
                </a:solidFill>
              </a:rPr>
              <a:t>: </a:t>
            </a:r>
            <a:r>
              <a:rPr lang="tr-TR" dirty="0" smtClean="0">
                <a:solidFill>
                  <a:schemeClr val="tx1"/>
                </a:solidFill>
              </a:rPr>
              <a:t>SMB006</a:t>
            </a:r>
          </a:p>
          <a:p>
            <a:r>
              <a:rPr lang="tr-TR" dirty="0" smtClean="0">
                <a:solidFill>
                  <a:schemeClr val="tx1"/>
                </a:solidFill>
              </a:rPr>
              <a:t>DERSİN KREDİSİ: 2</a:t>
            </a:r>
          </a:p>
          <a:p>
            <a:r>
              <a:rPr lang="tr-TR" dirty="0" smtClean="0">
                <a:solidFill>
                  <a:schemeClr val="tx1"/>
                </a:solidFill>
              </a:rPr>
              <a:t>SAAT: 2</a:t>
            </a:r>
          </a:p>
          <a:p>
            <a:r>
              <a:rPr lang="tr-TR" dirty="0" smtClean="0">
                <a:solidFill>
                  <a:schemeClr val="tx1"/>
                </a:solidFill>
              </a:rPr>
              <a:t>ANKARA ÜNİVERSİTESİ EĞİTİM BİLİMLERİ FAKÜLTESİ</a:t>
            </a:r>
          </a:p>
          <a:p>
            <a:r>
              <a:rPr lang="tr-TR" dirty="0" smtClean="0">
                <a:solidFill>
                  <a:schemeClr val="tx1"/>
                </a:solidFill>
              </a:rPr>
              <a:t>Doç. Dr. Fatma Mızıkacı</a:t>
            </a:r>
          </a:p>
          <a:p>
            <a:r>
              <a:rPr lang="tr-TR" dirty="0" smtClean="0">
                <a:solidFill>
                  <a:schemeClr val="tx1"/>
                </a:solidFill>
              </a:rPr>
              <a:t>2019-2020</a:t>
            </a:r>
          </a:p>
        </p:txBody>
      </p:sp>
    </p:spTree>
    <p:extLst>
      <p:ext uri="{BB962C8B-B14F-4D97-AF65-F5344CB8AC3E}">
        <p14:creationId xmlns:p14="http://schemas.microsoft.com/office/powerpoint/2010/main" val="20000604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 TÜRLERİ</a:t>
            </a:r>
            <a:endParaRPr lang="tr-TR" dirty="0"/>
          </a:p>
        </p:txBody>
      </p:sp>
      <p:sp>
        <p:nvSpPr>
          <p:cNvPr id="3" name="İçerik Yer Tutucusu 2"/>
          <p:cNvSpPr>
            <a:spLocks noGrp="1"/>
          </p:cNvSpPr>
          <p:nvPr>
            <p:ph idx="1"/>
          </p:nvPr>
        </p:nvSpPr>
        <p:spPr/>
        <p:txBody>
          <a:bodyPr/>
          <a:lstStyle/>
          <a:p>
            <a:pPr marL="0" indent="0">
              <a:buNone/>
            </a:pPr>
            <a:r>
              <a:rPr lang="tr-TR" b="1" dirty="0" smtClean="0"/>
              <a:t>EKSTRA </a:t>
            </a:r>
            <a:r>
              <a:rPr lang="tr-TR" b="1" dirty="0"/>
              <a:t>PROGRAM</a:t>
            </a:r>
            <a:r>
              <a:rPr lang="tr-TR" dirty="0"/>
              <a:t> </a:t>
            </a:r>
            <a:r>
              <a:rPr lang="tr-TR" b="1" dirty="0"/>
              <a:t>(EXTRA CURRICULUM)</a:t>
            </a:r>
            <a:endParaRPr lang="en-GB" dirty="0"/>
          </a:p>
          <a:p>
            <a:pPr marL="0" indent="0">
              <a:buNone/>
            </a:pPr>
            <a:r>
              <a:rPr lang="tr-TR" dirty="0"/>
              <a:t>Resmi program dışı olan örtük programdan farklı olarak planlı olan; sportif, sanatsal, kültürel etkinlikleri kapsar. Öğretmenlerin gözetim ve rehberliği altındadır. Katılım, gönüllülük esasında dayalıdır. Okulun öğretim dışında düzenlediği çalışmalardır. Okul korosu, öğrenci toplulukları, konferanslar gibi.</a:t>
            </a:r>
            <a:endParaRPr lang="en-GB" dirty="0"/>
          </a:p>
          <a:p>
            <a:endParaRPr lang="tr-TR" dirty="0"/>
          </a:p>
        </p:txBody>
      </p:sp>
    </p:spTree>
    <p:extLst>
      <p:ext uri="{BB962C8B-B14F-4D97-AF65-F5344CB8AC3E}">
        <p14:creationId xmlns:p14="http://schemas.microsoft.com/office/powerpoint/2010/main" val="9195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800" b="1" dirty="0" smtClean="0">
                <a:solidFill>
                  <a:srgbClr val="002060"/>
                </a:solidFill>
              </a:rPr>
              <a:t>Değerlendirme</a:t>
            </a:r>
            <a:r>
              <a:rPr lang="tr-TR" dirty="0" smtClean="0"/>
              <a:t> </a:t>
            </a:r>
            <a:br>
              <a:rPr lang="tr-TR" dirty="0" smtClean="0"/>
            </a:br>
            <a:r>
              <a:rPr lang="tr-TR" sz="1800" dirty="0" smtClean="0"/>
              <a:t>(2.  ve 3. haftalar)</a:t>
            </a:r>
            <a:endParaRPr lang="tr-TR" sz="1800" dirty="0"/>
          </a:p>
        </p:txBody>
      </p:sp>
      <p:sp>
        <p:nvSpPr>
          <p:cNvPr id="3" name="2 İçerik Yer Tutucusu"/>
          <p:cNvSpPr>
            <a:spLocks noGrp="1"/>
          </p:cNvSpPr>
          <p:nvPr>
            <p:ph idx="1"/>
          </p:nvPr>
        </p:nvSpPr>
        <p:spPr/>
        <p:txBody>
          <a:bodyPr>
            <a:normAutofit lnSpcReduction="10000"/>
          </a:bodyPr>
          <a:lstStyle/>
          <a:p>
            <a:r>
              <a:rPr lang="tr-TR" dirty="0" smtClean="0"/>
              <a:t>Eğitim programı, öğretim programı ve ders programı arasındaki farkları tartışın. </a:t>
            </a:r>
          </a:p>
          <a:p>
            <a:r>
              <a:rPr lang="tr-TR" dirty="0" smtClean="0"/>
              <a:t>Ders planı nedir?</a:t>
            </a:r>
          </a:p>
          <a:p>
            <a:r>
              <a:rPr lang="tr-TR" dirty="0" smtClean="0"/>
              <a:t>Bir önceki konuda verilen program türlerine kendi deneyim ve gözlemlerinize dayanarak örnekler verin.</a:t>
            </a:r>
          </a:p>
          <a:p>
            <a:r>
              <a:rPr lang="tr-TR" dirty="0" smtClean="0"/>
              <a:t>Bitirdiğiniz üniversite programlarını program türleri açısından inceleyin. (resmi, </a:t>
            </a:r>
            <a:r>
              <a:rPr lang="tr-TR" smtClean="0"/>
              <a:t>uygulanan, örtük</a:t>
            </a:r>
            <a:r>
              <a:rPr lang="tr-TR" dirty="0" smtClean="0"/>
              <a:t>, ihmal edilen </a:t>
            </a:r>
            <a:r>
              <a:rPr lang="tr-TR" dirty="0"/>
              <a:t>e</a:t>
            </a:r>
            <a:r>
              <a:rPr lang="tr-TR" dirty="0" smtClean="0"/>
              <a:t>kstra)</a:t>
            </a:r>
          </a:p>
          <a:p>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Kullanılan kaynaklar</a:t>
            </a:r>
            <a:endParaRPr lang="en-GB" dirty="0"/>
          </a:p>
        </p:txBody>
      </p:sp>
      <p:sp>
        <p:nvSpPr>
          <p:cNvPr id="3" name="İçerik Yer Tutucusu 2"/>
          <p:cNvSpPr>
            <a:spLocks noGrp="1"/>
          </p:cNvSpPr>
          <p:nvPr>
            <p:ph idx="1"/>
          </p:nvPr>
        </p:nvSpPr>
        <p:spPr/>
        <p:txBody>
          <a:bodyPr>
            <a:normAutofit fontScale="55000" lnSpcReduction="20000"/>
          </a:bodyPr>
          <a:lstStyle/>
          <a:p>
            <a:r>
              <a:rPr lang="tr-TR" dirty="0"/>
              <a:t>Demirel, Ö. (2007). Eğitimde program geliştirme (10. baskı). </a:t>
            </a:r>
            <a:r>
              <a:rPr lang="tr-TR" i="1" dirty="0"/>
              <a:t>Ankara: </a:t>
            </a:r>
            <a:r>
              <a:rPr lang="tr-TR" i="1" dirty="0" err="1"/>
              <a:t>Pegem</a:t>
            </a:r>
            <a:r>
              <a:rPr lang="tr-TR" i="1" dirty="0"/>
              <a:t> A Yayıncılık</a:t>
            </a:r>
            <a:r>
              <a:rPr lang="tr-TR" dirty="0"/>
              <a:t>.</a:t>
            </a:r>
            <a:endParaRPr lang="tr-TR" dirty="0" smtClean="0"/>
          </a:p>
          <a:p>
            <a:r>
              <a:rPr lang="tr-TR" dirty="0" smtClean="0"/>
              <a:t>Demirel</a:t>
            </a:r>
            <a:r>
              <a:rPr lang="tr-TR" dirty="0"/>
              <a:t>, Ö. (1992). Türkiye'de program geliştirme uygulamaları. </a:t>
            </a:r>
            <a:r>
              <a:rPr lang="tr-TR" i="1" dirty="0"/>
              <a:t>Hacettepe Üniversitesi Eğitim Fakültesi Dergisi</a:t>
            </a:r>
            <a:r>
              <a:rPr lang="tr-TR" dirty="0"/>
              <a:t>, </a:t>
            </a:r>
            <a:r>
              <a:rPr lang="tr-TR" i="1" dirty="0"/>
              <a:t>7</a:t>
            </a:r>
            <a:r>
              <a:rPr lang="tr-TR" dirty="0"/>
              <a:t>(7</a:t>
            </a:r>
            <a:r>
              <a:rPr lang="tr-TR" dirty="0" smtClean="0"/>
              <a:t>).</a:t>
            </a:r>
          </a:p>
          <a:p>
            <a:r>
              <a:rPr lang="en-US" dirty="0" err="1"/>
              <a:t>Hunkins</a:t>
            </a:r>
            <a:r>
              <a:rPr lang="en-US" dirty="0"/>
              <a:t>, F. P., &amp; Hammill, P. A. (1994). Beyond Tyler and </a:t>
            </a:r>
            <a:r>
              <a:rPr lang="en-US" dirty="0" err="1"/>
              <a:t>Taba</a:t>
            </a:r>
            <a:r>
              <a:rPr lang="en-US" dirty="0"/>
              <a:t>: </a:t>
            </a:r>
            <a:r>
              <a:rPr lang="en-US" dirty="0" err="1"/>
              <a:t>Reconceptualizing</a:t>
            </a:r>
            <a:r>
              <a:rPr lang="en-US" dirty="0"/>
              <a:t> the curriculum process. </a:t>
            </a:r>
            <a:r>
              <a:rPr lang="en-US" i="1" dirty="0"/>
              <a:t>Peabody Journal of Education</a:t>
            </a:r>
            <a:r>
              <a:rPr lang="en-US" dirty="0"/>
              <a:t>, </a:t>
            </a:r>
            <a:r>
              <a:rPr lang="en-US" i="1" dirty="0"/>
              <a:t>69</a:t>
            </a:r>
            <a:r>
              <a:rPr lang="en-US" dirty="0"/>
              <a:t>(3), 4-18</a:t>
            </a:r>
            <a:r>
              <a:rPr lang="en-US" dirty="0" smtClean="0"/>
              <a:t>.</a:t>
            </a:r>
            <a:endParaRPr lang="tr-TR" dirty="0" smtClean="0"/>
          </a:p>
          <a:p>
            <a:r>
              <a:rPr lang="en-US" dirty="0" err="1"/>
              <a:t>Läänemets</a:t>
            </a:r>
            <a:r>
              <a:rPr lang="en-US" dirty="0"/>
              <a:t>, U., &amp; </a:t>
            </a:r>
            <a:r>
              <a:rPr lang="en-US" dirty="0" err="1"/>
              <a:t>Kalamees-Ruubel</a:t>
            </a:r>
            <a:r>
              <a:rPr lang="en-US" dirty="0"/>
              <a:t>, K. (2013). The </a:t>
            </a:r>
            <a:r>
              <a:rPr lang="en-US" dirty="0" err="1"/>
              <a:t>taba-tyler</a:t>
            </a:r>
            <a:r>
              <a:rPr lang="en-US" dirty="0"/>
              <a:t> rationales. </a:t>
            </a:r>
            <a:r>
              <a:rPr lang="en-US" i="1" dirty="0"/>
              <a:t>Journal of the American Association for the Advancement of Curriculum Studies (JAAACS)</a:t>
            </a:r>
            <a:r>
              <a:rPr lang="en-US" dirty="0"/>
              <a:t>, </a:t>
            </a:r>
            <a:r>
              <a:rPr lang="en-US" i="1" dirty="0"/>
              <a:t>9</a:t>
            </a:r>
            <a:r>
              <a:rPr lang="en-US" dirty="0"/>
              <a:t>(2</a:t>
            </a:r>
            <a:r>
              <a:rPr lang="en-US" dirty="0" smtClean="0"/>
              <a:t>).</a:t>
            </a:r>
            <a:endParaRPr lang="tr-TR" dirty="0" smtClean="0"/>
          </a:p>
          <a:p>
            <a:r>
              <a:rPr lang="en-US" dirty="0"/>
              <a:t>Tanner, D., &amp; Tanner, L. N. (1980). </a:t>
            </a:r>
            <a:r>
              <a:rPr lang="en-US" i="1" dirty="0"/>
              <a:t>Curriculum development: Theory into practice</a:t>
            </a:r>
            <a:r>
              <a:rPr lang="en-US" dirty="0"/>
              <a:t> (p. 30). New York: Macmillan</a:t>
            </a:r>
            <a:r>
              <a:rPr lang="en-US" dirty="0" smtClean="0"/>
              <a:t>.</a:t>
            </a:r>
            <a:endParaRPr lang="tr-TR" dirty="0" smtClean="0"/>
          </a:p>
          <a:p>
            <a:r>
              <a:rPr lang="tr-TR" dirty="0" err="1"/>
              <a:t>Oliver</a:t>
            </a:r>
            <a:r>
              <a:rPr lang="tr-TR" dirty="0"/>
              <a:t>, R., </a:t>
            </a:r>
            <a:r>
              <a:rPr lang="tr-TR" dirty="0" err="1"/>
              <a:t>Kersten</a:t>
            </a:r>
            <a:r>
              <a:rPr lang="tr-TR" dirty="0"/>
              <a:t>, H., </a:t>
            </a:r>
            <a:r>
              <a:rPr lang="tr-TR" dirty="0" err="1"/>
              <a:t>Vinkka‐Puhakka</a:t>
            </a:r>
            <a:r>
              <a:rPr lang="tr-TR" dirty="0"/>
              <a:t>, H., </a:t>
            </a:r>
            <a:r>
              <a:rPr lang="tr-TR" dirty="0" err="1"/>
              <a:t>Alpasan</a:t>
            </a:r>
            <a:r>
              <a:rPr lang="tr-TR" dirty="0"/>
              <a:t>, G., </a:t>
            </a:r>
            <a:r>
              <a:rPr lang="tr-TR" dirty="0" err="1"/>
              <a:t>Bearn</a:t>
            </a:r>
            <a:r>
              <a:rPr lang="tr-TR" dirty="0"/>
              <a:t>, D., </a:t>
            </a:r>
            <a:r>
              <a:rPr lang="tr-TR" dirty="0" err="1"/>
              <a:t>Cema</a:t>
            </a:r>
            <a:r>
              <a:rPr lang="tr-TR" dirty="0"/>
              <a:t>, I., ... &amp; </a:t>
            </a:r>
            <a:r>
              <a:rPr lang="tr-TR" dirty="0" err="1"/>
              <a:t>Jeniati</a:t>
            </a:r>
            <a:r>
              <a:rPr lang="tr-TR" dirty="0"/>
              <a:t>, E. (2008). </a:t>
            </a:r>
            <a:r>
              <a:rPr lang="tr-TR" dirty="0" err="1"/>
              <a:t>Curriculum</a:t>
            </a:r>
            <a:r>
              <a:rPr lang="tr-TR" dirty="0"/>
              <a:t> </a:t>
            </a:r>
            <a:r>
              <a:rPr lang="tr-TR" dirty="0" err="1"/>
              <a:t>structure</a:t>
            </a:r>
            <a:r>
              <a:rPr lang="tr-TR" dirty="0"/>
              <a:t>: </a:t>
            </a:r>
            <a:r>
              <a:rPr lang="tr-TR" dirty="0" err="1"/>
              <a:t>principles</a:t>
            </a:r>
            <a:r>
              <a:rPr lang="tr-TR" dirty="0"/>
              <a:t> </a:t>
            </a:r>
            <a:r>
              <a:rPr lang="tr-TR" dirty="0" err="1"/>
              <a:t>and</a:t>
            </a:r>
            <a:r>
              <a:rPr lang="tr-TR" dirty="0"/>
              <a:t> </a:t>
            </a:r>
            <a:r>
              <a:rPr lang="tr-TR" dirty="0" err="1"/>
              <a:t>strategy</a:t>
            </a:r>
            <a:r>
              <a:rPr lang="tr-TR" dirty="0"/>
              <a:t>. </a:t>
            </a:r>
            <a:r>
              <a:rPr lang="tr-TR" i="1" dirty="0" err="1"/>
              <a:t>European</a:t>
            </a:r>
            <a:r>
              <a:rPr lang="tr-TR" i="1" dirty="0"/>
              <a:t> </a:t>
            </a:r>
            <a:r>
              <a:rPr lang="tr-TR" i="1" dirty="0" err="1"/>
              <a:t>Journal</a:t>
            </a:r>
            <a:r>
              <a:rPr lang="tr-TR" i="1" dirty="0"/>
              <a:t> of </a:t>
            </a:r>
            <a:r>
              <a:rPr lang="tr-TR" i="1" dirty="0" err="1"/>
              <a:t>Dental</a:t>
            </a:r>
            <a:r>
              <a:rPr lang="tr-TR" i="1" dirty="0"/>
              <a:t> </a:t>
            </a:r>
            <a:r>
              <a:rPr lang="tr-TR" i="1" dirty="0" err="1"/>
              <a:t>Education</a:t>
            </a:r>
            <a:r>
              <a:rPr lang="tr-TR" dirty="0"/>
              <a:t>, </a:t>
            </a:r>
            <a:r>
              <a:rPr lang="tr-TR" i="1" dirty="0"/>
              <a:t>12</a:t>
            </a:r>
            <a:r>
              <a:rPr lang="tr-TR" dirty="0"/>
              <a:t>, 74-84</a:t>
            </a:r>
            <a:r>
              <a:rPr lang="tr-TR" dirty="0" smtClean="0"/>
              <a:t>.</a:t>
            </a:r>
          </a:p>
          <a:p>
            <a:r>
              <a:rPr lang="en-US" dirty="0"/>
              <a:t>Caswell, H. L., &amp; Campbell, D. S. (1935). </a:t>
            </a:r>
            <a:r>
              <a:rPr lang="en-US" i="1" dirty="0"/>
              <a:t>Curriculum development</a:t>
            </a:r>
            <a:r>
              <a:rPr lang="en-US" dirty="0"/>
              <a:t>. American Book Company.</a:t>
            </a:r>
            <a:endParaRPr lang="tr-TR" dirty="0" smtClean="0"/>
          </a:p>
          <a:p>
            <a:r>
              <a:rPr lang="en-US" dirty="0"/>
              <a:t>Pinar, W. F. (2013). </a:t>
            </a:r>
            <a:r>
              <a:rPr lang="en-US" i="1" dirty="0"/>
              <a:t>International handbook of curriculum research</a:t>
            </a:r>
            <a:r>
              <a:rPr lang="en-US" dirty="0"/>
              <a:t>. Routledge</a:t>
            </a:r>
            <a:r>
              <a:rPr lang="en-US" dirty="0" smtClean="0"/>
              <a:t>.</a:t>
            </a:r>
            <a:endParaRPr lang="tr-TR" dirty="0" smtClean="0"/>
          </a:p>
          <a:p>
            <a:r>
              <a:rPr lang="tr-TR" dirty="0"/>
              <a:t>Gözütok, F. D. (2017). Öğretim ilke ve yöntemleri. </a:t>
            </a:r>
            <a:r>
              <a:rPr lang="tr-TR" i="1" dirty="0" err="1"/>
              <a:t>Pegem</a:t>
            </a:r>
            <a:r>
              <a:rPr lang="tr-TR" i="1" dirty="0"/>
              <a:t> Atıf İndeksi</a:t>
            </a:r>
            <a:r>
              <a:rPr lang="tr-TR" dirty="0"/>
              <a:t>, 1-386.</a:t>
            </a:r>
            <a:endParaRPr lang="en-GB" dirty="0"/>
          </a:p>
        </p:txBody>
      </p:sp>
    </p:spTree>
    <p:extLst>
      <p:ext uri="{BB962C8B-B14F-4D97-AF65-F5344CB8AC3E}">
        <p14:creationId xmlns:p14="http://schemas.microsoft.com/office/powerpoint/2010/main" val="1601423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4" name="Unvan 3"/>
          <p:cNvSpPr>
            <a:spLocks noGrp="1"/>
          </p:cNvSpPr>
          <p:nvPr>
            <p:ph type="ctrTitle"/>
          </p:nvPr>
        </p:nvSpPr>
        <p:spPr/>
        <p:txBody>
          <a:bodyPr>
            <a:normAutofit/>
          </a:bodyPr>
          <a:lstStyle/>
          <a:p>
            <a:r>
              <a:rPr lang="tr-TR" sz="8000" dirty="0"/>
              <a:t>2</a:t>
            </a:r>
            <a:r>
              <a:rPr lang="tr-TR" sz="8000" dirty="0" smtClean="0"/>
              <a:t>. HAFTA</a:t>
            </a:r>
            <a:endParaRPr lang="en-GB" sz="8000" dirty="0"/>
          </a:p>
        </p:txBody>
      </p:sp>
      <p:sp>
        <p:nvSpPr>
          <p:cNvPr id="5" name="Alt Başlık 4"/>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92314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PROGRAM TÜRLERİ</a:t>
            </a:r>
            <a:endParaRPr lang="tr-TR" dirty="0"/>
          </a:p>
        </p:txBody>
      </p:sp>
      <p:sp>
        <p:nvSpPr>
          <p:cNvPr id="3" name="2 İçerik Yer Tutucusu"/>
          <p:cNvSpPr>
            <a:spLocks noGrp="1"/>
          </p:cNvSpPr>
          <p:nvPr>
            <p:ph idx="1"/>
          </p:nvPr>
        </p:nvSpPr>
        <p:spPr/>
        <p:txBody>
          <a:bodyPr/>
          <a:lstStyle/>
          <a:p>
            <a:r>
              <a:rPr lang="tr-TR" dirty="0" smtClean="0"/>
              <a:t>Resmi program </a:t>
            </a:r>
          </a:p>
          <a:p>
            <a:r>
              <a:rPr lang="tr-TR" dirty="0" smtClean="0"/>
              <a:t>Uygulanan program</a:t>
            </a:r>
          </a:p>
          <a:p>
            <a:r>
              <a:rPr lang="tr-TR" dirty="0" smtClean="0"/>
              <a:t>Örtük/gizli program</a:t>
            </a:r>
          </a:p>
          <a:p>
            <a:r>
              <a:rPr lang="tr-TR" dirty="0" smtClean="0"/>
              <a:t>İhmal edilen program</a:t>
            </a:r>
          </a:p>
          <a:p>
            <a:r>
              <a:rPr lang="tr-TR" dirty="0" smtClean="0"/>
              <a:t>Ekstra program</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solidFill>
                  <a:srgbClr val="FF0000"/>
                </a:solidFill>
              </a:rPr>
              <a:t>PROGRAM TÜRLERİ</a:t>
            </a:r>
            <a:endParaRPr lang="tr-TR" b="1" dirty="0">
              <a:solidFill>
                <a:srgbClr val="FF0000"/>
              </a:solidFill>
            </a:endParaRPr>
          </a:p>
        </p:txBody>
      </p:sp>
      <p:sp>
        <p:nvSpPr>
          <p:cNvPr id="3" name="İçerik Yer Tutucusu 2"/>
          <p:cNvSpPr>
            <a:spLocks noGrp="1"/>
          </p:cNvSpPr>
          <p:nvPr>
            <p:ph idx="1"/>
          </p:nvPr>
        </p:nvSpPr>
        <p:spPr>
          <a:xfrm>
            <a:off x="457200" y="1340768"/>
            <a:ext cx="8229600" cy="4785395"/>
          </a:xfrm>
        </p:spPr>
        <p:txBody>
          <a:bodyPr>
            <a:normAutofit fontScale="85000" lnSpcReduction="20000"/>
          </a:bodyPr>
          <a:lstStyle/>
          <a:p>
            <a:r>
              <a:rPr lang="tr-TR" b="1" dirty="0" smtClean="0"/>
              <a:t>RESMİ </a:t>
            </a:r>
            <a:r>
              <a:rPr lang="tr-TR" b="1" dirty="0"/>
              <a:t>PROGRAM </a:t>
            </a:r>
            <a:r>
              <a:rPr lang="tr-TR" b="1" dirty="0" smtClean="0"/>
              <a:t>(OFFICIAL CURRICULUM)</a:t>
            </a:r>
            <a:endParaRPr lang="en-GB" dirty="0"/>
          </a:p>
          <a:p>
            <a:r>
              <a:rPr lang="tr-TR" dirty="0"/>
              <a:t>Resmi düzeyde hükümet ya da okul yönetimi tarafından oluşturulan, amaçlar, hedefler, içerik, yöntem ve değerlendirme öğelerinin açık şekilde yazıldığı ve öğretimin bu plana göre yapılmasını öngören program. </a:t>
            </a:r>
            <a:r>
              <a:rPr lang="tr-TR" dirty="0" smtClean="0"/>
              <a:t>Tanımlanmış </a:t>
            </a:r>
            <a:r>
              <a:rPr lang="tr-TR" dirty="0"/>
              <a:t>bir şekilde yazılı bir doküman haline getirilerek eğitim otoritelerince </a:t>
            </a:r>
            <a:r>
              <a:rPr lang="tr-TR" dirty="0" smtClean="0"/>
              <a:t>onaylanır </a:t>
            </a:r>
            <a:r>
              <a:rPr lang="tr-TR" dirty="0"/>
              <a:t>ve okullara gönderilir. Eğitim felsefesini ve politikasını yansıtır, resmidir, teoriktir, açık ve ilan edilmiştir. Tasarıdır, </a:t>
            </a:r>
            <a:r>
              <a:rPr lang="tr-TR" dirty="0" err="1"/>
              <a:t>varsayımsal</a:t>
            </a:r>
            <a:r>
              <a:rPr lang="tr-TR" dirty="0"/>
              <a:t> olarak olması gerekeni ortaya koyar. Resmi program, eğitimde bir yönetim aracı ve standartlaştırma </a:t>
            </a:r>
            <a:r>
              <a:rPr lang="tr-TR" dirty="0" smtClean="0"/>
              <a:t>tekniği olarak da kullanılabilir. </a:t>
            </a:r>
          </a:p>
          <a:p>
            <a:r>
              <a:rPr lang="tr-TR" dirty="0" err="1" smtClean="0"/>
              <a:t>Örn</a:t>
            </a:r>
            <a:r>
              <a:rPr lang="tr-TR" dirty="0"/>
              <a:t>: 4. Sınıf Matematik programı.</a:t>
            </a:r>
            <a:endParaRPr lang="en-GB" dirty="0"/>
          </a:p>
          <a:p>
            <a:endParaRPr lang="tr-TR" dirty="0"/>
          </a:p>
        </p:txBody>
      </p:sp>
    </p:spTree>
    <p:extLst>
      <p:ext uri="{BB962C8B-B14F-4D97-AF65-F5344CB8AC3E}">
        <p14:creationId xmlns:p14="http://schemas.microsoft.com/office/powerpoint/2010/main" val="2484547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PROGRAM TÜRLERİ</a:t>
            </a:r>
            <a:endParaRPr lang="tr-TR" dirty="0">
              <a:solidFill>
                <a:srgbClr val="FF0000"/>
              </a:solidFill>
            </a:endParaRPr>
          </a:p>
        </p:txBody>
      </p:sp>
      <p:sp>
        <p:nvSpPr>
          <p:cNvPr id="3" name="İçerik Yer Tutucusu 2"/>
          <p:cNvSpPr>
            <a:spLocks noGrp="1"/>
          </p:cNvSpPr>
          <p:nvPr>
            <p:ph idx="1"/>
          </p:nvPr>
        </p:nvSpPr>
        <p:spPr/>
        <p:txBody>
          <a:bodyPr>
            <a:normAutofit fontScale="77500" lnSpcReduction="20000"/>
          </a:bodyPr>
          <a:lstStyle/>
          <a:p>
            <a:r>
              <a:rPr lang="tr-TR" b="1" dirty="0"/>
              <a:t>UYGULANAN PROGRAM (OPERATIONAL CURRICULUM)</a:t>
            </a:r>
            <a:endParaRPr lang="en-GB" dirty="0"/>
          </a:p>
          <a:p>
            <a:r>
              <a:rPr lang="tr-TR" dirty="0"/>
              <a:t>Okulda öğretmenler aracılığıyla uygulamaya konulan programdır. Burada belirleyici olan öğretmenin eğitimi, deneyimi, tutum ve davranışları ile yaklaşımıdır. Her öğretmen kendi bilgi, beceri ve yaklaşımını, eğitimini ve kişiliğini öğretim sürecine yansıtacağından resmi programın yorumlanışı ve uygulanışında da farklılıklar olur.</a:t>
            </a:r>
            <a:endParaRPr lang="en-GB" dirty="0"/>
          </a:p>
          <a:p>
            <a:pPr lvl="0"/>
            <a:r>
              <a:rPr lang="tr-TR" dirty="0"/>
              <a:t>Okuldan okula farklılık gösterebilir.</a:t>
            </a:r>
            <a:endParaRPr lang="en-GB" dirty="0"/>
          </a:p>
          <a:p>
            <a:pPr lvl="0"/>
            <a:r>
              <a:rPr lang="tr-TR" dirty="0"/>
              <a:t>Kuramın uygulamaya dönüşmesidir.</a:t>
            </a:r>
            <a:endParaRPr lang="en-GB" dirty="0"/>
          </a:p>
          <a:p>
            <a:pPr lvl="0"/>
            <a:r>
              <a:rPr lang="tr-TR" dirty="0"/>
              <a:t>Resmi programın okula, çevreye ve öğretmene göre farklılaşmasıdır.</a:t>
            </a:r>
            <a:endParaRPr lang="en-GB" dirty="0"/>
          </a:p>
          <a:p>
            <a:pPr lvl="0"/>
            <a:r>
              <a:rPr lang="tr-TR" dirty="0"/>
              <a:t>Resmi programın uygulamada yaşama geçirilmiş biçimidir. Bu nedenle daha somuttur.</a:t>
            </a:r>
            <a:endParaRPr lang="en-GB" dirty="0"/>
          </a:p>
          <a:p>
            <a:pPr marL="0" indent="0">
              <a:buNone/>
            </a:pPr>
            <a:endParaRPr lang="tr-TR" dirty="0"/>
          </a:p>
        </p:txBody>
      </p:sp>
    </p:spTree>
    <p:extLst>
      <p:ext uri="{BB962C8B-B14F-4D97-AF65-F5344CB8AC3E}">
        <p14:creationId xmlns:p14="http://schemas.microsoft.com/office/powerpoint/2010/main" val="30863036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 programı</a:t>
            </a:r>
            <a:endParaRPr lang="tr-TR" dirty="0"/>
          </a:p>
        </p:txBody>
      </p:sp>
      <p:sp>
        <p:nvSpPr>
          <p:cNvPr id="3" name="İçerik Yer Tutucusu 2"/>
          <p:cNvSpPr>
            <a:spLocks noGrp="1"/>
          </p:cNvSpPr>
          <p:nvPr>
            <p:ph idx="1"/>
          </p:nvPr>
        </p:nvSpPr>
        <p:spPr/>
        <p:txBody>
          <a:bodyPr>
            <a:normAutofit fontScale="85000" lnSpcReduction="10000"/>
          </a:bodyPr>
          <a:lstStyle/>
          <a:p>
            <a:r>
              <a:rPr lang="tr-TR" dirty="0" smtClean="0"/>
              <a:t>Eğitim programı </a:t>
            </a:r>
            <a:r>
              <a:rPr lang="tr-TR" u="sng" dirty="0"/>
              <a:t>geniş anlamda </a:t>
            </a:r>
            <a:r>
              <a:rPr lang="tr-TR" dirty="0" smtClean="0"/>
              <a:t>öğrencilerin </a:t>
            </a:r>
            <a:r>
              <a:rPr lang="tr-TR" dirty="0"/>
              <a:t>okulun rehberliğindeki okul içi ve dışı tüm </a:t>
            </a:r>
            <a:r>
              <a:rPr lang="tr-TR" dirty="0" smtClean="0"/>
              <a:t>yaşantılarını kapsar (</a:t>
            </a:r>
            <a:r>
              <a:rPr lang="tr-TR" dirty="0" err="1" smtClean="0"/>
              <a:t>Oliver</a:t>
            </a:r>
            <a:r>
              <a:rPr lang="tr-TR" dirty="0"/>
              <a:t>, 1965, </a:t>
            </a:r>
            <a:r>
              <a:rPr lang="tr-TR" dirty="0" err="1"/>
              <a:t>Saylor</a:t>
            </a:r>
            <a:r>
              <a:rPr lang="tr-TR" dirty="0"/>
              <a:t> ve </a:t>
            </a:r>
            <a:r>
              <a:rPr lang="tr-TR" dirty="0" err="1"/>
              <a:t>Alexsander</a:t>
            </a:r>
            <a:r>
              <a:rPr lang="tr-TR" dirty="0"/>
              <a:t>, 1968</a:t>
            </a:r>
            <a:r>
              <a:rPr lang="tr-TR" dirty="0" smtClean="0"/>
              <a:t>). </a:t>
            </a:r>
          </a:p>
          <a:p>
            <a:r>
              <a:rPr lang="tr-TR" dirty="0" smtClean="0">
                <a:solidFill>
                  <a:srgbClr val="FF0000"/>
                </a:solidFill>
              </a:rPr>
              <a:t>Ancak;</a:t>
            </a:r>
          </a:p>
          <a:p>
            <a:r>
              <a:rPr lang="tr-TR" dirty="0" smtClean="0"/>
              <a:t>Öğrenciler eğitim </a:t>
            </a:r>
            <a:r>
              <a:rPr lang="tr-TR" dirty="0"/>
              <a:t>sürecinde birbirleriyle, çevreleriyle ve öğretmenlerle sosyal ve psikolojik etkileşimleri sonucu pek çok davranış ve tutum kazanırlar. Bunları belli bir plan ya da programla kontrol etmek hemen hemen olanaksızdır. </a:t>
            </a:r>
            <a:r>
              <a:rPr lang="tr-TR" dirty="0" smtClean="0"/>
              <a:t>Bu davranışlar </a:t>
            </a:r>
            <a:r>
              <a:rPr lang="tr-TR" dirty="0"/>
              <a:t>programın, </a:t>
            </a:r>
            <a:r>
              <a:rPr lang="tr-TR" b="1" dirty="0" err="1" smtClean="0"/>
              <a:t>informal</a:t>
            </a:r>
            <a:r>
              <a:rPr lang="tr-TR" dirty="0" smtClean="0"/>
              <a:t> </a:t>
            </a:r>
            <a:r>
              <a:rPr lang="tr-TR" dirty="0"/>
              <a:t>ya da </a:t>
            </a:r>
            <a:r>
              <a:rPr lang="tr-TR" b="1" dirty="0"/>
              <a:t>örtük</a:t>
            </a:r>
            <a:r>
              <a:rPr lang="tr-TR" dirty="0"/>
              <a:t> </a:t>
            </a:r>
            <a:r>
              <a:rPr lang="tr-TR" dirty="0" smtClean="0"/>
              <a:t>kısmını oluşturur (</a:t>
            </a:r>
            <a:r>
              <a:rPr lang="tr-TR" dirty="0"/>
              <a:t>Erden, 1998:2). </a:t>
            </a:r>
          </a:p>
        </p:txBody>
      </p:sp>
    </p:spTree>
    <p:extLst>
      <p:ext uri="{BB962C8B-B14F-4D97-AF65-F5344CB8AC3E}">
        <p14:creationId xmlns:p14="http://schemas.microsoft.com/office/powerpoint/2010/main" val="126412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solidFill>
                  <a:srgbClr val="FF0000"/>
                </a:solidFill>
              </a:rPr>
              <a:t>PROGRAM TÜRLERİ</a:t>
            </a:r>
            <a:endParaRPr lang="tr-TR" dirty="0">
              <a:solidFill>
                <a:srgbClr val="FF0000"/>
              </a:solidFill>
            </a:endParaRPr>
          </a:p>
        </p:txBody>
      </p:sp>
      <p:sp>
        <p:nvSpPr>
          <p:cNvPr id="3" name="İçerik Yer Tutucusu 2"/>
          <p:cNvSpPr>
            <a:spLocks noGrp="1"/>
          </p:cNvSpPr>
          <p:nvPr>
            <p:ph idx="1"/>
          </p:nvPr>
        </p:nvSpPr>
        <p:spPr>
          <a:xfrm>
            <a:off x="457200" y="1600200"/>
            <a:ext cx="8229600" cy="4709120"/>
          </a:xfrm>
        </p:spPr>
        <p:txBody>
          <a:bodyPr>
            <a:normAutofit fontScale="77500" lnSpcReduction="20000"/>
          </a:bodyPr>
          <a:lstStyle/>
          <a:p>
            <a:pPr marL="0" indent="0">
              <a:buNone/>
            </a:pPr>
            <a:r>
              <a:rPr lang="tr-TR" b="1" dirty="0"/>
              <a:t>ÖRTÜK PROGRAM</a:t>
            </a:r>
            <a:r>
              <a:rPr lang="tr-TR" dirty="0"/>
              <a:t> </a:t>
            </a:r>
            <a:r>
              <a:rPr lang="tr-TR" b="1" dirty="0"/>
              <a:t>(HIDDEN CURRICULUM)</a:t>
            </a:r>
            <a:endParaRPr lang="en-GB" dirty="0"/>
          </a:p>
          <a:p>
            <a:pPr marL="0" indent="0">
              <a:buNone/>
            </a:pPr>
            <a:r>
              <a:rPr lang="tr-TR" dirty="0" smtClean="0"/>
              <a:t>Jackson </a:t>
            </a:r>
            <a:r>
              <a:rPr lang="tr-TR" dirty="0"/>
              <a:t>(1968): Resmi programda yazılı olarak yer almayan, kasıtlı olarak düzenlenmemiş ve planlanmamış öğrenmeleri içeren programdır. Resmi programla çelişkiler oluşturabilen, resmi programdan ve uygulanan programdan daha güçlü olan toplumun değerlerinden; okul kültürü ve ikliminden kaynaklanan, kurumdaki bireylerin sahip olduğu inanç, değer, tutum ve yaklaşımlardan doğan programdır</a:t>
            </a:r>
            <a:r>
              <a:rPr lang="tr-TR" dirty="0" smtClean="0"/>
              <a:t>.</a:t>
            </a:r>
            <a:r>
              <a:rPr lang="tr-TR" dirty="0"/>
              <a:t> </a:t>
            </a:r>
            <a:endParaRPr lang="tr-TR" dirty="0" smtClean="0"/>
          </a:p>
          <a:p>
            <a:pPr marL="0" indent="0">
              <a:buNone/>
            </a:pPr>
            <a:endParaRPr lang="en-GB" dirty="0"/>
          </a:p>
          <a:p>
            <a:pPr marL="0" indent="0">
              <a:buNone/>
            </a:pPr>
            <a:r>
              <a:rPr lang="tr-TR" dirty="0" smtClean="0"/>
              <a:t>Okulun </a:t>
            </a:r>
            <a:r>
              <a:rPr lang="tr-TR" dirty="0"/>
              <a:t>ve toplumun değer yargılarının, farklı görüşlerin, farklı öğretmenler tarafından aynı konu alanı içinde yansıtılması, öğretmenlerin farklı coşku düzeyleri, bilgi, tutum ve davranışları ile aktarılan bilgiler, okulun fiziki ve sosyal iklimini kapsar. </a:t>
            </a:r>
          </a:p>
        </p:txBody>
      </p:sp>
    </p:spTree>
    <p:extLst>
      <p:ext uri="{BB962C8B-B14F-4D97-AF65-F5344CB8AC3E}">
        <p14:creationId xmlns:p14="http://schemas.microsoft.com/office/powerpoint/2010/main" val="36200579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Örtük programın </a:t>
            </a:r>
            <a:r>
              <a:rPr lang="tr-TR" dirty="0" smtClean="0"/>
              <a:t>kapsamı</a:t>
            </a:r>
            <a:r>
              <a:rPr lang="en-GB" dirty="0"/>
              <a:t/>
            </a:r>
            <a:br>
              <a:rPr lang="en-GB" dirty="0"/>
            </a:br>
            <a:endParaRPr lang="en-GB" dirty="0"/>
          </a:p>
        </p:txBody>
      </p:sp>
      <p:sp>
        <p:nvSpPr>
          <p:cNvPr id="3" name="İçerik Yer Tutucusu 2"/>
          <p:cNvSpPr>
            <a:spLocks noGrp="1"/>
          </p:cNvSpPr>
          <p:nvPr>
            <p:ph sz="half" idx="1"/>
          </p:nvPr>
        </p:nvSpPr>
        <p:spPr/>
        <p:txBody>
          <a:bodyPr>
            <a:normAutofit fontScale="92500" lnSpcReduction="20000"/>
          </a:bodyPr>
          <a:lstStyle/>
          <a:p>
            <a:pPr lvl="0"/>
            <a:r>
              <a:rPr lang="tr-TR" dirty="0" smtClean="0"/>
              <a:t>Okulun </a:t>
            </a:r>
            <a:r>
              <a:rPr lang="tr-TR" dirty="0"/>
              <a:t>idari ve örgütsel araç ve düzenlemeleri</a:t>
            </a:r>
            <a:endParaRPr lang="en-GB" dirty="0"/>
          </a:p>
          <a:p>
            <a:r>
              <a:rPr lang="tr-TR" dirty="0"/>
              <a:t>Okul kuralları</a:t>
            </a:r>
            <a:endParaRPr lang="en-GB" dirty="0"/>
          </a:p>
          <a:p>
            <a:r>
              <a:rPr lang="tr-TR" dirty="0"/>
              <a:t>Okul binasının mimari yapısı ve dekorasyonu</a:t>
            </a:r>
            <a:endParaRPr lang="en-GB" dirty="0"/>
          </a:p>
          <a:p>
            <a:r>
              <a:rPr lang="tr-TR" dirty="0"/>
              <a:t>Sınıfların oluşturulması</a:t>
            </a:r>
            <a:endParaRPr lang="en-GB" dirty="0"/>
          </a:p>
          <a:p>
            <a:r>
              <a:rPr lang="tr-TR" dirty="0"/>
              <a:t>Zaman</a:t>
            </a:r>
            <a:endParaRPr lang="en-GB" dirty="0"/>
          </a:p>
          <a:p>
            <a:r>
              <a:rPr lang="tr-TR" dirty="0"/>
              <a:t>Ders dışı faaliyetler</a:t>
            </a:r>
            <a:endParaRPr lang="en-GB" dirty="0"/>
          </a:p>
          <a:p>
            <a:pPr lvl="0"/>
            <a:r>
              <a:rPr lang="tr-TR" dirty="0"/>
              <a:t>Okul ve çevre etkileşimi</a:t>
            </a:r>
            <a:endParaRPr lang="en-GB" dirty="0"/>
          </a:p>
          <a:p>
            <a:r>
              <a:rPr lang="tr-TR" dirty="0"/>
              <a:t>Toplumsal normlar ve değerler</a:t>
            </a:r>
            <a:endParaRPr lang="en-GB" dirty="0"/>
          </a:p>
          <a:p>
            <a:endParaRPr lang="tr-TR" dirty="0"/>
          </a:p>
          <a:p>
            <a:endParaRPr lang="en-GB" dirty="0"/>
          </a:p>
        </p:txBody>
      </p:sp>
      <p:sp>
        <p:nvSpPr>
          <p:cNvPr id="4" name="İçerik Yer Tutucusu 3"/>
          <p:cNvSpPr>
            <a:spLocks noGrp="1"/>
          </p:cNvSpPr>
          <p:nvPr>
            <p:ph sz="half" idx="2"/>
          </p:nvPr>
        </p:nvSpPr>
        <p:spPr/>
        <p:txBody>
          <a:bodyPr>
            <a:normAutofit fontScale="92500" lnSpcReduction="20000"/>
          </a:bodyPr>
          <a:lstStyle/>
          <a:p>
            <a:r>
              <a:rPr lang="tr-TR" dirty="0"/>
              <a:t>İdeoloji</a:t>
            </a:r>
            <a:endParaRPr lang="en-GB" dirty="0"/>
          </a:p>
          <a:p>
            <a:r>
              <a:rPr lang="tr-TR" dirty="0"/>
              <a:t>Ders kitapları</a:t>
            </a:r>
            <a:endParaRPr lang="en-GB" dirty="0"/>
          </a:p>
          <a:p>
            <a:pPr lvl="0"/>
            <a:r>
              <a:rPr lang="tr-TR" dirty="0"/>
              <a:t>Sınıf iklimi</a:t>
            </a:r>
            <a:endParaRPr lang="en-GB" dirty="0"/>
          </a:p>
          <a:p>
            <a:r>
              <a:rPr lang="tr-TR" dirty="0"/>
              <a:t>Öğretmenlerin görüş ve beklentileri</a:t>
            </a:r>
            <a:endParaRPr lang="en-GB" dirty="0"/>
          </a:p>
          <a:p>
            <a:r>
              <a:rPr lang="tr-TR" dirty="0"/>
              <a:t>Öğretmenlerin önyargıları</a:t>
            </a:r>
            <a:endParaRPr lang="en-GB" dirty="0"/>
          </a:p>
          <a:p>
            <a:r>
              <a:rPr lang="tr-TR" dirty="0"/>
              <a:t>Sınıf kuralları</a:t>
            </a:r>
            <a:endParaRPr lang="en-GB" dirty="0"/>
          </a:p>
          <a:p>
            <a:r>
              <a:rPr lang="tr-TR" dirty="0"/>
              <a:t>Öğretmen davranışları</a:t>
            </a:r>
            <a:endParaRPr lang="en-GB" dirty="0"/>
          </a:p>
          <a:p>
            <a:r>
              <a:rPr lang="tr-TR" dirty="0"/>
              <a:t>Öğrenci özellikleri</a:t>
            </a:r>
            <a:endParaRPr lang="en-GB" dirty="0"/>
          </a:p>
          <a:p>
            <a:r>
              <a:rPr lang="tr-TR" dirty="0"/>
              <a:t>Sınav ve öğrenci başarısı</a:t>
            </a:r>
            <a:endParaRPr lang="en-GB" dirty="0"/>
          </a:p>
          <a:p>
            <a:endParaRPr lang="en-GB" dirty="0"/>
          </a:p>
        </p:txBody>
      </p:sp>
    </p:spTree>
    <p:extLst>
      <p:ext uri="{BB962C8B-B14F-4D97-AF65-F5344CB8AC3E}">
        <p14:creationId xmlns:p14="http://schemas.microsoft.com/office/powerpoint/2010/main" val="336830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alpha val="48000"/>
          </a:schemeClr>
        </a:solidFill>
        <a:effectLst/>
      </p:bgPr>
    </p:bg>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PROGRAM TÜRLERİ</a:t>
            </a:r>
            <a:endParaRPr lang="tr-TR" dirty="0"/>
          </a:p>
        </p:txBody>
      </p:sp>
      <p:sp>
        <p:nvSpPr>
          <p:cNvPr id="3" name="İçerik Yer Tutucusu 2"/>
          <p:cNvSpPr>
            <a:spLocks noGrp="1"/>
          </p:cNvSpPr>
          <p:nvPr>
            <p:ph idx="1"/>
          </p:nvPr>
        </p:nvSpPr>
        <p:spPr>
          <a:xfrm>
            <a:off x="457200" y="1484784"/>
            <a:ext cx="8229600" cy="4641379"/>
          </a:xfrm>
        </p:spPr>
        <p:txBody>
          <a:bodyPr>
            <a:normAutofit/>
          </a:bodyPr>
          <a:lstStyle/>
          <a:p>
            <a:pPr marL="0" indent="0">
              <a:buNone/>
            </a:pPr>
            <a:r>
              <a:rPr lang="tr-TR" b="1" dirty="0"/>
              <a:t>İHMAL EDİLEN PROGRAM (NULL CURRICULUM) </a:t>
            </a:r>
            <a:endParaRPr lang="en-GB" dirty="0"/>
          </a:p>
          <a:p>
            <a:pPr marL="0" indent="0">
              <a:buNone/>
            </a:pPr>
            <a:r>
              <a:rPr lang="tr-TR" b="1" dirty="0" err="1" smtClean="0"/>
              <a:t>Eisner</a:t>
            </a:r>
            <a:r>
              <a:rPr lang="tr-TR" b="1" dirty="0" smtClean="0"/>
              <a:t>: </a:t>
            </a:r>
            <a:r>
              <a:rPr lang="tr-TR" dirty="0" smtClean="0"/>
              <a:t>Resmi programlarda kasıtlı olarak </a:t>
            </a:r>
            <a:r>
              <a:rPr lang="tr-TR" dirty="0"/>
              <a:t>atlanan, eksik bırakılan, </a:t>
            </a:r>
            <a:r>
              <a:rPr lang="tr-TR" dirty="0" smtClean="0"/>
              <a:t>kapsam dışı bırakılan boyutları </a:t>
            </a:r>
            <a:r>
              <a:rPr lang="tr-TR" dirty="0"/>
              <a:t>oluşturur. </a:t>
            </a:r>
            <a:r>
              <a:rPr lang="tr-TR" dirty="0" smtClean="0"/>
              <a:t>Örneğin</a:t>
            </a:r>
            <a:r>
              <a:rPr lang="tr-TR" dirty="0"/>
              <a:t>, </a:t>
            </a:r>
            <a:r>
              <a:rPr lang="tr-TR" dirty="0" smtClean="0"/>
              <a:t>değerler eğitimi adı altında öğretilen değerlerin neler olduğu, kimlerin, hangi değerleri öğretilmeye değer bulduğu; hangilerini dışarıda bıraktığı konusu ihmal edilen programın tartışma alanıdır.</a:t>
            </a:r>
          </a:p>
          <a:p>
            <a:endParaRPr lang="tr-TR" dirty="0" smtClean="0"/>
          </a:p>
          <a:p>
            <a:endParaRPr lang="tr-TR" dirty="0"/>
          </a:p>
        </p:txBody>
      </p:sp>
    </p:spTree>
    <p:extLst>
      <p:ext uri="{BB962C8B-B14F-4D97-AF65-F5344CB8AC3E}">
        <p14:creationId xmlns:p14="http://schemas.microsoft.com/office/powerpoint/2010/main" val="337468516"/>
      </p:ext>
    </p:extLst>
  </p:cSld>
  <p:clrMapOvr>
    <a:masterClrMapping/>
  </p:clrMapOvr>
</p:sld>
</file>

<file path=ppt/theme/theme1.xml><?xml version="1.0" encoding="utf-8"?>
<a:theme xmlns:a="http://schemas.openxmlformats.org/drawingml/2006/main" name="Office Theme">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4681</TotalTime>
  <Words>597</Words>
  <Application>Microsoft Macintosh PowerPoint</Application>
  <PresentationFormat>On-screen Show (4:3)</PresentationFormat>
  <Paragraphs>73</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EĞİTİMDE PROGRAM GELİŞTİRME</vt:lpstr>
      <vt:lpstr>2. HAFTA</vt:lpstr>
      <vt:lpstr>PROGRAM TÜRLERİ</vt:lpstr>
      <vt:lpstr>PROGRAM TÜRLERİ</vt:lpstr>
      <vt:lpstr>PROGRAM TÜRLERİ</vt:lpstr>
      <vt:lpstr>Eğitim programı</vt:lpstr>
      <vt:lpstr>PROGRAM TÜRLERİ</vt:lpstr>
      <vt:lpstr>Örtük programın kapsamı </vt:lpstr>
      <vt:lpstr>PROGRAM TÜRLERİ</vt:lpstr>
      <vt:lpstr>PROGRAM TÜRLERİ</vt:lpstr>
      <vt:lpstr>Değerlendirme  (2.  ve 3. haftalar)</vt:lpstr>
      <vt:lpstr>Kullanılan kaynaklar</vt:lpstr>
    </vt:vector>
  </TitlesOfParts>
  <Company>2010</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PROGRAMLARI</dc:title>
  <dc:creator>EGITMEN</dc:creator>
  <cp:lastModifiedBy>Microsoft Office User</cp:lastModifiedBy>
  <cp:revision>309</cp:revision>
  <dcterms:created xsi:type="dcterms:W3CDTF">2012-02-14T14:40:33Z</dcterms:created>
  <dcterms:modified xsi:type="dcterms:W3CDTF">2019-12-09T13:03:38Z</dcterms:modified>
</cp:coreProperties>
</file>