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190120-227E-46BC-A408-7AE3A946B5D1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17AC4-C7C7-4B90-860B-3139C5124F1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443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Türk Patent ve Marka Kurumu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536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Farklı pozisyonlar</a:t>
            </a:r>
            <a:r>
              <a:rPr lang="tr-TR" baseline="0" dirty="0" smtClean="0"/>
              <a:t> altındaki görseller için bkz. EUIPO </a:t>
            </a:r>
            <a:r>
              <a:rPr lang="tr-TR" baseline="0" dirty="0" err="1" smtClean="0"/>
              <a:t>design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guideline</a:t>
            </a:r>
            <a:r>
              <a:rPr lang="tr-TR" baseline="0" dirty="0" smtClean="0"/>
              <a:t>, patlamış görünüm görsel için bkz. </a:t>
            </a:r>
            <a:r>
              <a:rPr lang="tr-TR" baseline="0" dirty="0" err="1" smtClean="0"/>
              <a:t>türkpatent</a:t>
            </a:r>
            <a:r>
              <a:rPr lang="tr-TR" baseline="0" dirty="0" smtClean="0"/>
              <a:t> tasarım kılavuzu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279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Görseller</a:t>
            </a:r>
            <a:r>
              <a:rPr lang="tr-TR" baseline="0" dirty="0" smtClean="0"/>
              <a:t> için bkz. </a:t>
            </a:r>
            <a:r>
              <a:rPr lang="tr-TR" baseline="0" dirty="0" err="1" smtClean="0"/>
              <a:t>euipo</a:t>
            </a:r>
            <a:r>
              <a:rPr lang="tr-TR" baseline="0" dirty="0" smtClean="0"/>
              <a:t> </a:t>
            </a:r>
            <a:r>
              <a:rPr lang="tr-TR" baseline="0" dirty="0" err="1" smtClean="0"/>
              <a:t>design</a:t>
            </a:r>
            <a:r>
              <a:rPr lang="tr-TR" baseline="0" dirty="0" smtClean="0"/>
              <a:t> </a:t>
            </a:r>
            <a:r>
              <a:rPr lang="tr-TR" baseline="0" dirty="0" err="1" smtClean="0"/>
              <a:t>guideline</a:t>
            </a:r>
            <a:r>
              <a:rPr lang="tr-TR" baseline="0" dirty="0" smtClean="0"/>
              <a:t>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63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Ürünü</a:t>
            </a:r>
            <a:r>
              <a:rPr lang="tr-TR" baseline="0" dirty="0" smtClean="0"/>
              <a:t> görünümü ifadesine yer verilmesinin nedeni soyut düşüncelerin tasarım olarak tescil edilemeyeceğini vurgulamaktır. Amaç, bir ürünün </a:t>
            </a:r>
            <a:r>
              <a:rPr lang="tr-TR" baseline="0" smtClean="0"/>
              <a:t>birliğini vurgulamak </a:t>
            </a:r>
            <a:r>
              <a:rPr lang="tr-TR" baseline="0" dirty="0" smtClean="0"/>
              <a:t>amacı bulunmamaktadır.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76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Kullanıcı</a:t>
            </a:r>
            <a:r>
              <a:rPr lang="tr-TR" baseline="0" dirty="0" smtClean="0"/>
              <a:t> açıklaması için bkz. Dördüncü Daire, 14 Haziran 2011,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Case T‑68/10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ECLI:EU:T:2011:269</a:t>
            </a:r>
            <a:r>
              <a:rPr lang="tr-T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tr-TR" baseline="0" dirty="0" smtClean="0"/>
              <a:t>par.51. Bundan sonra </a:t>
            </a:r>
            <a:r>
              <a:rPr lang="tr-TR" baseline="0" dirty="0" err="1" smtClean="0"/>
              <a:t>watches</a:t>
            </a:r>
            <a:r>
              <a:rPr lang="tr-TR" baseline="0" dirty="0" smtClean="0"/>
              <a:t> kararı olarak anılacaktır.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78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Görseller için bkz.</a:t>
            </a:r>
            <a:r>
              <a:rPr lang="tr-TR" baseline="0" dirty="0" smtClean="0"/>
              <a:t> &lt;</a:t>
            </a:r>
            <a:r>
              <a:rPr lang="tr-TR" dirty="0" smtClean="0"/>
              <a:t>https://ipkitten.blogspot.com/2011/10/childs-play-for-court-of-justice-as.html&gt;, son erişim 12</a:t>
            </a:r>
            <a:r>
              <a:rPr lang="tr-TR" baseline="0" dirty="0" smtClean="0"/>
              <a:t> Ekim 2020.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200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4. Daire 20 Ekim 2011, </a:t>
            </a:r>
            <a:r>
              <a:rPr lang="en-US" sz="1200" b="0" i="0" kern="120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 C‑281/10</a:t>
            </a:r>
            <a:r>
              <a:rPr lang="tr-TR" sz="1200" b="0" i="0" kern="120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ECLI:EU:C:2011:679</a:t>
            </a:r>
            <a:r>
              <a:rPr lang="tr-TR" sz="1200" b="0" i="0" kern="120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. Bundan sonra</a:t>
            </a:r>
            <a:r>
              <a:rPr lang="tr-TR" sz="1200" b="0" i="0" kern="1200" baseline="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 Metal </a:t>
            </a:r>
            <a:r>
              <a:rPr lang="tr-TR" sz="1200" b="0" i="0" kern="1200" baseline="0" dirty="0" err="1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rappers</a:t>
            </a:r>
            <a:r>
              <a:rPr lang="tr-TR" sz="1200" b="0" i="0" kern="1200" baseline="0" dirty="0" smtClean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 kararı olarak anılacaktır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685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Sadece</a:t>
            </a:r>
            <a:r>
              <a:rPr lang="tr-TR" baseline="0" dirty="0" smtClean="0"/>
              <a:t> son kullanıcı açısından bir değerlendirme yapıldığı için karara itiraz edilmiştir. ABAD da birinin tasarımları aynı görmesinin, tasarımların ayırt edici olmadığının tespiti konusunda yeterli olduğunu belirtmiştir.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2433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Konferans mikrofonu görselleri için bkz. Genel Mahkeme 22.06.2010,</a:t>
            </a:r>
            <a:r>
              <a:rPr lang="tr-TR" baseline="0" dirty="0" smtClean="0"/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Case T‑153/08</a:t>
            </a:r>
            <a:r>
              <a:rPr lang="tr-T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kararı </a:t>
            </a:r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D669BB-801F-4C3A-9290-D2C56F1B16D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28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9A0F3B1-AD8C-45EB-ADC3-644EB60AE7A2}" type="datetimeFigureOut">
              <a:rPr lang="tr-TR" smtClean="0"/>
              <a:t>28.01.2021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4FEBECF-37CD-4ADB-BDED-9EBC69B4AA2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microsoft.com/office/2007/relationships/hdphoto" Target="../media/hdphoto1.wdp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Tasarım Hukuku 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Ayırt Edicilik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5467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FF0000"/>
                </a:solidFill>
              </a:rPr>
              <a:t>Ayırt Edicilik-Tasarım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Ürünün sadece bir parçasına ilişkin koruma talep ediliyorsa: 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Kesikli çizgi-gölgelendirme-çizgi ile sınırlandırma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>
                <a:solidFill>
                  <a:srgbClr val="002060"/>
                </a:solidFill>
              </a:rPr>
              <a:t>				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140968"/>
            <a:ext cx="2362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55640"/>
            <a:ext cx="184785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https://guidelines.euipo.europa.eu/binary/1803372/1662226/designs-guidelines/image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140968"/>
            <a:ext cx="2562225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69160"/>
            <a:ext cx="1656184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1807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Edicilik-Tasarım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Kural: ek görseller tutarlı olmalıdır. Peki değilse ayırt edicilik değerlendirmesi nasıl yapılacak?																																																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 değil, tasarım tanımına uymuyor </a:t>
            </a:r>
          </a:p>
          <a:p>
            <a:pPr>
              <a:buClr>
                <a:srgbClr val="FF0000"/>
              </a:buClr>
            </a:pPr>
            <a:r>
              <a:rPr lang="en-US" dirty="0" err="1">
                <a:solidFill>
                  <a:srgbClr val="002060"/>
                </a:solidFill>
              </a:rPr>
              <a:t>Tasarım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ürünün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tümü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bir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parçasının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</a:t>
            </a:r>
            <a:r>
              <a:rPr lang="en-US" dirty="0">
                <a:solidFill>
                  <a:srgbClr val="002060"/>
                </a:solidFill>
              </a:rPr>
              <a:t> da </a:t>
            </a:r>
            <a:r>
              <a:rPr lang="en-US" dirty="0" err="1">
                <a:solidFill>
                  <a:srgbClr val="002060"/>
                </a:solidFill>
              </a:rPr>
              <a:t>üzerindeki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süslemenin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çizgi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şekil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biçim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renk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malzeme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veya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yüzey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dokusu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gibi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özelliklerinden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kaynaklanan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görünümüdür</a:t>
            </a:r>
            <a:r>
              <a:rPr lang="en-US" dirty="0">
                <a:solidFill>
                  <a:srgbClr val="002060"/>
                </a:solidFill>
              </a:rPr>
              <a:t>.</a:t>
            </a: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2520280" cy="2224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20888"/>
            <a:ext cx="2151683" cy="179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362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Edicilik-Tasarım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Hükümsüzlük Dairesi: </a:t>
            </a:r>
            <a:r>
              <a:rPr lang="tr-TR" dirty="0" smtClean="0">
                <a:solidFill>
                  <a:srgbClr val="002060"/>
                </a:solidFill>
              </a:rPr>
              <a:t>tasarım değil bu nedenle hükümsüz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İtiraz Kurulu: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Tanıma uygun: önemli olan husus görünüm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Karar: Tek usulsüzlük çoklu başvuru yerine tekli bir başvuru yapılmasıdır. İki ayrı tasarım tesciline ayrılsın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Doktrin: 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Uygulama Tüzüğü m.39 dilbilgisi, çeviri, açık yanlış yönelik, bu madde hükmü işletilemez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Petek sayısından ve boyuttan bağımsız olarak bir radyatör olarak değerlendirilebilir. (Memişoğlu, s.133)</a:t>
            </a:r>
          </a:p>
          <a:p>
            <a:pPr>
              <a:buClr>
                <a:srgbClr val="FF0000"/>
              </a:buClr>
            </a:pP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17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Ayırt Edicilik/Bilgilenmiş kullanıcı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Kullanıcı:</a:t>
            </a:r>
            <a:r>
              <a:rPr lang="tr-TR" dirty="0" smtClean="0">
                <a:solidFill>
                  <a:srgbClr val="002060"/>
                </a:solidFill>
              </a:rPr>
              <a:t> tasarımın dahil olduğu ürünü, o ürünün kullanım amacına uygun bir şekilde kullanan kişi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Ör: ütü, kıyafetlerin kırışıklığını gidermek için kullanan kişi, saçlarını düzleştirmek için kullanan kişi değil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Bilgilenmiş kullanıcı: SMK gerekçe m.56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dirty="0" err="1">
                <a:solidFill>
                  <a:srgbClr val="002060"/>
                </a:solidFill>
              </a:rPr>
              <a:t>Ayırt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edici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niteliğin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belirlenmesinde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tasarımların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karşılaştırılmasında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i="1" dirty="0">
                <a:solidFill>
                  <a:srgbClr val="002060"/>
                </a:solidFill>
              </a:rPr>
              <a:t>ne </a:t>
            </a:r>
            <a:r>
              <a:rPr lang="en-US" i="1" dirty="0" err="1">
                <a:solidFill>
                  <a:srgbClr val="002060"/>
                </a:solidFill>
              </a:rPr>
              <a:t>sıradan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tüketici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gibi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basit</a:t>
            </a:r>
            <a:r>
              <a:rPr lang="en-US" i="1" dirty="0">
                <a:solidFill>
                  <a:srgbClr val="002060"/>
                </a:solidFill>
              </a:rPr>
              <a:t> ne de </a:t>
            </a:r>
            <a:r>
              <a:rPr lang="en-US" i="1" dirty="0" err="1">
                <a:solidFill>
                  <a:srgbClr val="002060"/>
                </a:solidFill>
              </a:rPr>
              <a:t>ilgili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sektörde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uzman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kişi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kadar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derin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bir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değerlendirme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gerektirmeyecek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şekilde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b="1" dirty="0" err="1">
                <a:solidFill>
                  <a:srgbClr val="002060"/>
                </a:solidFill>
              </a:rPr>
              <a:t>ürün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hakkında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temel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bilgilere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sahip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bir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kişinin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yapacağı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değerlendirme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anlaşılmalıdır</a:t>
            </a:r>
            <a:r>
              <a:rPr lang="en-US" dirty="0">
                <a:solidFill>
                  <a:srgbClr val="002060"/>
                </a:solidFill>
              </a:rPr>
              <a:t>. </a:t>
            </a:r>
            <a:r>
              <a:rPr lang="en-US" dirty="0" err="1">
                <a:solidFill>
                  <a:srgbClr val="002060"/>
                </a:solidFill>
              </a:rPr>
              <a:t>Söz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konusu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değerlendirmeyi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yapabilecek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kişi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Kanunda</a:t>
            </a:r>
            <a:r>
              <a:rPr lang="en-US" dirty="0">
                <a:solidFill>
                  <a:srgbClr val="002060"/>
                </a:solidFill>
              </a:rPr>
              <a:t> “</a:t>
            </a:r>
            <a:r>
              <a:rPr lang="en-US" dirty="0" err="1">
                <a:solidFill>
                  <a:srgbClr val="002060"/>
                </a:solidFill>
              </a:rPr>
              <a:t>bilgilenmiş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kullanıcı</a:t>
            </a:r>
            <a:r>
              <a:rPr lang="en-US" dirty="0">
                <a:solidFill>
                  <a:srgbClr val="002060"/>
                </a:solidFill>
              </a:rPr>
              <a:t>” </a:t>
            </a:r>
            <a:r>
              <a:rPr lang="en-US" dirty="0" err="1">
                <a:solidFill>
                  <a:srgbClr val="002060"/>
                </a:solidFill>
              </a:rPr>
              <a:t>olarak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almıştır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tr-TR" b="1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8126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Edicilik/Bilgilenmiş kullanıcı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ortalama tüketici </a:t>
            </a:r>
            <a:r>
              <a:rPr lang="tr-TR" dirty="0" smtClean="0">
                <a:solidFill>
                  <a:srgbClr val="002060"/>
                </a:solidFill>
              </a:rPr>
              <a:t>(marka hukuku) ile uzman (patent) arasında </a:t>
            </a:r>
            <a:r>
              <a:rPr lang="tr-TR" dirty="0">
                <a:solidFill>
                  <a:srgbClr val="002060"/>
                </a:solidFill>
              </a:rPr>
              <a:t>yer </a:t>
            </a:r>
            <a:r>
              <a:rPr lang="tr-TR" dirty="0" smtClean="0">
                <a:solidFill>
                  <a:srgbClr val="002060"/>
                </a:solidFill>
              </a:rPr>
              <a:t>almakta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Tasarımcı değil, teknik uzman </a:t>
            </a:r>
            <a:r>
              <a:rPr lang="tr-TR" dirty="0" smtClean="0">
                <a:solidFill>
                  <a:srgbClr val="002060"/>
                </a:solidFill>
              </a:rPr>
              <a:t>değil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Ürünün üreticisi veya satıcısı da </a:t>
            </a:r>
            <a:r>
              <a:rPr lang="tr-TR" dirty="0" smtClean="0">
                <a:solidFill>
                  <a:srgbClr val="002060"/>
                </a:solidFill>
              </a:rPr>
              <a:t>değil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Sektördeki çeşitli tasarımları ve o tasarımların normalde taşıdıkları özellikleri bilen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O ürünün hangi özelliklerinin teknik bir işlevden kaynaklı olduğunu bilmeyen kişi (teknik bir uzman değil</a:t>
            </a:r>
            <a:r>
              <a:rPr lang="tr-TR" dirty="0" smtClean="0">
                <a:solidFill>
                  <a:srgbClr val="002060"/>
                </a:solidFill>
              </a:rPr>
              <a:t>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Sektöre olan ilgisi dolayısıyla ürünün özelliklerini bilen </a:t>
            </a: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Kişisel </a:t>
            </a:r>
            <a:r>
              <a:rPr lang="tr-TR" b="1" dirty="0">
                <a:solidFill>
                  <a:srgbClr val="002060"/>
                </a:solidFill>
              </a:rPr>
              <a:t>deneyimlerinden </a:t>
            </a:r>
            <a:r>
              <a:rPr lang="tr-TR" dirty="0">
                <a:solidFill>
                  <a:srgbClr val="002060"/>
                </a:solidFill>
              </a:rPr>
              <a:t>veya s</a:t>
            </a:r>
            <a:r>
              <a:rPr lang="tr-TR" b="1" dirty="0">
                <a:solidFill>
                  <a:srgbClr val="002060"/>
                </a:solidFill>
              </a:rPr>
              <a:t>ektöre ilişkin kapsamlı bilgisi</a:t>
            </a:r>
            <a:r>
              <a:rPr lang="tr-TR" dirty="0">
                <a:solidFill>
                  <a:srgbClr val="002060"/>
                </a:solidFill>
              </a:rPr>
              <a:t> dolayısıyla </a:t>
            </a:r>
            <a:r>
              <a:rPr lang="tr-TR" b="1" dirty="0">
                <a:solidFill>
                  <a:srgbClr val="002060"/>
                </a:solidFill>
              </a:rPr>
              <a:t>dikkatli bir </a:t>
            </a:r>
            <a:r>
              <a:rPr lang="tr-TR" b="1" dirty="0" smtClean="0">
                <a:solidFill>
                  <a:srgbClr val="002060"/>
                </a:solidFill>
              </a:rPr>
              <a:t>kullanıcı-görece yüksek dikkate sahip kullanıcı</a:t>
            </a:r>
            <a:endParaRPr lang="tr-TR" b="1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41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Edicilik/Bilgilenmiş kullanıcı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Bilgilenmiş kullanıcı sadece nihai kullanıcı mıdır? 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32766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2.bp.blogspot.com/-syGMRg1GNSs/TqUzwkr4bVI/AAAAAAAAS5A/uxcSWUoXeRc/s1600/promopo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957" y="2708920"/>
            <a:ext cx="4349502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3.bp.blogspot.com/-lZxYbgTODxo/TqU_DdHmqmI/AAAAAAAAS5Q/m8YOMnCo32M/s1600/pepsipog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783" y="4941168"/>
            <a:ext cx="3590925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160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Edicilik/Bilgilenmiş kullanıcı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Metal </a:t>
            </a:r>
            <a:r>
              <a:rPr lang="tr-TR" b="1" dirty="0" err="1" smtClean="0">
                <a:solidFill>
                  <a:srgbClr val="002060"/>
                </a:solidFill>
              </a:rPr>
              <a:t>Rappers</a:t>
            </a:r>
            <a:r>
              <a:rPr lang="tr-TR" b="1" dirty="0" smtClean="0">
                <a:solidFill>
                  <a:srgbClr val="002060"/>
                </a:solidFill>
              </a:rPr>
              <a:t>: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5-10 yaşları arasında bir çocuk da olabilir</a:t>
            </a:r>
          </a:p>
          <a:p>
            <a:pPr>
              <a:buClr>
                <a:srgbClr val="FF0000"/>
              </a:buClr>
            </a:pPr>
            <a:r>
              <a:rPr lang="tr-TR" dirty="0" err="1" smtClean="0">
                <a:solidFill>
                  <a:srgbClr val="002060"/>
                </a:solidFill>
              </a:rPr>
              <a:t>Tasolarla</a:t>
            </a:r>
            <a:r>
              <a:rPr lang="tr-TR" dirty="0" smtClean="0">
                <a:solidFill>
                  <a:srgbClr val="002060"/>
                </a:solidFill>
              </a:rPr>
              <a:t> tanıtımı yapılan malları yapan firmanın pazarlama müdürü de olabilir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Önemli olan her iki grubun da </a:t>
            </a:r>
            <a:r>
              <a:rPr lang="tr-TR" dirty="0" err="1" smtClean="0">
                <a:solidFill>
                  <a:srgbClr val="002060"/>
                </a:solidFill>
              </a:rPr>
              <a:t>taso</a:t>
            </a:r>
            <a:r>
              <a:rPr lang="tr-TR" dirty="0" smtClean="0">
                <a:solidFill>
                  <a:srgbClr val="002060"/>
                </a:solidFill>
              </a:rPr>
              <a:t> oyunlarına hakim olmasıdır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Sonuç: </a:t>
            </a:r>
            <a:r>
              <a:rPr lang="tr-TR" dirty="0" smtClean="0">
                <a:solidFill>
                  <a:srgbClr val="002060"/>
                </a:solidFill>
              </a:rPr>
              <a:t>Tasarımcı veya uzman olmayan ama sektördeki çeşitli tasarımları bilen, bu tasarımların normalde taşıdıkları özellikleri hakkında bilgi sahibi olan ve bu ilgisi dolayısıyla da onları kullanırken </a:t>
            </a:r>
            <a:r>
              <a:rPr lang="tr-TR" b="1" dirty="0" smtClean="0">
                <a:solidFill>
                  <a:srgbClr val="002060"/>
                </a:solidFill>
              </a:rPr>
              <a:t>görece yüksek derecede dikkat gösteren kişi</a:t>
            </a:r>
            <a:r>
              <a:rPr lang="tr-TR" dirty="0" smtClean="0">
                <a:solidFill>
                  <a:srgbClr val="002060"/>
                </a:solidFill>
              </a:rPr>
              <a:t>. (Metal </a:t>
            </a:r>
            <a:r>
              <a:rPr lang="tr-TR" dirty="0" err="1" smtClean="0">
                <a:solidFill>
                  <a:srgbClr val="002060"/>
                </a:solidFill>
              </a:rPr>
              <a:t>rappers</a:t>
            </a:r>
            <a:r>
              <a:rPr lang="tr-TR" dirty="0" smtClean="0">
                <a:solidFill>
                  <a:srgbClr val="002060"/>
                </a:solidFill>
              </a:rPr>
              <a:t> kararı par.59, </a:t>
            </a:r>
            <a:r>
              <a:rPr lang="tr-TR" dirty="0" err="1" smtClean="0">
                <a:solidFill>
                  <a:srgbClr val="002060"/>
                </a:solidFill>
              </a:rPr>
              <a:t>Watches</a:t>
            </a:r>
            <a:r>
              <a:rPr lang="tr-TR" dirty="0" smtClean="0">
                <a:solidFill>
                  <a:srgbClr val="002060"/>
                </a:solidFill>
              </a:rPr>
              <a:t> kararı par.51)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93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765175"/>
            <a:ext cx="3671887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Image not f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4664"/>
            <a:ext cx="1440160" cy="250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708659"/>
              </p:ext>
            </p:extLst>
          </p:nvPr>
        </p:nvGraphicFramePr>
        <p:xfrm>
          <a:off x="611560" y="2996952"/>
          <a:ext cx="8064896" cy="3528392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3528392">
                <a:tc>
                  <a:txBody>
                    <a:bodyPr/>
                    <a:lstStyle/>
                    <a:p>
                      <a:pPr marL="457200" indent="-457200">
                        <a:buClr>
                          <a:srgbClr val="FF0000"/>
                        </a:buClr>
                        <a:buFont typeface="Courier New" panose="02070309020205020404" pitchFamily="49" charset="0"/>
                        <a:buChar char="o"/>
                      </a:pPr>
                      <a:r>
                        <a:rPr lang="tr-TR" sz="2800" dirty="0" smtClean="0">
                          <a:solidFill>
                            <a:srgbClr val="002060"/>
                          </a:solidFill>
                        </a:rPr>
                        <a:t>Her ikisi</a:t>
                      </a:r>
                      <a:r>
                        <a:rPr lang="tr-TR" sz="2800" baseline="0" dirty="0" smtClean="0">
                          <a:solidFill>
                            <a:srgbClr val="002060"/>
                          </a:solidFill>
                        </a:rPr>
                        <a:t> de promosyon ürünler</a:t>
                      </a:r>
                    </a:p>
                    <a:p>
                      <a:pPr marL="457200" indent="-457200">
                        <a:buClr>
                          <a:srgbClr val="FF0000"/>
                        </a:buClr>
                        <a:buFont typeface="Courier New" panose="02070309020205020404" pitchFamily="49" charset="0"/>
                        <a:buChar char="o"/>
                      </a:pPr>
                      <a:r>
                        <a:rPr lang="tr-TR" sz="2800" baseline="0" dirty="0" smtClean="0">
                          <a:solidFill>
                            <a:srgbClr val="002060"/>
                          </a:solidFill>
                        </a:rPr>
                        <a:t>Bilgilenmiş kullanıcı: son kullanıcı hem de ürünü son kullanıcıya dağıtmak için elde eden uzman </a:t>
                      </a:r>
                    </a:p>
                    <a:p>
                      <a:pPr marL="457200" indent="-457200">
                        <a:buClr>
                          <a:srgbClr val="FF0000"/>
                        </a:buClr>
                        <a:buFont typeface="Courier New" panose="02070309020205020404" pitchFamily="49" charset="0"/>
                        <a:buChar char="o"/>
                      </a:pPr>
                      <a:r>
                        <a:rPr lang="tr-TR" sz="2800" baseline="0" dirty="0" smtClean="0">
                          <a:solidFill>
                            <a:srgbClr val="002060"/>
                          </a:solidFill>
                        </a:rPr>
                        <a:t>İkisinden birinin genel izlenimde aynı algılaması ayırt edici olmaması için yeterli (</a:t>
                      </a:r>
                      <a:r>
                        <a:rPr lang="tr-TR" sz="2800" baseline="0" dirty="0" err="1" smtClean="0">
                          <a:solidFill>
                            <a:srgbClr val="002060"/>
                          </a:solidFill>
                        </a:rPr>
                        <a:t>watches</a:t>
                      </a:r>
                      <a:r>
                        <a:rPr lang="tr-TR" sz="2800" baseline="0" dirty="0" smtClean="0">
                          <a:solidFill>
                            <a:srgbClr val="002060"/>
                          </a:solidFill>
                        </a:rPr>
                        <a:t>, par.56)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982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Tirbuşon açacağı söz konusu olduğunda bilgilenmiş kullanıcı kimdir?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Garsonlar, barmenler, şarap evleri yani profesyoneller mi yoksa bireysel kullanıcılar mı?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Levye mekanizmalı tirbuşonların perakende mağazalarda satıldığı ileri sürülmüş olsa da ispat edilememiştir. Bu nedenle bireylerde/şarap tüketicileri de bilgilenmiş kullanıcı kapsamındadır</a:t>
            </a:r>
            <a:br>
              <a:rPr lang="tr-TR" dirty="0" smtClean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36766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6672"/>
            <a:ext cx="1504950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450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Koruma Şartları-Ayırt Edicilik</a:t>
            </a:r>
            <a:endParaRPr lang="en-US" dirty="0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Seçenek özgürlüğü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Seçenek özgürlüğü ne kadar geniş ise koruma o kadar kapsamlı, seçenek özgürlüğü ne kadar dar ise koruma kapsamı da daralabilir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6" y="3861048"/>
            <a:ext cx="3263920" cy="2304256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789040"/>
            <a:ext cx="1944216" cy="3312368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317" y="4230663"/>
            <a:ext cx="2952328" cy="18002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00" y="3717032"/>
            <a:ext cx="3263920" cy="2304256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356992"/>
            <a:ext cx="1944216" cy="331236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861048"/>
            <a:ext cx="2952328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327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Koruma </a:t>
            </a:r>
            <a:r>
              <a:rPr lang="tr-TR" dirty="0" smtClean="0">
                <a:solidFill>
                  <a:srgbClr val="FF0000"/>
                </a:solidFill>
              </a:rPr>
              <a:t>Şartları-Ayırt Edicilik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Referans alınacak kişi: </a:t>
            </a:r>
            <a:r>
              <a:rPr lang="tr-TR" b="1" dirty="0">
                <a:solidFill>
                  <a:srgbClr val="002060"/>
                </a:solidFill>
              </a:rPr>
              <a:t>bilgilenmiş kullanıcı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Referans alınacak tasarımlar: </a:t>
            </a:r>
            <a:r>
              <a:rPr lang="tr-TR" b="1" dirty="0" smtClean="0">
                <a:solidFill>
                  <a:srgbClr val="002060"/>
                </a:solidFill>
              </a:rPr>
              <a:t>daha önce piyasaya sunulmuş olan ve tescilli tasarımlar ayrımı  (koruma süresi dolmamış)</a:t>
            </a:r>
            <a:endParaRPr lang="tr-TR" b="1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Kriter: </a:t>
            </a:r>
            <a:r>
              <a:rPr lang="tr-TR" b="1" dirty="0" smtClean="0">
                <a:solidFill>
                  <a:srgbClr val="002060"/>
                </a:solidFill>
              </a:rPr>
              <a:t>genel izlenimdeki belirgin farklılık</a:t>
            </a:r>
            <a:endParaRPr lang="en-US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Referans alınacak kişi: </a:t>
            </a:r>
            <a:r>
              <a:rPr lang="tr-TR" b="1" dirty="0">
                <a:solidFill>
                  <a:srgbClr val="002060"/>
                </a:solidFill>
              </a:rPr>
              <a:t>bilgilenmiş kullanıcı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Referans alınacak tasarımlar: </a:t>
            </a:r>
            <a:r>
              <a:rPr lang="tr-TR" b="1" dirty="0">
                <a:solidFill>
                  <a:srgbClr val="002060"/>
                </a:solidFill>
              </a:rPr>
              <a:t>daha önce kamuya sunulmuş tasarımlar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Kriter: </a:t>
            </a:r>
            <a:r>
              <a:rPr lang="tr-TR" b="1" dirty="0" smtClean="0">
                <a:solidFill>
                  <a:srgbClr val="002060"/>
                </a:solidFill>
              </a:rPr>
              <a:t>genel izlenimdeki farklılık</a:t>
            </a:r>
            <a:endParaRPr lang="en-US" b="1" dirty="0">
              <a:solidFill>
                <a:srgbClr val="002060"/>
              </a:solidFill>
            </a:endParaRPr>
          </a:p>
          <a:p>
            <a:endParaRPr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554 SAYILI KHK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SMK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60623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</a:t>
            </a:r>
            <a:r>
              <a:rPr lang="tr-TR" dirty="0" smtClean="0">
                <a:solidFill>
                  <a:srgbClr val="FF0000"/>
                </a:solidFill>
              </a:rPr>
              <a:t>Edicilik/seçenek özgürlüğü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Göz önünde bulundurulacak olan kriterler: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Olağan kullanım sırasında görünüm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dahil olduğu ürünün yapısı ve kullanım amacı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dahil olduğu ürünün ait olduğu sektör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kendisi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Teknik işlevler veya kanuni yükümlülükler seçenek özgürlüğünü sınırlandırabilir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Ör: standartlar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Tüketicinin doygunluğu/farklılıklara daha fazla duyarlı olacaktır (par. 17)</a:t>
            </a:r>
          </a:p>
        </p:txBody>
      </p:sp>
    </p:spTree>
    <p:extLst>
      <p:ext uri="{BB962C8B-B14F-4D97-AF65-F5344CB8AC3E}">
        <p14:creationId xmlns:p14="http://schemas.microsoft.com/office/powerpoint/2010/main" val="107694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Ayırt </a:t>
            </a:r>
            <a:r>
              <a:rPr lang="tr-TR" dirty="0" smtClean="0">
                <a:solidFill>
                  <a:srgbClr val="FF0000"/>
                </a:solidFill>
              </a:rPr>
              <a:t>Edicilik/GENEL GÖRÜNÜMÜMDE FARKLILIK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Belirgin farklılık </a:t>
            </a:r>
            <a:r>
              <a:rPr lang="tr-TR" dirty="0" smtClean="0">
                <a:solidFill>
                  <a:srgbClr val="002060"/>
                </a:solidFill>
              </a:rPr>
              <a:t>kriteri yerine </a:t>
            </a:r>
            <a:r>
              <a:rPr lang="tr-TR" b="1" dirty="0" smtClean="0">
                <a:solidFill>
                  <a:srgbClr val="002060"/>
                </a:solidFill>
              </a:rPr>
              <a:t>farklılık</a:t>
            </a:r>
            <a:r>
              <a:rPr lang="tr-TR" dirty="0" smtClean="0">
                <a:solidFill>
                  <a:srgbClr val="002060"/>
                </a:solidFill>
              </a:rPr>
              <a:t> kabul edilmiştir SMK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Önemli olan farklılığın genel görünüme etkisi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De </a:t>
            </a:r>
            <a:r>
              <a:rPr lang="tr-TR" dirty="0" err="1" smtClean="0">
                <a:solidFill>
                  <a:srgbClr val="002060"/>
                </a:solidFill>
              </a:rPr>
              <a:t>javu</a:t>
            </a:r>
            <a:r>
              <a:rPr lang="tr-TR" dirty="0" smtClean="0">
                <a:solidFill>
                  <a:srgbClr val="002060"/>
                </a:solidFill>
              </a:rPr>
              <a:t> etkisi olmayacak (ben bunu daha önceden görmüştüm  etkisi) ancak marka hukukundaki gibi akılda kalan üzerinden bir değerlendirme yapılmayacak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Küçük ayrıntılardaki önemsiz farklılık=aynılık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Farklılık küçük ayrıntıda olmasa da genel görünümü farklılaştırmak için yeterli bir etkiye sahip değilse=benzer</a:t>
            </a:r>
          </a:p>
        </p:txBody>
      </p:sp>
    </p:spTree>
    <p:extLst>
      <p:ext uri="{BB962C8B-B14F-4D97-AF65-F5344CB8AC3E}">
        <p14:creationId xmlns:p14="http://schemas.microsoft.com/office/powerpoint/2010/main" val="2937157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Ayırt Edicilik/GENEL GÖRÜNÜMÜMDE FARKLILIK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>
                <a:solidFill>
                  <a:srgbClr val="002060"/>
                </a:solidFill>
              </a:rPr>
              <a:t>Göz önünde bulundurulacak olan kriterler: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Olağan kullanım sırasında görünüm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Olağan kullanım sırasında daha az görünen özelliklere daha az önem atfedilebilir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 lvl="8"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 lvl="8"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r>
              <a:rPr lang="tr-TR" dirty="0">
                <a:solidFill>
                  <a:srgbClr val="002060"/>
                </a:solidFill>
              </a:rPr>
              <a:t>Tasarımın dahil olduğu ürünün yapısı ve kullanım amacı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01008"/>
            <a:ext cx="230425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810" y="3429000"/>
            <a:ext cx="2376264" cy="120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1847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Ayırt Edicilik/GENEL GÖRÜNÜMÜMDE FARKLILIK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Banal/ortak bulunan özelliklere daha az dikkat/önem atfedecektir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Normalden farklı olan özelliklere daha fazla dikkatini çekecektir/odaklanacaktır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Diğer tasarımlarda da aynı özelliklerin kullanılmış olması bir savunma mıdır?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Açık bir şekilde kararlarda müşterek olan ve banal özelliklerin göz ardı edileceği ifade edilmektedir. (bkz. Metal </a:t>
            </a:r>
            <a:r>
              <a:rPr lang="tr-TR" dirty="0" err="1" smtClean="0">
                <a:solidFill>
                  <a:srgbClr val="002060"/>
                </a:solidFill>
              </a:rPr>
              <a:t>Rappers</a:t>
            </a:r>
            <a:r>
              <a:rPr lang="tr-TR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Forchette</a:t>
            </a:r>
            <a:r>
              <a:rPr lang="tr-TR" dirty="0" smtClean="0">
                <a:solidFill>
                  <a:srgbClr val="002060"/>
                </a:solidFill>
              </a:rPr>
              <a:t>)</a:t>
            </a:r>
          </a:p>
          <a:p>
            <a:pPr>
              <a:buClr>
                <a:srgbClr val="FF0000"/>
              </a:buClr>
            </a:pPr>
            <a:r>
              <a:rPr lang="tr-TR" dirty="0">
                <a:solidFill>
                  <a:srgbClr val="002060"/>
                </a:solidFill>
              </a:rPr>
              <a:t>Mevcut tasarımların yoğunluğu nedeniyle bir doygunluk varsa, bilgilenmiş kullanıcı küçük farklılıklara daha duyarlı olacaktır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27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Koruma Şartları-Ayırt </a:t>
            </a:r>
            <a:r>
              <a:rPr lang="tr-TR" dirty="0" smtClean="0">
                <a:solidFill>
                  <a:srgbClr val="FF0000"/>
                </a:solidFill>
              </a:rPr>
              <a:t>Edicilik 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Clr>
                <a:srgbClr val="FF0000"/>
              </a:buClr>
              <a:buNone/>
            </a:pPr>
            <a:r>
              <a:rPr lang="tr-TR" b="1" dirty="0" smtClean="0">
                <a:solidFill>
                  <a:srgbClr val="002060"/>
                </a:solidFill>
              </a:rPr>
              <a:t>Ayırt edicilik kriterleri: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Referans alınacak tasarımlar: Başvuru tarihinden /rüçhan tarihinden önce kamuya sunulmuş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Referans alınacak kişi: </a:t>
            </a:r>
            <a:r>
              <a:rPr lang="tr-TR" b="1" dirty="0" smtClean="0">
                <a:solidFill>
                  <a:srgbClr val="002060"/>
                </a:solidFill>
              </a:rPr>
              <a:t>bilgilenmiş kullanıcı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Genel izlenimde farklılık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Seçenek özgürlüğünün derecesi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uygulandığı ürün/alan</a:t>
            </a:r>
          </a:p>
        </p:txBody>
      </p:sp>
    </p:spTree>
    <p:extLst>
      <p:ext uri="{BB962C8B-B14F-4D97-AF65-F5344CB8AC3E}">
        <p14:creationId xmlns:p14="http://schemas.microsoft.com/office/powerpoint/2010/main" val="3093748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</a:t>
            </a:r>
            <a:r>
              <a:rPr lang="tr-TR" dirty="0" smtClean="0">
                <a:solidFill>
                  <a:srgbClr val="FF0000"/>
                </a:solidFill>
              </a:rPr>
              <a:t>Edicilik-Tasarım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Tescilli tasarımlar: </a:t>
            </a:r>
            <a:r>
              <a:rPr lang="tr-TR" dirty="0" smtClean="0">
                <a:solidFill>
                  <a:srgbClr val="002060"/>
                </a:solidFill>
              </a:rPr>
              <a:t>görsel </a:t>
            </a:r>
            <a:r>
              <a:rPr lang="tr-TR" dirty="0" err="1" smtClean="0">
                <a:solidFill>
                  <a:srgbClr val="002060"/>
                </a:solidFill>
              </a:rPr>
              <a:t>anlatım+tarifname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Tarifname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İsteğe bağlıdır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koruma kapsamı genişletilemez. (SMK m.61)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Tasarımın ne olduğu konusunda yol gösterici olabilir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Görsel anlatımda açıkça görülmeyen bir hususun, tarifnamede yer alması durumunda o husus tasarım korumasından yararlanmaz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796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algn="ctr"/>
            <a:r>
              <a:rPr lang="tr-TR" sz="1800" dirty="0" smtClean="0">
                <a:solidFill>
                  <a:srgbClr val="FF0000"/>
                </a:solidFill>
              </a:rPr>
              <a:t>Tasarım başvuru Kılavuzu 2020, Versiyon1.0, s.61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1030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194" y="1268760"/>
            <a:ext cx="7467600" cy="3106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18" y="4005064"/>
            <a:ext cx="7724775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25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Edicilik-Tasarım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Görsel anlatım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tasarıma </a:t>
            </a:r>
            <a:r>
              <a:rPr lang="tr-TR" dirty="0">
                <a:solidFill>
                  <a:srgbClr val="002060"/>
                </a:solidFill>
              </a:rPr>
              <a:t>ilişkin görsel özelliklerin </a:t>
            </a:r>
            <a:r>
              <a:rPr lang="tr-TR" u="sng" dirty="0">
                <a:solidFill>
                  <a:srgbClr val="002060"/>
                </a:solidFill>
              </a:rPr>
              <a:t>açık ve net bir şekilde </a:t>
            </a:r>
            <a:r>
              <a:rPr lang="tr-TR" dirty="0">
                <a:solidFill>
                  <a:srgbClr val="002060"/>
                </a:solidFill>
              </a:rPr>
              <a:t>ayırt edilmesini sağlamalıdır. 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koruma </a:t>
            </a:r>
            <a:r>
              <a:rPr lang="tr-TR" dirty="0">
                <a:solidFill>
                  <a:srgbClr val="002060"/>
                </a:solidFill>
              </a:rPr>
              <a:t>sadece bu özellikleri açık ve net bir biçimde ayırt edilmesini </a:t>
            </a:r>
            <a:r>
              <a:rPr lang="tr-TR" dirty="0" smtClean="0">
                <a:solidFill>
                  <a:srgbClr val="002060"/>
                </a:solidFill>
              </a:rPr>
              <a:t>sağlayan özellikler bakımından geçerlidir. </a:t>
            </a:r>
          </a:p>
          <a:p>
            <a:pPr>
              <a:buClr>
                <a:srgbClr val="FF0000"/>
              </a:buClr>
            </a:pPr>
            <a:r>
              <a:rPr lang="tr-TR" b="1" dirty="0" smtClean="0">
                <a:solidFill>
                  <a:srgbClr val="002060"/>
                </a:solidFill>
              </a:rPr>
              <a:t>SMK Uy. Yön. m.50/6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en-US" b="1" dirty="0" err="1" smtClean="0">
                <a:solidFill>
                  <a:srgbClr val="002060"/>
                </a:solidFill>
              </a:rPr>
              <a:t>Ek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görsel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anlatım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tescile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konu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tasarımın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daha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iyi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anlaşılabilmesi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için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tasarımın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bütünlüğünü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bozmamak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kaydıyla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aynı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tasarımın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farklı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yönlerden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elde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edilmiş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görünümü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olup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kesit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ve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tasarımın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kullanım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özelliklerini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yansıtan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farklı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görünümler</a:t>
            </a:r>
            <a:r>
              <a:rPr lang="en-US" dirty="0">
                <a:solidFill>
                  <a:srgbClr val="002060"/>
                </a:solidFill>
              </a:rPr>
              <a:t> </a:t>
            </a:r>
            <a:endParaRPr lang="tr-TR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129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Ayırt Edicilik-Tasarım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Farklı açılar 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Farklı pozisyonlar																									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Patlamış görünüm: parçaların birbirine uyumunu gösteriyor 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564904"/>
            <a:ext cx="13811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s://guidelines.euipo.europa.eu/binary/1803372/1785846/designs-guidelines/image2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43033"/>
            <a:ext cx="1368152" cy="1166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guidelines.euipo.europa.eu/binary/1803372/1660469/designs-guidelines/image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7041"/>
            <a:ext cx="781050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guidelines.euipo.europa.eu/binary/1803372/1658328/designs-guidelines/image3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70854"/>
            <a:ext cx="809625" cy="110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guidelines.euipo.europa.eu/binary/1803372/1663426/designs-guidelines/image3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945904"/>
            <a:ext cx="12954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26" y="4941168"/>
            <a:ext cx="117157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725143"/>
            <a:ext cx="2520280" cy="180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966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>
                <a:solidFill>
                  <a:srgbClr val="FF0000"/>
                </a:solidFill>
              </a:rPr>
              <a:t>Ayırt Edicilik-Tasarım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Büyütülmüş görünüm</a:t>
            </a:r>
          </a:p>
          <a:p>
            <a:pPr marL="0" indent="0">
              <a:buClr>
                <a:srgbClr val="FF0000"/>
              </a:buClr>
              <a:buNone/>
            </a:pPr>
            <a:r>
              <a:rPr lang="tr-TR" dirty="0" smtClean="0"/>
              <a:t>																												</a:t>
            </a:r>
          </a:p>
          <a:p>
            <a:pPr>
              <a:buClr>
                <a:srgbClr val="FF0000"/>
              </a:buClr>
            </a:pPr>
            <a:r>
              <a:rPr lang="tr-TR" dirty="0" smtClean="0"/>
              <a:t>Kısmi görünüm</a:t>
            </a:r>
          </a:p>
          <a:p>
            <a:pPr>
              <a:buClr>
                <a:srgbClr val="FF0000"/>
              </a:buClr>
            </a:pPr>
            <a:endParaRPr lang="tr-TR" dirty="0" smtClean="0"/>
          </a:p>
          <a:p>
            <a:pPr marL="0" indent="0">
              <a:buClr>
                <a:srgbClr val="FF0000"/>
              </a:buClr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2060848"/>
            <a:ext cx="180020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guidelines.euipo.europa.eu/binary/1803372/1664866/designs-guidelines/image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988841"/>
            <a:ext cx="201622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201622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https://guidelines.euipo.europa.eu/binary/1803372/1657337/designs-guidelines/image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005064"/>
            <a:ext cx="1800225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https://guidelines.euipo.europa.eu/binary/1803372/1660785/designs-guidelines/image4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42580"/>
            <a:ext cx="146685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https://guidelines.euipo.europa.eu/binary/1803372/1657792/designs-guidelines/image4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77072"/>
            <a:ext cx="1400175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056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FF0000"/>
                </a:solidFill>
              </a:rPr>
              <a:t>Ayırt </a:t>
            </a:r>
            <a:r>
              <a:rPr lang="tr-TR" dirty="0" err="1" smtClean="0">
                <a:solidFill>
                  <a:srgbClr val="FF0000"/>
                </a:solidFill>
              </a:rPr>
              <a:t>Edicılik</a:t>
            </a:r>
            <a:r>
              <a:rPr lang="tr-TR" dirty="0" smtClean="0">
                <a:solidFill>
                  <a:srgbClr val="FF0000"/>
                </a:solidFill>
              </a:rPr>
              <a:t>-Tasarım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Anlık görünüm (animasyon)																															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Ürün setleri: aralarında mekanik bir bağ yok, estetik ve işlevsel olarak birbirini tamamlıyor ve genelde tek bir parça olarak satılıyor</a:t>
            </a: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0275"/>
            <a:ext cx="9429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207778"/>
            <a:ext cx="8477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76872"/>
            <a:ext cx="86677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00496"/>
            <a:ext cx="885825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 descr="https://guidelines.euipo.europa.eu/binary/1803372/1660208/designs-guidelines/image5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276872"/>
            <a:ext cx="1028700" cy="1209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https://guidelines.euipo.europa.eu/binary/1803372/1663194/designs-guidelines/image5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238375"/>
            <a:ext cx="1009650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5013176"/>
            <a:ext cx="2384450" cy="1462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87285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</TotalTime>
  <Words>1050</Words>
  <Application>Microsoft Office PowerPoint</Application>
  <PresentationFormat>Ekran Gösterisi (4:3)</PresentationFormat>
  <Paragraphs>150</Paragraphs>
  <Slides>23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4" baseType="lpstr">
      <vt:lpstr>Cumba</vt:lpstr>
      <vt:lpstr>Tasarım Hukuku  </vt:lpstr>
      <vt:lpstr>Koruma Şartları-Ayırt Edicilik</vt:lpstr>
      <vt:lpstr>Koruma Şartları-Ayırt Edicilik </vt:lpstr>
      <vt:lpstr>Ayırt Edicilik-Tasarım </vt:lpstr>
      <vt:lpstr>Tasarım başvuru Kılavuzu 2020, Versiyon1.0, s.61</vt:lpstr>
      <vt:lpstr>Ayırt Edicilik-Tasarım </vt:lpstr>
      <vt:lpstr>Ayırt Edicilik-Tasarım </vt:lpstr>
      <vt:lpstr>Ayırt Edicilik-Tasarım </vt:lpstr>
      <vt:lpstr>Ayırt Edicılik-Tasarım</vt:lpstr>
      <vt:lpstr>Ayırt Edicilik-Tasarım </vt:lpstr>
      <vt:lpstr>Ayırt Edicilik-Tasarım </vt:lpstr>
      <vt:lpstr>Ayırt Edicilik-Tasarım </vt:lpstr>
      <vt:lpstr>Ayırt Edicilik/Bilgilenmiş kullanıcı</vt:lpstr>
      <vt:lpstr>Ayırt Edicilik/Bilgilenmiş kullanıcı</vt:lpstr>
      <vt:lpstr>Ayırt Edicilik/Bilgilenmiş kullanıcı</vt:lpstr>
      <vt:lpstr>Ayırt Edicilik/Bilgilenmiş kullanıcı</vt:lpstr>
      <vt:lpstr>PowerPoint Sunusu</vt:lpstr>
      <vt:lpstr>PowerPoint Sunusu</vt:lpstr>
      <vt:lpstr>Koruma Şartları-Ayırt Edicilik</vt:lpstr>
      <vt:lpstr>Ayırt Edicilik/seçenek özgürlüğü</vt:lpstr>
      <vt:lpstr>Ayırt Edicilik/GENEL GÖRÜNÜMÜMDE FARKLILIK</vt:lpstr>
      <vt:lpstr>Ayırt Edicilik/GENEL GÖRÜNÜMÜMDE FARKLILIK</vt:lpstr>
      <vt:lpstr>Ayırt Edicilik/GENEL GÖRÜNÜMÜMDE FARKLILIK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Tasarım Hukuku  </dc:title>
  <dc:creator>zehra</dc:creator>
  <cp:lastModifiedBy>zehra</cp:lastModifiedBy>
  <cp:revision>1</cp:revision>
  <dcterms:created xsi:type="dcterms:W3CDTF">2021-01-28T13:59:28Z</dcterms:created>
  <dcterms:modified xsi:type="dcterms:W3CDTF">2021-01-28T14:00:34Z</dcterms:modified>
</cp:coreProperties>
</file>