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20F854-3CB5-465C-9E50-B3026C798C2E}" type="datetimeFigureOut">
              <a:rPr lang="tr-TR" smtClean="0"/>
              <a:t>26.05.2014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0936E5-9209-4C5C-8281-F2BA6A6829DF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Fermente Süt </a:t>
            </a:r>
            <a:r>
              <a:rPr lang="tr-TR" dirty="0" err="1" smtClean="0">
                <a:solidFill>
                  <a:srgbClr val="FFFF00"/>
                </a:solidFill>
              </a:rPr>
              <a:t>ÜrünleRİnİn</a:t>
            </a:r>
            <a:r>
              <a:rPr lang="tr-TR" dirty="0" smtClean="0">
                <a:solidFill>
                  <a:srgbClr val="FFFF00"/>
                </a:solidFill>
              </a:rPr>
              <a:t> Beslenme </a:t>
            </a:r>
            <a:r>
              <a:rPr lang="tr-TR" dirty="0" err="1" smtClean="0">
                <a:solidFill>
                  <a:srgbClr val="FFFF00"/>
                </a:solidFill>
              </a:rPr>
              <a:t>Değerİ</a:t>
            </a:r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Yoğurt-CLA ilişkisi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 </a:t>
            </a:r>
            <a:r>
              <a:rPr lang="tr-TR" dirty="0" err="1" smtClean="0"/>
              <a:t>juge</a:t>
            </a:r>
            <a:r>
              <a:rPr lang="tr-TR" dirty="0" smtClean="0"/>
              <a:t> çift bağ içeren </a:t>
            </a:r>
            <a:r>
              <a:rPr lang="tr-TR" dirty="0" err="1" smtClean="0"/>
              <a:t>oktadekanoik</a:t>
            </a:r>
            <a:r>
              <a:rPr lang="tr-TR" dirty="0" smtClean="0"/>
              <a:t> asit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</a:t>
            </a:r>
            <a:r>
              <a:rPr lang="tr-TR" sz="2000" dirty="0" err="1" smtClean="0"/>
              <a:t>linoleik</a:t>
            </a:r>
            <a:r>
              <a:rPr lang="tr-TR" sz="2000" dirty="0" smtClean="0"/>
              <a:t> asit </a:t>
            </a:r>
            <a:r>
              <a:rPr lang="tr-TR" sz="2000" dirty="0" err="1" smtClean="0"/>
              <a:t>izomeraz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Linoleik</a:t>
            </a:r>
            <a:r>
              <a:rPr lang="tr-TR" dirty="0" smtClean="0"/>
              <a:t> asit                                       CLA  </a:t>
            </a:r>
          </a:p>
          <a:p>
            <a:endParaRPr lang="tr-TR" dirty="0" smtClean="0"/>
          </a:p>
          <a:p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843808" y="3429000"/>
            <a:ext cx="3024336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irsek Bağlayıcısı"/>
          <p:cNvCxnSpPr/>
          <p:nvPr/>
        </p:nvCxnSpPr>
        <p:spPr>
          <a:xfrm rot="10800000" flipV="1">
            <a:off x="4644008" y="3861047"/>
            <a:ext cx="1584176" cy="1080120"/>
          </a:xfrm>
          <a:prstGeom prst="bentConnector3">
            <a:avLst>
              <a:gd name="adj1" fmla="val 50000"/>
            </a:avLst>
          </a:prstGeom>
          <a:ln w="444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6228184" y="3509392"/>
            <a:ext cx="8384" cy="351656"/>
          </a:xfrm>
          <a:prstGeom prst="straightConnector1">
            <a:avLst/>
          </a:prstGeom>
          <a:ln w="44450"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539552" y="4509120"/>
            <a:ext cx="40324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Anti-</a:t>
            </a:r>
            <a:r>
              <a:rPr lang="tr-TR" dirty="0" err="1" smtClean="0">
                <a:solidFill>
                  <a:srgbClr val="002060"/>
                </a:solidFill>
              </a:rPr>
              <a:t>karsinojenşk</a:t>
            </a:r>
            <a:r>
              <a:rPr lang="tr-TR" dirty="0" smtClean="0">
                <a:solidFill>
                  <a:srgbClr val="002060"/>
                </a:solidFill>
              </a:rPr>
              <a:t>, anti-diyabetik, anti-obezite, anti-</a:t>
            </a:r>
            <a:r>
              <a:rPr lang="tr-TR" dirty="0" err="1" smtClean="0">
                <a:solidFill>
                  <a:srgbClr val="002060"/>
                </a:solidFill>
              </a:rPr>
              <a:t>oksidatif</a:t>
            </a:r>
            <a:r>
              <a:rPr lang="tr-TR" dirty="0" smtClean="0">
                <a:solidFill>
                  <a:srgbClr val="002060"/>
                </a:solidFill>
              </a:rPr>
              <a:t>, anti-bakteriyel vb…</a:t>
            </a:r>
            <a:endParaRPr lang="tr-T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Yoğurt-obezite ilişkisi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Yüksek kalsiyum kilo kaybına yol açıyor</a:t>
            </a:r>
          </a:p>
          <a:p>
            <a:endParaRPr lang="tr-TR" dirty="0" smtClean="0"/>
          </a:p>
          <a:p>
            <a:r>
              <a:rPr lang="tr-TR" dirty="0" smtClean="0"/>
              <a:t>Kalsiyum yağ metabolizmasında etkili</a:t>
            </a:r>
          </a:p>
          <a:p>
            <a:endParaRPr lang="tr-TR" dirty="0" smtClean="0"/>
          </a:p>
          <a:p>
            <a:r>
              <a:rPr lang="tr-TR" dirty="0" smtClean="0"/>
              <a:t>Düşük kalsiyum kandaki </a:t>
            </a:r>
            <a:r>
              <a:rPr lang="tr-TR" dirty="0" err="1" smtClean="0"/>
              <a:t>paratiroid</a:t>
            </a:r>
            <a:r>
              <a:rPr lang="tr-TR" dirty="0" smtClean="0"/>
              <a:t> hormonu (PTH) ve 1,25-</a:t>
            </a:r>
            <a:r>
              <a:rPr lang="tr-TR" dirty="0" err="1" smtClean="0"/>
              <a:t>dihidroksivitamin</a:t>
            </a:r>
            <a:r>
              <a:rPr lang="tr-TR" dirty="0" smtClean="0"/>
              <a:t>-D seviyesini artırmaktadır</a:t>
            </a:r>
          </a:p>
          <a:p>
            <a:endParaRPr lang="tr-TR" dirty="0" smtClean="0"/>
          </a:p>
          <a:p>
            <a:r>
              <a:rPr lang="tr-TR" dirty="0" smtClean="0"/>
              <a:t>Bunun sonucunda da </a:t>
            </a:r>
            <a:r>
              <a:rPr lang="tr-TR" dirty="0" err="1" smtClean="0"/>
              <a:t>lipoliz</a:t>
            </a:r>
            <a:r>
              <a:rPr lang="tr-TR" dirty="0" smtClean="0"/>
              <a:t>-</a:t>
            </a:r>
            <a:r>
              <a:rPr lang="tr-TR" dirty="0" err="1" smtClean="0"/>
              <a:t>lipogenesis</a:t>
            </a:r>
            <a:r>
              <a:rPr lang="tr-TR" dirty="0" smtClean="0"/>
              <a:t> dengesi bozulmakta ve vücutta yağ yakımı azalmaktadır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Yoğurt tüketiminin yan etkileri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Aşırı </a:t>
            </a:r>
            <a:r>
              <a:rPr lang="tr-TR" dirty="0" err="1" smtClean="0"/>
              <a:t>galaktoz</a:t>
            </a:r>
            <a:r>
              <a:rPr lang="tr-TR" dirty="0" smtClean="0"/>
              <a:t> alımına bağlı katarakt gelişimi (denek farelerde)</a:t>
            </a:r>
          </a:p>
          <a:p>
            <a:endParaRPr lang="tr-TR" dirty="0" smtClean="0"/>
          </a:p>
          <a:p>
            <a:r>
              <a:rPr lang="tr-TR" dirty="0" err="1" smtClean="0"/>
              <a:t>Galaktoz</a:t>
            </a:r>
            <a:r>
              <a:rPr lang="tr-TR" dirty="0" smtClean="0"/>
              <a:t> </a:t>
            </a:r>
            <a:r>
              <a:rPr lang="tr-TR" dirty="0" err="1" smtClean="0"/>
              <a:t>uridil</a:t>
            </a:r>
            <a:r>
              <a:rPr lang="tr-TR" dirty="0" smtClean="0"/>
              <a:t> </a:t>
            </a:r>
            <a:r>
              <a:rPr lang="tr-TR" dirty="0" err="1" smtClean="0"/>
              <a:t>dehidrogenaz</a:t>
            </a:r>
            <a:r>
              <a:rPr lang="tr-TR" dirty="0" smtClean="0"/>
              <a:t> eksikliğinde </a:t>
            </a:r>
            <a:r>
              <a:rPr lang="tr-TR" dirty="0" err="1" smtClean="0"/>
              <a:t>galaktozemi</a:t>
            </a:r>
            <a:r>
              <a:rPr lang="tr-TR" dirty="0" smtClean="0"/>
              <a:t> gelişimi (topuk kanı testi)</a:t>
            </a:r>
          </a:p>
          <a:p>
            <a:pPr>
              <a:buNone/>
            </a:pPr>
            <a:r>
              <a:rPr lang="tr-TR" sz="2400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tr-TR" sz="2400" dirty="0" smtClean="0">
                <a:solidFill>
                  <a:srgbClr val="FFFF00"/>
                </a:solidFill>
              </a:rPr>
              <a:t> </a:t>
            </a:r>
            <a:r>
              <a:rPr lang="tr-TR" sz="2400" dirty="0" smtClean="0">
                <a:solidFill>
                  <a:srgbClr val="FFFF00"/>
                </a:solidFill>
              </a:rPr>
              <a:t>      i. Büyüme fonksiyonlarında yavaşlama</a:t>
            </a:r>
          </a:p>
          <a:p>
            <a:pPr>
              <a:buNone/>
            </a:pPr>
            <a:r>
              <a:rPr lang="tr-TR" sz="2400" dirty="0" smtClean="0">
                <a:solidFill>
                  <a:srgbClr val="FFFF00"/>
                </a:solidFill>
              </a:rPr>
              <a:t> </a:t>
            </a:r>
            <a:r>
              <a:rPr lang="tr-TR" sz="2400" dirty="0" smtClean="0">
                <a:solidFill>
                  <a:srgbClr val="FFFF00"/>
                </a:solidFill>
              </a:rPr>
              <a:t>     </a:t>
            </a:r>
            <a:r>
              <a:rPr lang="tr-TR" sz="2400" dirty="0" err="1" smtClean="0">
                <a:solidFill>
                  <a:srgbClr val="FFFF00"/>
                </a:solidFill>
              </a:rPr>
              <a:t>ii</a:t>
            </a:r>
            <a:r>
              <a:rPr lang="tr-TR" sz="2400" dirty="0" smtClean="0">
                <a:solidFill>
                  <a:srgbClr val="FFFF00"/>
                </a:solidFill>
              </a:rPr>
              <a:t>. Karaciğer büyümesi ve böbrek rahatsızlıkları </a:t>
            </a:r>
            <a:endParaRPr lang="tr-T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58" y="1268760"/>
            <a:ext cx="8872479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29" y="1772815"/>
            <a:ext cx="9131671" cy="4322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FF00"/>
                </a:solidFill>
              </a:rPr>
              <a:t>Hidrokolloidler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641379"/>
          </a:xfrm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tr-TR" sz="2000" dirty="0" smtClean="0">
                <a:solidFill>
                  <a:schemeClr val="bg1"/>
                </a:solidFill>
              </a:rPr>
              <a:t>-Bağırsakta </a:t>
            </a:r>
            <a:r>
              <a:rPr lang="tr-TR" sz="2000" dirty="0" err="1">
                <a:solidFill>
                  <a:schemeClr val="bg1"/>
                </a:solidFill>
              </a:rPr>
              <a:t>peristalsis</a:t>
            </a:r>
            <a:r>
              <a:rPr lang="tr-TR" sz="2000" dirty="0">
                <a:solidFill>
                  <a:schemeClr val="bg1"/>
                </a:solidFill>
              </a:rPr>
              <a:t> etkinliğini (bağırsak hareketliliği) </a:t>
            </a:r>
            <a:r>
              <a:rPr lang="tr-TR" sz="2000" dirty="0" smtClean="0">
                <a:solidFill>
                  <a:schemeClr val="bg1"/>
                </a:solidFill>
              </a:rPr>
              <a:t>artırma</a:t>
            </a:r>
          </a:p>
          <a:p>
            <a:pPr lvl="0">
              <a:buNone/>
            </a:pPr>
            <a:endParaRPr lang="tr-TR" sz="2000" dirty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tr-TR" sz="2000" dirty="0" smtClean="0">
                <a:solidFill>
                  <a:schemeClr val="bg1"/>
                </a:solidFill>
              </a:rPr>
              <a:t>-Potansiyel </a:t>
            </a:r>
            <a:r>
              <a:rPr lang="tr-TR" sz="2000" dirty="0" err="1">
                <a:solidFill>
                  <a:schemeClr val="bg1"/>
                </a:solidFill>
              </a:rPr>
              <a:t>toksik</a:t>
            </a:r>
            <a:r>
              <a:rPr lang="tr-TR" sz="2000" dirty="0">
                <a:solidFill>
                  <a:schemeClr val="bg1"/>
                </a:solidFill>
              </a:rPr>
              <a:t> maddeleri </a:t>
            </a:r>
            <a:r>
              <a:rPr lang="tr-TR" sz="2000" dirty="0" err="1">
                <a:solidFill>
                  <a:schemeClr val="bg1"/>
                </a:solidFill>
              </a:rPr>
              <a:t>absorbe</a:t>
            </a:r>
            <a:r>
              <a:rPr lang="tr-TR" sz="2000" dirty="0">
                <a:solidFill>
                  <a:schemeClr val="bg1"/>
                </a:solidFill>
              </a:rPr>
              <a:t> ederek dışarı </a:t>
            </a:r>
            <a:r>
              <a:rPr lang="tr-TR" sz="2000" dirty="0" smtClean="0">
                <a:solidFill>
                  <a:schemeClr val="bg1"/>
                </a:solidFill>
              </a:rPr>
              <a:t>atılmasını sağlama</a:t>
            </a:r>
          </a:p>
          <a:p>
            <a:pPr lvl="0">
              <a:buNone/>
            </a:pPr>
            <a:endParaRPr lang="tr-TR" sz="2000" dirty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tr-TR" sz="2000" dirty="0" smtClean="0">
                <a:solidFill>
                  <a:schemeClr val="bg1"/>
                </a:solidFill>
              </a:rPr>
              <a:t>-Şekerlerin </a:t>
            </a:r>
            <a:r>
              <a:rPr lang="tr-TR" sz="2000" dirty="0">
                <a:solidFill>
                  <a:schemeClr val="bg1"/>
                </a:solidFill>
              </a:rPr>
              <a:t>ince bağırsakta emilimini yavaşlattıklarından </a:t>
            </a:r>
            <a:r>
              <a:rPr lang="tr-TR" sz="2000" dirty="0" err="1">
                <a:solidFill>
                  <a:schemeClr val="bg1"/>
                </a:solidFill>
              </a:rPr>
              <a:t>insülin</a:t>
            </a:r>
            <a:r>
              <a:rPr lang="tr-TR" sz="2000" dirty="0">
                <a:solidFill>
                  <a:schemeClr val="bg1"/>
                </a:solidFill>
              </a:rPr>
              <a:t> üretimi aniden artmakta ve dolayısıyla kan şekeri seviyesinin dengesi </a:t>
            </a:r>
            <a:r>
              <a:rPr lang="tr-TR" sz="2000" dirty="0" smtClean="0">
                <a:solidFill>
                  <a:schemeClr val="bg1"/>
                </a:solidFill>
              </a:rPr>
              <a:t>korunma</a:t>
            </a:r>
            <a:endParaRPr lang="tr-TR" sz="2000" dirty="0">
              <a:solidFill>
                <a:schemeClr val="bg1"/>
              </a:solidFill>
            </a:endParaRPr>
          </a:p>
          <a:p>
            <a:pPr lvl="0">
              <a:buNone/>
            </a:pPr>
            <a:endParaRPr lang="tr-TR" sz="2000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tr-TR" sz="2000" dirty="0" smtClean="0">
                <a:solidFill>
                  <a:schemeClr val="bg1"/>
                </a:solidFill>
              </a:rPr>
              <a:t>-Kan </a:t>
            </a:r>
            <a:r>
              <a:rPr lang="tr-TR" sz="2000" dirty="0">
                <a:solidFill>
                  <a:schemeClr val="bg1"/>
                </a:solidFill>
              </a:rPr>
              <a:t>serum kolesterol seviyesini </a:t>
            </a:r>
            <a:r>
              <a:rPr lang="tr-TR" sz="2000" dirty="0" smtClean="0">
                <a:solidFill>
                  <a:schemeClr val="bg1"/>
                </a:solidFill>
              </a:rPr>
              <a:t>düşürme</a:t>
            </a:r>
            <a:endParaRPr lang="tr-TR" sz="2000" dirty="0">
              <a:solidFill>
                <a:schemeClr val="bg1"/>
              </a:solidFill>
            </a:endParaRPr>
          </a:p>
          <a:p>
            <a:pPr>
              <a:buNone/>
            </a:pPr>
            <a:endParaRPr lang="tr-TR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2000" dirty="0" smtClean="0">
                <a:solidFill>
                  <a:schemeClr val="bg1"/>
                </a:solidFill>
              </a:rPr>
              <a:t>-Yoğurtta </a:t>
            </a:r>
            <a:r>
              <a:rPr lang="tr-TR" sz="2000" dirty="0">
                <a:solidFill>
                  <a:schemeClr val="bg1"/>
                </a:solidFill>
              </a:rPr>
              <a:t>viskoziteyi artırdıklarından ürünün ağız ile kalın bağırsak arasındaki sindirim süreci uzun olmakta ve dolayısıyla laktozun laktaz ile </a:t>
            </a:r>
            <a:r>
              <a:rPr lang="tr-TR" sz="2000" dirty="0" err="1">
                <a:solidFill>
                  <a:schemeClr val="bg1"/>
                </a:solidFill>
              </a:rPr>
              <a:t>hidrolizasyon</a:t>
            </a:r>
            <a:r>
              <a:rPr lang="tr-TR" sz="2000" dirty="0">
                <a:solidFill>
                  <a:schemeClr val="bg1"/>
                </a:solidFill>
              </a:rPr>
              <a:t> kapasitesi artmaktadır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Sağlık etkisi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Bağırsak </a:t>
            </a:r>
            <a:r>
              <a:rPr lang="tr-TR" dirty="0" err="1" smtClean="0"/>
              <a:t>pH’sını</a:t>
            </a:r>
            <a:r>
              <a:rPr lang="tr-TR" dirty="0" smtClean="0"/>
              <a:t> düşürme</a:t>
            </a:r>
          </a:p>
          <a:p>
            <a:endParaRPr lang="tr-TR" dirty="0" smtClean="0"/>
          </a:p>
          <a:p>
            <a:r>
              <a:rPr lang="tr-TR" dirty="0" smtClean="0"/>
              <a:t>Bağırsağa tutunma</a:t>
            </a:r>
          </a:p>
          <a:p>
            <a:endParaRPr lang="tr-TR" dirty="0"/>
          </a:p>
          <a:p>
            <a:r>
              <a:rPr lang="tr-TR" dirty="0" smtClean="0"/>
              <a:t>Yoğurt bakterileri Gr(+)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         </a:t>
            </a:r>
            <a:r>
              <a:rPr lang="tr-TR" sz="2400" dirty="0" smtClean="0"/>
              <a:t>a. </a:t>
            </a:r>
            <a:r>
              <a:rPr lang="tr-TR" sz="2400" dirty="0" err="1" smtClean="0"/>
              <a:t>peptidoglukan</a:t>
            </a:r>
            <a:r>
              <a:rPr lang="tr-TR" sz="2400" dirty="0" smtClean="0"/>
              <a:t> </a:t>
            </a:r>
          </a:p>
          <a:p>
            <a:pPr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        b. </a:t>
            </a:r>
            <a:r>
              <a:rPr lang="tr-TR" sz="2400" dirty="0" err="1" smtClean="0"/>
              <a:t>polisakkarit</a:t>
            </a:r>
            <a:endParaRPr lang="tr-TR" sz="2400" dirty="0" smtClean="0"/>
          </a:p>
          <a:p>
            <a:pPr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        c. </a:t>
            </a:r>
            <a:r>
              <a:rPr lang="tr-TR" sz="2400" dirty="0" err="1" smtClean="0"/>
              <a:t>teikoik</a:t>
            </a:r>
            <a:r>
              <a:rPr lang="tr-TR" sz="2400" dirty="0" smtClean="0"/>
              <a:t> asit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4355976" y="4293096"/>
            <a:ext cx="432048" cy="129614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4788024" y="4725144"/>
            <a:ext cx="3888432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Bakteri hücre duvarı yapısını oluşturan materyaller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Yoğurt-kanser ilişkisi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470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FF00"/>
                </a:solidFill>
              </a:rPr>
              <a:t>Hipotez 1</a:t>
            </a:r>
            <a:r>
              <a:rPr lang="tr-TR" dirty="0" smtClean="0"/>
              <a:t>: Bağırsak kanserinde etkili enzimler </a:t>
            </a:r>
          </a:p>
          <a:p>
            <a:pPr>
              <a:buNone/>
            </a:pPr>
            <a:r>
              <a:rPr lang="tr-TR" dirty="0" smtClean="0"/>
              <a:t>                    LAB tarafından ince ve kalın 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bağırsaktan uzaklaştırılmaktadır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FFFF00"/>
                </a:solidFill>
              </a:rPr>
              <a:t>Hipotez 2</a:t>
            </a:r>
            <a:r>
              <a:rPr lang="tr-TR" dirty="0" smtClean="0"/>
              <a:t>: Nitrat </a:t>
            </a:r>
            <a:r>
              <a:rPr lang="tr-TR" dirty="0" err="1" smtClean="0"/>
              <a:t>redüktaz</a:t>
            </a:r>
            <a:r>
              <a:rPr lang="tr-TR" dirty="0" smtClean="0"/>
              <a:t> enzimi aracılığı ile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nitratı ve </a:t>
            </a:r>
            <a:r>
              <a:rPr lang="tr-TR" dirty="0" err="1" smtClean="0"/>
              <a:t>nitritin</a:t>
            </a:r>
            <a:r>
              <a:rPr lang="tr-TR" dirty="0" smtClean="0"/>
              <a:t> parçalanması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sağlanarak </a:t>
            </a:r>
            <a:r>
              <a:rPr lang="tr-TR" dirty="0" err="1" smtClean="0"/>
              <a:t>nitrozamin</a:t>
            </a:r>
            <a:r>
              <a:rPr lang="tr-TR" dirty="0" smtClean="0"/>
              <a:t> oluşumu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      engellenmektedir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Hipotez 3</a:t>
            </a:r>
            <a:r>
              <a:rPr lang="tr-TR" dirty="0" smtClean="0"/>
              <a:t>: Bağışıklık sisteminin güçlenmesi (</a:t>
            </a:r>
            <a:r>
              <a:rPr lang="tr-TR" dirty="0" err="1" smtClean="0"/>
              <a:t>IgA</a:t>
            </a:r>
            <a:r>
              <a:rPr lang="tr-TR" baseline="30000" dirty="0" smtClean="0"/>
              <a:t>+</a:t>
            </a:r>
            <a:r>
              <a:rPr lang="tr-TR" dirty="0" smtClean="0"/>
              <a:t> artışı)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Yoğurt-mide/bağırsak hastalıkları ilişkisi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60"/>
          </a:xfrm>
        </p:spPr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b="1" u="sng" dirty="0" err="1" smtClean="0">
                <a:solidFill>
                  <a:srgbClr val="FFFF00"/>
                </a:solidFill>
              </a:rPr>
              <a:t>Probiyotiklerin</a:t>
            </a:r>
            <a:r>
              <a:rPr lang="tr-TR" b="1" u="sng" dirty="0" smtClean="0">
                <a:solidFill>
                  <a:srgbClr val="FFFF00"/>
                </a:solidFill>
              </a:rPr>
              <a:t> etkisi</a:t>
            </a:r>
            <a:endParaRPr lang="tr-TR" b="1" u="sng" dirty="0" smtClean="0">
              <a:solidFill>
                <a:srgbClr val="FFFF00"/>
              </a:solidFill>
            </a:endParaRPr>
          </a:p>
          <a:p>
            <a:endParaRPr lang="tr-TR" dirty="0" smtClean="0"/>
          </a:p>
          <a:p>
            <a:r>
              <a:rPr lang="tr-TR" dirty="0" smtClean="0"/>
              <a:t>Organik asitler</a:t>
            </a:r>
          </a:p>
          <a:p>
            <a:r>
              <a:rPr lang="tr-TR" dirty="0" err="1" smtClean="0"/>
              <a:t>İmmünoglobulinler</a:t>
            </a:r>
            <a:r>
              <a:rPr lang="tr-TR" dirty="0" smtClean="0"/>
              <a:t>           ülser-mide şişkinliği</a:t>
            </a:r>
          </a:p>
          <a:p>
            <a:r>
              <a:rPr lang="tr-TR" dirty="0" err="1" smtClean="0"/>
              <a:t>Bakteriyosinler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4355976" y="2924944"/>
            <a:ext cx="504056" cy="187220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611560" y="5949280"/>
            <a:ext cx="7776864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rgbClr val="002060"/>
                </a:solidFill>
              </a:rPr>
              <a:t>Yoğurt bakterileri mide asitliğine karşı dirençli değildir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Yoğurt-kolesterol ilişkisi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600200"/>
            <a:ext cx="8136904" cy="4709160"/>
          </a:xfrm>
        </p:spPr>
        <p:txBody>
          <a:bodyPr/>
          <a:lstStyle/>
          <a:p>
            <a:r>
              <a:rPr lang="tr-TR" dirty="0" err="1" smtClean="0"/>
              <a:t>Hidroksimetil</a:t>
            </a:r>
            <a:r>
              <a:rPr lang="tr-TR" dirty="0" smtClean="0"/>
              <a:t> </a:t>
            </a:r>
            <a:r>
              <a:rPr lang="tr-TR" dirty="0" err="1" smtClean="0"/>
              <a:t>glutarat</a:t>
            </a:r>
            <a:r>
              <a:rPr lang="tr-TR" dirty="0" smtClean="0"/>
              <a:t> </a:t>
            </a:r>
            <a:r>
              <a:rPr lang="tr-TR" dirty="0" smtClean="0"/>
              <a:t>serum kolesterol sentezini baskılamaktadır</a:t>
            </a:r>
          </a:p>
          <a:p>
            <a:endParaRPr lang="tr-TR" dirty="0" smtClean="0"/>
          </a:p>
          <a:p>
            <a:r>
              <a:rPr lang="tr-TR" dirty="0" smtClean="0"/>
              <a:t>Laktozu hidrolize edilen sütler</a:t>
            </a:r>
          </a:p>
          <a:p>
            <a:endParaRPr lang="tr-TR" dirty="0" smtClean="0"/>
          </a:p>
          <a:p>
            <a:r>
              <a:rPr lang="tr-TR" dirty="0" err="1" smtClean="0"/>
              <a:t>Kurumaddesi</a:t>
            </a:r>
            <a:r>
              <a:rPr lang="tr-TR" dirty="0" smtClean="0"/>
              <a:t> serum proteini konsantresi/tozu ile artırılan ürünler</a:t>
            </a:r>
          </a:p>
          <a:p>
            <a:endParaRPr lang="tr-TR" dirty="0" smtClean="0"/>
          </a:p>
          <a:p>
            <a:r>
              <a:rPr lang="tr-TR" dirty="0" smtClean="0"/>
              <a:t>Bitkisel steroller ile katkılandırılan ürünler</a:t>
            </a:r>
          </a:p>
          <a:p>
            <a:endParaRPr lang="tr-TR" dirty="0" smtClean="0"/>
          </a:p>
          <a:p>
            <a:pPr lvl="1">
              <a:buNone/>
            </a:pP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7668344" y="1628800"/>
            <a:ext cx="1368152" cy="46805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 rot="16200000">
            <a:off x="6484858" y="360437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rgbClr val="002060"/>
                </a:solidFill>
              </a:rPr>
              <a:t>Kolesterol (</a:t>
            </a:r>
            <a:r>
              <a:rPr lang="tr-TR" b="1" dirty="0" err="1" smtClean="0">
                <a:solidFill>
                  <a:srgbClr val="002060"/>
                </a:solidFill>
              </a:rPr>
              <a:t>LDLi</a:t>
            </a:r>
            <a:r>
              <a:rPr lang="tr-TR" b="1" dirty="0" smtClean="0">
                <a:solidFill>
                  <a:srgbClr val="002060"/>
                </a:solidFill>
              </a:rPr>
              <a:t> HDL, Total)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ven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Güven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üven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</TotalTime>
  <Words>298</Words>
  <Application>Microsoft Office PowerPoint</Application>
  <PresentationFormat>Ekran Gösterisi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Güven</vt:lpstr>
      <vt:lpstr>Fermente Süt ÜrünleRİnİn Beslenme Değerİ</vt:lpstr>
      <vt:lpstr>Slayt 2</vt:lpstr>
      <vt:lpstr>Slayt 3</vt:lpstr>
      <vt:lpstr>Slayt 4</vt:lpstr>
      <vt:lpstr>Hidrokolloidler</vt:lpstr>
      <vt:lpstr>Sağlık etkisi</vt:lpstr>
      <vt:lpstr>Yoğurt-kanser ilişkisi</vt:lpstr>
      <vt:lpstr>Yoğurt-mide/bağırsak hastalıkları ilişkisi</vt:lpstr>
      <vt:lpstr>Yoğurt-kolesterol ilişkisi</vt:lpstr>
      <vt:lpstr>Yoğurt-CLA ilişkisi</vt:lpstr>
      <vt:lpstr>Yoğurt-obezite ilişkisi</vt:lpstr>
      <vt:lpstr>Yoğurt tüketiminin yan etkileri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Fermente Süt ÜrünleRIinin Beslenme Değeri</dc:title>
  <dc:creator>Adabarbaros</dc:creator>
  <cp:lastModifiedBy>Adabarbaros</cp:lastModifiedBy>
  <cp:revision>4</cp:revision>
  <dcterms:created xsi:type="dcterms:W3CDTF">2014-05-26T07:25:16Z</dcterms:created>
  <dcterms:modified xsi:type="dcterms:W3CDTF">2014-05-26T08:02:38Z</dcterms:modified>
</cp:coreProperties>
</file>