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73" r:id="rId2"/>
    <p:sldId id="272" r:id="rId3"/>
    <p:sldId id="274" r:id="rId4"/>
    <p:sldId id="275" r:id="rId5"/>
    <p:sldId id="276" r:id="rId6"/>
    <p:sldId id="277" r:id="rId7"/>
    <p:sldId id="278" r:id="rId8"/>
    <p:sldId id="279" r:id="rId9"/>
    <p:sldId id="28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F1D1B-AD41-4F3B-9091-A69A7B0FFF4A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48430-732F-48AA-A129-1BDBE1E1E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65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7C52A-5ACD-4127-A0DC-1AC4825296E3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4575E-4A84-4768-9B80-C46DFC7A0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92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4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FF14-0549-42E5-B534-EC6EF10B2106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AÜHF İktisat – F. Kemal Kızılca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4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D11E-9E16-4549-B2C3-E348452854D5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9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91C4-9774-4A06-93D7-A2CB8F4C6A60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9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20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BAA0B38-4A40-4891-A0DA-C7855C61035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508593"/>
      </p:ext>
    </p:extLst>
  </p:cSld>
  <p:clrMapOvr>
    <a:masterClrMapping/>
  </p:clrMapOvr>
  <p:transition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347730"/>
            <a:ext cx="10058400" cy="940157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468192"/>
            <a:ext cx="10058400" cy="4704008"/>
          </a:xfrm>
        </p:spPr>
        <p:txBody>
          <a:bodyPr/>
          <a:lstStyle>
            <a:lvl1pPr>
              <a:defRPr sz="2400" baseline="0"/>
            </a:lvl1pPr>
            <a:lvl2pPr>
              <a:defRPr sz="2200" baseline="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24CF3-6FB5-4190-BA6C-9EC03856690C}" type="datetime1">
              <a:rPr lang="en-US" smtClean="0"/>
              <a:t>1/10/2018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AÜHF İktisat – F. Kemal Kızılca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91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49D9C418-5D20-436E-B651-414DA32331AC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0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0D38-CB94-4E5D-967F-3B7FBF9908CC}" type="datetime1">
              <a:rPr lang="en-US" smtClean="0"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3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C28E-5C7C-4D0C-A6E9-ADEAFDA085C4}" type="datetime1">
              <a:rPr lang="en-US" smtClean="0"/>
              <a:t>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4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CD097-A213-49CC-9234-43D048B169C9}" type="datetime1">
              <a:rPr lang="en-US" smtClean="0"/>
              <a:t>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181E-0A4B-498B-99EB-2E88CB875411}" type="datetime1">
              <a:rPr lang="en-US" smtClean="0"/>
              <a:t>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5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6DC5-A09C-4FD8-A4B7-6D2A05573EAF}" type="datetime1">
              <a:rPr lang="en-US" smtClean="0"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0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4EAD2A2D-9FC0-4B80-B1FE-CCE8E2229202}" type="datetime1">
              <a:rPr lang="en-US" smtClean="0"/>
              <a:t>1/10/2018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7B2C6B8-A382-4366-8881-FAF4A2E38687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0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Denge Millî Geliri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AÜHF İktisat – F. Kemal Kızılca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Denge Kavramı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dirty="0"/>
              <a:t>Y = E</a:t>
            </a:r>
          </a:p>
          <a:p>
            <a:pPr algn="ctr">
              <a:buNone/>
            </a:pPr>
            <a:r>
              <a:rPr lang="tr-TR" dirty="0"/>
              <a:t>Y = C + I + G + X – M</a:t>
            </a:r>
          </a:p>
          <a:p>
            <a:pPr algn="ctr">
              <a:buFont typeface="Wingdings" pitchFamily="2" charset="2"/>
              <a:buNone/>
            </a:pPr>
            <a:r>
              <a:rPr lang="tr-TR" sz="2800" dirty="0"/>
              <a:t>Y: Hasıla (Üretim – </a:t>
            </a:r>
            <a:r>
              <a:rPr lang="tr-TR" sz="2800" i="1" dirty="0" err="1"/>
              <a:t>Product</a:t>
            </a:r>
            <a:r>
              <a:rPr lang="tr-TR" sz="2800" dirty="0"/>
              <a:t>)</a:t>
            </a:r>
          </a:p>
          <a:p>
            <a:pPr algn="ctr">
              <a:buFont typeface="Wingdings" pitchFamily="2" charset="2"/>
              <a:buNone/>
            </a:pPr>
            <a:r>
              <a:rPr lang="tr-TR" sz="2800" dirty="0"/>
              <a:t>E: Harcamalar (</a:t>
            </a:r>
            <a:r>
              <a:rPr lang="tr-TR" sz="2800" dirty="0" err="1"/>
              <a:t>Expenditures</a:t>
            </a:r>
            <a:r>
              <a:rPr lang="tr-TR" sz="2800" dirty="0"/>
              <a:t>)</a:t>
            </a:r>
          </a:p>
          <a:p>
            <a:pPr algn="ctr">
              <a:buFont typeface="Wingdings" pitchFamily="2" charset="2"/>
              <a:buNone/>
            </a:pPr>
            <a:r>
              <a:rPr lang="tr-TR" sz="2800" dirty="0"/>
              <a:t>C: Tüketim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2800" dirty="0"/>
              <a:t>I: Yatırım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2800" dirty="0"/>
              <a:t>G: Kamu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2800" dirty="0"/>
              <a:t>X: İhracat</a:t>
            </a:r>
          </a:p>
          <a:p>
            <a:pPr algn="ctr">
              <a:buFont typeface="Wingdings" pitchFamily="2" charset="2"/>
              <a:buNone/>
            </a:pPr>
            <a:r>
              <a:rPr lang="tr-TR" sz="2800" dirty="0"/>
              <a:t>M: İthalat</a:t>
            </a:r>
          </a:p>
        </p:txBody>
      </p:sp>
    </p:spTree>
    <p:extLst>
      <p:ext uri="{BB962C8B-B14F-4D97-AF65-F5344CB8AC3E}">
        <p14:creationId xmlns:p14="http://schemas.microsoft.com/office/powerpoint/2010/main" val="611282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 DENGE OLMAZSA?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341438"/>
            <a:ext cx="8362950" cy="4824412"/>
          </a:xfrm>
        </p:spPr>
        <p:txBody>
          <a:bodyPr>
            <a:normAutofit/>
          </a:bodyPr>
          <a:lstStyle/>
          <a:p>
            <a:pPr marL="812800" indent="-812800"/>
            <a:r>
              <a:rPr lang="tr-TR" dirty="0"/>
              <a:t>Denge iki şekilde olmayabilir: </a:t>
            </a:r>
          </a:p>
          <a:p>
            <a:pPr marL="812800" indent="-812800">
              <a:buFont typeface="Wingdings" pitchFamily="2" charset="2"/>
              <a:buAutoNum type="romanUcPeriod"/>
            </a:pPr>
            <a:r>
              <a:rPr lang="tr-TR" dirty="0"/>
              <a:t>Planlanmış harcamalar, üretimin üzerindedir (aşırı istihdam durumu). </a:t>
            </a:r>
          </a:p>
          <a:p>
            <a:pPr marL="812800" indent="-812800">
              <a:buFont typeface="Wingdings" pitchFamily="2" charset="2"/>
              <a:buAutoNum type="romanUcPeriod"/>
            </a:pPr>
            <a:r>
              <a:rPr lang="tr-TR" dirty="0"/>
              <a:t>Planlanmış harcamalar üretimin altındadır (eksik istihdam durumu). </a:t>
            </a:r>
          </a:p>
        </p:txBody>
      </p:sp>
    </p:spTree>
    <p:extLst>
      <p:ext uri="{BB962C8B-B14F-4D97-AF65-F5344CB8AC3E}">
        <p14:creationId xmlns:p14="http://schemas.microsoft.com/office/powerpoint/2010/main" val="1192697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8938" y="476251"/>
            <a:ext cx="8964612" cy="720725"/>
          </a:xfrm>
        </p:spPr>
        <p:txBody>
          <a:bodyPr/>
          <a:lstStyle/>
          <a:p>
            <a:r>
              <a:rPr lang="tr-TR"/>
              <a:t>DEĞİŞKENLERLE İLGİLİ VARSAYIMLAR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Tüketim, </a:t>
            </a:r>
            <a:r>
              <a:rPr lang="tr-TR" i="1" dirty="0"/>
              <a:t>harcanabilir gelir</a:t>
            </a:r>
            <a:r>
              <a:rPr lang="tr-TR" dirty="0"/>
              <a:t>in (YD) sabit bir oranıdır (c: marjinal tüketim eğilimi </a:t>
            </a:r>
            <a:r>
              <a:rPr lang="en-US" dirty="0">
                <a:solidFill>
                  <a:srgbClr val="CC0000"/>
                </a:solidFill>
              </a:rPr>
              <a:t>&lt; 1</a:t>
            </a:r>
            <a:r>
              <a:rPr lang="tr-TR" dirty="0"/>
              <a:t>): </a:t>
            </a:r>
          </a:p>
          <a:p>
            <a:pPr algn="ctr">
              <a:buFont typeface="Wingdings" pitchFamily="2" charset="2"/>
              <a:buNone/>
            </a:pPr>
            <a:r>
              <a:rPr lang="tr-TR" dirty="0"/>
              <a:t>C = </a:t>
            </a:r>
            <a:r>
              <a:rPr lang="tr-TR" dirty="0" err="1" smtClean="0"/>
              <a:t>C</a:t>
            </a:r>
            <a:r>
              <a:rPr lang="tr-TR" baseline="-25000" dirty="0" err="1" smtClean="0"/>
              <a:t>o</a:t>
            </a:r>
            <a:r>
              <a:rPr lang="tr-TR" dirty="0" smtClean="0"/>
              <a:t> + </a:t>
            </a:r>
            <a:r>
              <a:rPr lang="tr-TR" dirty="0" err="1" smtClean="0"/>
              <a:t>cYD</a:t>
            </a:r>
            <a:endParaRPr lang="tr-TR" dirty="0"/>
          </a:p>
          <a:p>
            <a:r>
              <a:rPr lang="tr-TR" dirty="0"/>
              <a:t>Harcanabilir gelir, vergi (T) sonrası gelirdir: </a:t>
            </a:r>
          </a:p>
          <a:p>
            <a:pPr algn="ctr">
              <a:buFont typeface="Wingdings" pitchFamily="2" charset="2"/>
              <a:buNone/>
            </a:pPr>
            <a:r>
              <a:rPr lang="tr-TR" dirty="0"/>
              <a:t>YD = Y – T </a:t>
            </a:r>
          </a:p>
          <a:p>
            <a:r>
              <a:rPr lang="tr-TR" dirty="0"/>
              <a:t>Hükûmet, gelirden sabit oranlı (t) bir vergi almaktadır: </a:t>
            </a:r>
          </a:p>
          <a:p>
            <a:pPr algn="ctr">
              <a:buFont typeface="Wingdings" pitchFamily="2" charset="2"/>
              <a:buNone/>
            </a:pPr>
            <a:r>
              <a:rPr lang="tr-TR" dirty="0"/>
              <a:t>			T = </a:t>
            </a:r>
            <a:r>
              <a:rPr lang="tr-TR" dirty="0" err="1"/>
              <a:t>tY</a:t>
            </a:r>
            <a:r>
              <a:rPr lang="tr-TR" dirty="0"/>
              <a:t>		(</a:t>
            </a:r>
            <a:r>
              <a:rPr lang="tr-TR" dirty="0">
                <a:solidFill>
                  <a:srgbClr val="CC0000"/>
                </a:solidFill>
              </a:rPr>
              <a:t>t</a:t>
            </a:r>
            <a:r>
              <a:rPr lang="en-US" dirty="0">
                <a:solidFill>
                  <a:srgbClr val="CC0000"/>
                </a:solidFill>
              </a:rPr>
              <a:t> &lt; 1</a:t>
            </a:r>
            <a:r>
              <a:rPr lang="en-US" dirty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9860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Değişkenlerle İlgili Varsayımlar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O halde tüketim denklemini şöyle de yazabiliriz: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tr-TR" dirty="0"/>
              <a:t>C = </a:t>
            </a:r>
            <a:r>
              <a:rPr lang="tr-TR" dirty="0" err="1" smtClean="0"/>
              <a:t>C</a:t>
            </a:r>
            <a:r>
              <a:rPr lang="tr-TR" baseline="-25000" dirty="0" err="1" smtClean="0"/>
              <a:t>o</a:t>
            </a:r>
            <a:r>
              <a:rPr lang="tr-TR" dirty="0" smtClean="0"/>
              <a:t> + c(1 </a:t>
            </a:r>
            <a:r>
              <a:rPr lang="tr-TR" dirty="0"/>
              <a:t>– t)Y 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Gelirin (Y) sabit bir kısmı (m) ithalata </a:t>
            </a:r>
            <a:r>
              <a:rPr lang="tr-TR" dirty="0" smtClean="0"/>
              <a:t>ayrılır:</a:t>
            </a:r>
          </a:p>
          <a:p>
            <a:pPr algn="ctr">
              <a:lnSpc>
                <a:spcPct val="90000"/>
              </a:lnSpc>
              <a:buNone/>
            </a:pPr>
            <a:r>
              <a:rPr lang="tr-TR" dirty="0" smtClean="0"/>
              <a:t>M </a:t>
            </a:r>
            <a:r>
              <a:rPr lang="tr-TR" dirty="0"/>
              <a:t>= </a:t>
            </a:r>
            <a:r>
              <a:rPr lang="tr-TR" dirty="0" err="1"/>
              <a:t>mY</a:t>
            </a: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(m: marjinal ithal eğilimi)</a:t>
            </a:r>
          </a:p>
          <a:p>
            <a:pPr>
              <a:lnSpc>
                <a:spcPct val="90000"/>
              </a:lnSpc>
            </a:pPr>
            <a:r>
              <a:rPr lang="tr-TR" dirty="0"/>
              <a:t>Yatırım (I), kamu harcamaları (G) ve ihracat (X) </a:t>
            </a:r>
            <a:r>
              <a:rPr lang="tr-TR" i="1" dirty="0"/>
              <a:t>otonomdur </a:t>
            </a:r>
            <a:r>
              <a:rPr lang="tr-TR" dirty="0"/>
              <a:t>(gelirden bağımsızdır). </a:t>
            </a:r>
          </a:p>
          <a:p>
            <a:pPr algn="ctr">
              <a:lnSpc>
                <a:spcPct val="9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3054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Hepsini Bir Araya Getirirsek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63751" y="1268414"/>
            <a:ext cx="8075613" cy="57467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E = </a:t>
            </a:r>
            <a:r>
              <a:rPr lang="tr-TR" sz="3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3400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+ c(1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– t)Y + I + G + X – </a:t>
            </a:r>
            <a:r>
              <a:rPr lang="tr-TR" sz="3400" dirty="0" err="1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2313" name="Group 25"/>
          <p:cNvGrpSpPr>
            <a:grpSpLocks/>
          </p:cNvGrpSpPr>
          <p:nvPr/>
        </p:nvGrpSpPr>
        <p:grpSpPr bwMode="auto">
          <a:xfrm>
            <a:off x="1900238" y="1844676"/>
            <a:ext cx="1612900" cy="1343025"/>
            <a:chOff x="237" y="1162"/>
            <a:chExt cx="1016" cy="846"/>
          </a:xfrm>
        </p:grpSpPr>
        <p:sp>
          <p:nvSpPr>
            <p:cNvPr id="12292" name="Text Box 4"/>
            <p:cNvSpPr txBox="1">
              <a:spLocks noChangeArrowheads="1"/>
            </p:cNvSpPr>
            <p:nvPr/>
          </p:nvSpPr>
          <p:spPr bwMode="auto">
            <a:xfrm>
              <a:off x="237" y="1560"/>
              <a:ext cx="831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 dirty="0">
                  <a:latin typeface="Times New Roman" pitchFamily="18" charset="0"/>
                </a:rPr>
                <a:t>Toplam</a:t>
              </a:r>
              <a:br>
                <a:rPr lang="tr-TR" sz="2000" dirty="0">
                  <a:latin typeface="Times New Roman" pitchFamily="18" charset="0"/>
                </a:rPr>
              </a:br>
              <a:r>
                <a:rPr lang="tr-TR" sz="2000" dirty="0">
                  <a:latin typeface="Times New Roman" pitchFamily="18" charset="0"/>
                </a:rPr>
                <a:t>harcamalar</a:t>
              </a:r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1047" y="1646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 flipV="1">
              <a:off x="657" y="1162"/>
              <a:ext cx="499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4" name="Group 26"/>
          <p:cNvGrpSpPr>
            <a:grpSpLocks/>
          </p:cNvGrpSpPr>
          <p:nvPr/>
        </p:nvGrpSpPr>
        <p:grpSpPr bwMode="auto">
          <a:xfrm>
            <a:off x="3648076" y="1916114"/>
            <a:ext cx="1908175" cy="1271587"/>
            <a:chOff x="1338" y="1207"/>
            <a:chExt cx="1202" cy="801"/>
          </a:xfrm>
        </p:grpSpPr>
        <p:sp>
          <p:nvSpPr>
            <p:cNvPr id="12293" name="Text Box 5"/>
            <p:cNvSpPr txBox="1">
              <a:spLocks noChangeArrowheads="1"/>
            </p:cNvSpPr>
            <p:nvPr/>
          </p:nvSpPr>
          <p:spPr bwMode="auto">
            <a:xfrm>
              <a:off x="1338" y="1560"/>
              <a:ext cx="663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Tüketim</a:t>
              </a:r>
            </a:p>
            <a:p>
              <a:r>
                <a:rPr lang="tr-TR" sz="2000">
                  <a:latin typeface="Times New Roman" pitchFamily="18" charset="0"/>
                </a:rPr>
                <a:t>Harc. </a:t>
              </a: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2064" y="1646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 flipV="1">
              <a:off x="1882" y="1389"/>
              <a:ext cx="182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2306" name="AutoShape 18"/>
            <p:cNvSpPr>
              <a:spLocks/>
            </p:cNvSpPr>
            <p:nvPr/>
          </p:nvSpPr>
          <p:spPr bwMode="auto">
            <a:xfrm rot="5400000">
              <a:off x="2030" y="878"/>
              <a:ext cx="181" cy="839"/>
            </a:xfrm>
            <a:prstGeom prst="rightBrace">
              <a:avLst>
                <a:gd name="adj1" fmla="val 3862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2315" name="Group 27"/>
          <p:cNvGrpSpPr>
            <a:grpSpLocks/>
          </p:cNvGrpSpPr>
          <p:nvPr/>
        </p:nvGrpSpPr>
        <p:grpSpPr bwMode="auto">
          <a:xfrm>
            <a:off x="5303839" y="1916114"/>
            <a:ext cx="1406525" cy="1271587"/>
            <a:chOff x="2381" y="1207"/>
            <a:chExt cx="886" cy="801"/>
          </a:xfrm>
        </p:grpSpPr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2381" y="1560"/>
              <a:ext cx="618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Yatırım</a:t>
              </a:r>
            </a:p>
            <a:p>
              <a:r>
                <a:rPr lang="tr-TR" sz="2000">
                  <a:latin typeface="Times New Roman" pitchFamily="18" charset="0"/>
                </a:rPr>
                <a:t>Harc.</a:t>
              </a: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3061" y="1646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2309" name="Line 21"/>
            <p:cNvSpPr>
              <a:spLocks noChangeShapeType="1"/>
            </p:cNvSpPr>
            <p:nvPr/>
          </p:nvSpPr>
          <p:spPr bwMode="auto">
            <a:xfrm flipV="1">
              <a:off x="2699" y="1207"/>
              <a:ext cx="181" cy="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6" name="Group 28"/>
          <p:cNvGrpSpPr>
            <a:grpSpLocks/>
          </p:cNvGrpSpPr>
          <p:nvPr/>
        </p:nvGrpSpPr>
        <p:grpSpPr bwMode="auto">
          <a:xfrm>
            <a:off x="6816725" y="1844676"/>
            <a:ext cx="1335088" cy="1343025"/>
            <a:chOff x="3334" y="1162"/>
            <a:chExt cx="841" cy="846"/>
          </a:xfrm>
        </p:grpSpPr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3379" y="1560"/>
              <a:ext cx="513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Kamu</a:t>
              </a:r>
            </a:p>
            <a:p>
              <a:r>
                <a:rPr lang="tr-TR" sz="2000">
                  <a:latin typeface="Times New Roman" pitchFamily="18" charset="0"/>
                </a:rPr>
                <a:t>Harc.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3969" y="1646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2310" name="Line 22"/>
            <p:cNvSpPr>
              <a:spLocks noChangeShapeType="1"/>
            </p:cNvSpPr>
            <p:nvPr/>
          </p:nvSpPr>
          <p:spPr bwMode="auto">
            <a:xfrm flipH="1" flipV="1">
              <a:off x="3334" y="1162"/>
              <a:ext cx="272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7" name="Group 29"/>
          <p:cNvGrpSpPr>
            <a:grpSpLocks/>
          </p:cNvGrpSpPr>
          <p:nvPr/>
        </p:nvGrpSpPr>
        <p:grpSpPr bwMode="auto">
          <a:xfrm>
            <a:off x="7608889" y="1844675"/>
            <a:ext cx="1851025" cy="1174750"/>
            <a:chOff x="3833" y="1162"/>
            <a:chExt cx="1166" cy="740"/>
          </a:xfrm>
        </p:grpSpPr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>
              <a:off x="4241" y="1646"/>
              <a:ext cx="565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İhracat</a:t>
              </a:r>
            </a:p>
          </p:txBody>
        </p:sp>
        <p:sp>
          <p:nvSpPr>
            <p:cNvPr id="12301" name="Text Box 13"/>
            <p:cNvSpPr txBox="1">
              <a:spLocks noChangeArrowheads="1"/>
            </p:cNvSpPr>
            <p:nvPr/>
          </p:nvSpPr>
          <p:spPr bwMode="auto">
            <a:xfrm>
              <a:off x="4830" y="1645"/>
              <a:ext cx="16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 flipH="1" flipV="1">
              <a:off x="3833" y="1162"/>
              <a:ext cx="68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8" name="Group 30"/>
          <p:cNvGrpSpPr>
            <a:grpSpLocks/>
          </p:cNvGrpSpPr>
          <p:nvPr/>
        </p:nvGrpSpPr>
        <p:grpSpPr bwMode="auto">
          <a:xfrm>
            <a:off x="8688388" y="1844675"/>
            <a:ext cx="1776412" cy="1174750"/>
            <a:chOff x="4513" y="1162"/>
            <a:chExt cx="1119" cy="740"/>
          </a:xfrm>
        </p:grpSpPr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5103" y="1646"/>
              <a:ext cx="529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İthalat</a:t>
              </a:r>
            </a:p>
          </p:txBody>
        </p: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 flipH="1" flipV="1">
              <a:off x="4513" y="1162"/>
              <a:ext cx="861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2424113" y="3716339"/>
            <a:ext cx="1257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ya da, 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2063751" y="4437063"/>
            <a:ext cx="807561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tr-TR" sz="3400" dirty="0">
                <a:latin typeface="Times New Roman" pitchFamily="18" charset="0"/>
              </a:rPr>
              <a:t>E =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Ā</a:t>
            </a:r>
            <a:r>
              <a:rPr lang="tr-TR" sz="3400" dirty="0">
                <a:latin typeface="Times New Roman" pitchFamily="18" charset="0"/>
              </a:rPr>
              <a:t> + [c(1 – t) – m]Y,</a:t>
            </a: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Ā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tr-TR" sz="3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3400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+ I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+ G + X)</a:t>
            </a:r>
          </a:p>
        </p:txBody>
      </p:sp>
    </p:spTree>
    <p:extLst>
      <p:ext uri="{BB962C8B-B14F-4D97-AF65-F5344CB8AC3E}">
        <p14:creationId xmlns:p14="http://schemas.microsoft.com/office/powerpoint/2010/main" val="2926090732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323" grpId="0"/>
      <p:bldP spid="1232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Denge (Denklemle Gösterirsek)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341438"/>
            <a:ext cx="8229600" cy="647700"/>
          </a:xfrm>
        </p:spPr>
        <p:txBody>
          <a:bodyPr/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tr-TR"/>
              <a:t>Denge durumunda (E = Y) ise</a:t>
            </a:r>
          </a:p>
          <a:p>
            <a:endParaRPr lang="tr-TR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749550" y="2057400"/>
          <a:ext cx="5943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enklem" r:id="rId3" imgW="2133360" imgH="419040" progId="Equation.3">
                  <p:embed/>
                </p:oleObj>
              </mc:Choice>
              <mc:Fallback>
                <p:oleObj name="Denklem" r:id="rId3" imgW="2133360" imgH="419040" progId="Equation.3">
                  <p:embed/>
                  <p:pic>
                    <p:nvPicPr>
                      <p:cNvPr id="143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2057400"/>
                        <a:ext cx="59436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919288" y="3429000"/>
            <a:ext cx="82296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3200">
              <a:latin typeface="Times New Roman" pitchFamily="18" charset="0"/>
            </a:endParaRPr>
          </a:p>
        </p:txBody>
      </p:sp>
      <p:grpSp>
        <p:nvGrpSpPr>
          <p:cNvPr id="14348" name="Group 12"/>
          <p:cNvGrpSpPr>
            <a:grpSpLocks/>
          </p:cNvGrpSpPr>
          <p:nvPr/>
        </p:nvGrpSpPr>
        <p:grpSpPr bwMode="auto">
          <a:xfrm>
            <a:off x="3368898" y="1844675"/>
            <a:ext cx="4959350" cy="2019300"/>
            <a:chOff x="1383" y="1162"/>
            <a:chExt cx="3124" cy="1272"/>
          </a:xfrm>
        </p:grpSpPr>
        <p:sp>
          <p:nvSpPr>
            <p:cNvPr id="14343" name="Oval 7"/>
            <p:cNvSpPr>
              <a:spLocks noChangeArrowheads="1"/>
            </p:cNvSpPr>
            <p:nvPr/>
          </p:nvSpPr>
          <p:spPr bwMode="auto">
            <a:xfrm>
              <a:off x="1383" y="1162"/>
              <a:ext cx="1724" cy="1134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>
              <a:off x="2971" y="2075"/>
              <a:ext cx="589" cy="181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345" name="Text Box 9"/>
            <p:cNvSpPr txBox="1">
              <a:spLocks noChangeArrowheads="1"/>
            </p:cNvSpPr>
            <p:nvPr/>
          </p:nvSpPr>
          <p:spPr bwMode="auto">
            <a:xfrm>
              <a:off x="3651" y="2069"/>
              <a:ext cx="8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tr-TR" sz="3200">
                  <a:solidFill>
                    <a:srgbClr val="CC0000"/>
                  </a:solidFill>
                  <a:latin typeface="Times New Roman" pitchFamily="18" charset="0"/>
                </a:rPr>
                <a:t>Çarpan</a:t>
              </a:r>
              <a:endParaRPr lang="en-US" sz="3200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063750" y="4221163"/>
            <a:ext cx="822960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tr-TR" sz="3200">
                <a:latin typeface="Times New Roman" pitchFamily="18" charset="0"/>
              </a:rPr>
              <a:t>Eğer marjinal ithalat eğilimi (</a:t>
            </a:r>
            <a:r>
              <a:rPr lang="tr-TR" sz="3200" i="1">
                <a:latin typeface="Times New Roman" pitchFamily="18" charset="0"/>
              </a:rPr>
              <a:t>m</a:t>
            </a:r>
            <a:r>
              <a:rPr lang="tr-TR" sz="3200">
                <a:latin typeface="Times New Roman" pitchFamily="18" charset="0"/>
              </a:rPr>
              <a:t>) çok yüksek değilse, çarpan 1’den büyük olacaktır. (Tüketim, ithal mallarını da içerdiğinden, </a:t>
            </a:r>
            <a:r>
              <a:rPr lang="tr-TR" sz="3200" i="1">
                <a:latin typeface="Times New Roman" pitchFamily="18" charset="0"/>
              </a:rPr>
              <a:t>c</a:t>
            </a:r>
            <a:r>
              <a:rPr lang="tr-TR" sz="3200">
                <a:latin typeface="Times New Roman" pitchFamily="18" charset="0"/>
              </a:rPr>
              <a:t> her zaman </a:t>
            </a:r>
            <a:r>
              <a:rPr lang="tr-TR" sz="3200" i="1">
                <a:latin typeface="Times New Roman" pitchFamily="18" charset="0"/>
              </a:rPr>
              <a:t>m</a:t>
            </a:r>
            <a:r>
              <a:rPr lang="tr-TR" sz="3200">
                <a:latin typeface="Times New Roman" pitchFamily="18" charset="0"/>
              </a:rPr>
              <a:t>’den büyüktür.)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3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30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Otonom Harcamalardaki (</a:t>
            </a:r>
            <a:r>
              <a:rPr lang="en-US"/>
              <a:t>Ā</a:t>
            </a:r>
            <a:r>
              <a:rPr lang="tr-TR"/>
              <a:t>) Değişme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341438"/>
            <a:ext cx="8075613" cy="1727522"/>
          </a:xfrm>
        </p:spPr>
        <p:txBody>
          <a:bodyPr>
            <a:noAutofit/>
          </a:bodyPr>
          <a:lstStyle/>
          <a:p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Otonom harcamalardaki bir artış, denge gelir seviyesini, çarpan katsayısı oranında artırır: 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549842" y="2998788"/>
          <a:ext cx="4706399" cy="1294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enklem" r:id="rId3" imgW="1524000" imgH="419100" progId="Equation.3">
                  <p:embed/>
                </p:oleObj>
              </mc:Choice>
              <mc:Fallback>
                <p:oleObj name="Denklem" r:id="rId3" imgW="1524000" imgH="419100" progId="Equation.3">
                  <p:embed/>
                  <p:pic>
                    <p:nvPicPr>
                      <p:cNvPr id="30724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842" y="2998788"/>
                        <a:ext cx="4706399" cy="12943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063751" y="4581525"/>
            <a:ext cx="80756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200" dirty="0">
                <a:latin typeface="Times New Roman" pitchFamily="18" charset="0"/>
              </a:rPr>
              <a:t>Çarpan katsayının </a:t>
            </a:r>
            <a:r>
              <a:rPr lang="tr-TR" sz="3200" dirty="0">
                <a:latin typeface="Times New Roman" pitchFamily="18" charset="0"/>
              </a:rPr>
              <a:t>1’den </a:t>
            </a:r>
            <a:r>
              <a:rPr lang="tr-TR" sz="3200" dirty="0">
                <a:latin typeface="Times New Roman" pitchFamily="18" charset="0"/>
              </a:rPr>
              <a:t>büyük olması beklenir. 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951202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/>
      <p:bldP spid="3072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Örnek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341439"/>
            <a:ext cx="8147050" cy="719137"/>
          </a:xfrm>
        </p:spPr>
        <p:txBody>
          <a:bodyPr/>
          <a:lstStyle/>
          <a:p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c = 0.8, t = 0.3, m = 0.4 ise çarpan kaçtır?</a:t>
            </a:r>
          </a:p>
          <a:p>
            <a:endParaRPr lang="en-US" dirty="0"/>
          </a:p>
        </p:txBody>
      </p:sp>
      <p:graphicFrame>
        <p:nvGraphicFramePr>
          <p:cNvPr id="3277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503614" y="2489200"/>
          <a:ext cx="4968875" cy="346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enklem" r:id="rId3" imgW="1841500" imgH="1282700" progId="Equation.3">
                  <p:embed/>
                </p:oleObj>
              </mc:Choice>
              <mc:Fallback>
                <p:oleObj name="Denklem" r:id="rId3" imgW="1841500" imgH="1282700" progId="Equation.3">
                  <p:embed/>
                  <p:pic>
                    <p:nvPicPr>
                      <p:cNvPr id="32772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4" y="2489200"/>
                        <a:ext cx="4968875" cy="346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0798717"/>
      </p:ext>
    </p:extLst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113</TotalTime>
  <Words>324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Bookman Old Style</vt:lpstr>
      <vt:lpstr>Calibri</vt:lpstr>
      <vt:lpstr>Century Gothic</vt:lpstr>
      <vt:lpstr>Times New Roman</vt:lpstr>
      <vt:lpstr>Wingdings</vt:lpstr>
      <vt:lpstr>Wood Type</vt:lpstr>
      <vt:lpstr>Denklem</vt:lpstr>
      <vt:lpstr>Denge Millî Geliri</vt:lpstr>
      <vt:lpstr>Denge Kavramı</vt:lpstr>
      <vt:lpstr>YA DENGE OLMAZSA?</vt:lpstr>
      <vt:lpstr>DEĞİŞKENLERLE İLGİLİ VARSAYIMLAR</vt:lpstr>
      <vt:lpstr>Değişkenlerle İlgili Varsayımlar</vt:lpstr>
      <vt:lpstr>Hepsini Bir Araya Getirirsek</vt:lpstr>
      <vt:lpstr>Denge (Denklemle Gösterirsek)</vt:lpstr>
      <vt:lpstr>Otonom Harcamalardaki (Ā) Değişme</vt:lpstr>
      <vt:lpstr>Örnek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Büyük buhran yılları ve makroiktisadın ortaya çıkışı.</dc:title>
  <dc:creator>Kemal Kızılca</dc:creator>
  <cp:lastModifiedBy>Kemal Kızılca</cp:lastModifiedBy>
  <cp:revision>14</cp:revision>
  <dcterms:created xsi:type="dcterms:W3CDTF">2017-12-31T14:18:18Z</dcterms:created>
  <dcterms:modified xsi:type="dcterms:W3CDTF">2018-01-10T18:51:39Z</dcterms:modified>
</cp:coreProperties>
</file>