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5/17/18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59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BC48EC7-AF6A-48D3-8284-14BACBEBDD84}"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33133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0287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3823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5740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1270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5080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00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18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548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44961B7-6B89-48AB-966F-622E2788EEC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41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834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36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67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696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F131DD-A141-4471-BCF9-C6073EDD7E20}"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86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B334A90-EB03-42F3-8859-2C2B2724C058}"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171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5/17/18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5836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Dış Yapı (Biçimsel) Özellikleri</a:t>
            </a:r>
          </a:p>
        </p:txBody>
      </p:sp>
      <p:sp>
        <p:nvSpPr>
          <p:cNvPr id="3" name="İçerik Yer Tutucusu 2"/>
          <p:cNvSpPr>
            <a:spLocks noGrp="1"/>
          </p:cNvSpPr>
          <p:nvPr>
            <p:ph idx="1"/>
          </p:nvPr>
        </p:nvSpPr>
        <p:spPr/>
        <p:txBody>
          <a:bodyPr>
            <a:normAutofit fontScale="92500" lnSpcReduction="10000"/>
          </a:bodyPr>
          <a:lstStyle/>
          <a:p>
            <a:pPr algn="just"/>
            <a:r>
              <a:rPr lang="tr-TR" dirty="0"/>
              <a:t>Çocukların görsel algılarının eğitilmesi sürecinde önemli işlevleri olan </a:t>
            </a:r>
            <a:r>
              <a:rPr lang="tr-TR" b="1" dirty="0"/>
              <a:t>dış yapı özellikleri </a:t>
            </a:r>
            <a:r>
              <a:rPr lang="tr-TR" dirty="0"/>
              <a:t>ya da </a:t>
            </a:r>
            <a:r>
              <a:rPr lang="tr-TR" b="1" dirty="0"/>
              <a:t>biçimsel özellikler </a:t>
            </a:r>
            <a:r>
              <a:rPr lang="tr-TR" dirty="0"/>
              <a:t>(büyüklük/boyutlar, kâğıt, kapak/cilt, sayfa düzeni, harfler, resimler) çocuğun ilgisini çeken ve onu kitaba yaklaştıran özelliklerdir. Sever vd. (2009)’ne göre bu özelliklerden biri olan </a:t>
            </a:r>
            <a:r>
              <a:rPr lang="tr-TR" b="1" dirty="0"/>
              <a:t>boyutlar</a:t>
            </a:r>
            <a:r>
              <a:rPr lang="tr-TR" dirty="0"/>
              <a:t>, ilkokul dönemindeki çocukların kitaplık oluşturmalarına ve düzen alışkanlıklarına katkı sağlayacak büyüklükte olmalıdır. Kitap, hacim ve ağırlık yönünden rahatlıkla taşınabilmelidir. </a:t>
            </a:r>
            <a:r>
              <a:rPr lang="tr-TR" b="1" dirty="0"/>
              <a:t>Kâğıt</a:t>
            </a:r>
            <a:r>
              <a:rPr lang="tr-TR" dirty="0"/>
              <a:t>, mat ve dayanıklı olmalı, çocuğun kitaba saygı duyabilmesi için harfler iyi okunmalı, renkler dağılmamalı, sayfalarda resimler ve yazılar üst üste binmemelidir. Kolay kırışmayan, yıpranmayan, göz sağlığı açısından uygun olan birinci ya da ikinci hamur kâğıtlar kullanılmalıdır. </a:t>
            </a:r>
          </a:p>
          <a:p>
            <a:endParaRPr lang="tr-TR" dirty="0"/>
          </a:p>
        </p:txBody>
      </p:sp>
    </p:spTree>
    <p:extLst>
      <p:ext uri="{BB962C8B-B14F-4D97-AF65-F5344CB8AC3E}">
        <p14:creationId xmlns:p14="http://schemas.microsoft.com/office/powerpoint/2010/main" val="95164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6BECDE-534F-C945-86CC-AB5F869BE634}"/>
              </a:ext>
            </a:extLst>
          </p:cNvPr>
          <p:cNvSpPr>
            <a:spLocks noGrp="1"/>
          </p:cNvSpPr>
          <p:nvPr>
            <p:ph idx="1"/>
          </p:nvPr>
        </p:nvSpPr>
        <p:spPr/>
        <p:txBody>
          <a:bodyPr>
            <a:normAutofit fontScale="92500" lnSpcReduction="20000"/>
          </a:bodyPr>
          <a:lstStyle/>
          <a:p>
            <a:pPr algn="just"/>
            <a:r>
              <a:rPr lang="tr-TR" dirty="0"/>
              <a:t>Çocuk kitaplarındaki kapak, çocukların kitaba yönelmesini sağlayan ilk uyarandır. Bu nedenle çocuk kitaplarında </a:t>
            </a:r>
            <a:r>
              <a:rPr lang="tr-TR" b="1" dirty="0"/>
              <a:t>ön ve arka kapak tasarımı </a:t>
            </a:r>
            <a:r>
              <a:rPr lang="tr-TR" dirty="0"/>
              <a:t>grafik sanatçısı/tasarımcısı tarafından yapılmalı; kapak resmi, çocuğun duygu ve düşünce üreterek metnin içeriğine yönelik hazırlık yapmasına katkı sağlamalıdır. Kapak kâğıdı sağlam kalın </a:t>
            </a:r>
            <a:r>
              <a:rPr lang="tr-TR" dirty="0" err="1"/>
              <a:t>bristol</a:t>
            </a:r>
            <a:r>
              <a:rPr lang="tr-TR" dirty="0"/>
              <a:t> kartondan yapılmalı, yıpranmayı önlemek için üzerine lak işlemi uygulanmalı, selofanla kaplanmalıdır. Çocuğun, kitaplığında aradığı bir kitaba kısa sürede ulaşabilmesini sağlamak amacıyla, forma sayısı yeterli ise sırt kısmına kitabın kimlik bilgileri yazılmalıdır. Cilt ise kitabın özgün biçimiyle kalıcılığını sağlayan bir özelliğidir. Çocuk kitaplarında cilt, sağlam ve özenli olmalıdır. Kitaplarda, tel zımba yerine, sırt kısmı tutkalla yapıştırılmış dikişli cilt yeğlenmelidir. Çocuklara seçilecek kitaplar düzgün ve </a:t>
            </a:r>
            <a:r>
              <a:rPr lang="tr-TR" dirty="0" err="1"/>
              <a:t>çapaksız</a:t>
            </a:r>
            <a:r>
              <a:rPr lang="tr-TR" dirty="0"/>
              <a:t> kesilmelidir.</a:t>
            </a:r>
          </a:p>
          <a:p>
            <a:endParaRPr lang="tr-TR" dirty="0"/>
          </a:p>
        </p:txBody>
      </p:sp>
    </p:spTree>
    <p:extLst>
      <p:ext uri="{BB962C8B-B14F-4D97-AF65-F5344CB8AC3E}">
        <p14:creationId xmlns:p14="http://schemas.microsoft.com/office/powerpoint/2010/main" val="317527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0E47CE-A74F-5247-AB8A-DDB19ADA45A0}"/>
              </a:ext>
            </a:extLst>
          </p:cNvPr>
          <p:cNvSpPr>
            <a:spLocks noGrp="1"/>
          </p:cNvSpPr>
          <p:nvPr>
            <p:ph idx="1"/>
          </p:nvPr>
        </p:nvSpPr>
        <p:spPr/>
        <p:txBody>
          <a:bodyPr>
            <a:normAutofit fontScale="92500" lnSpcReduction="20000"/>
          </a:bodyPr>
          <a:lstStyle/>
          <a:p>
            <a:pPr algn="just"/>
            <a:r>
              <a:rPr lang="tr-TR" dirty="0"/>
              <a:t>Sever vd. (2009)’ne göre yazı, resim, rakam, fotoğraf, karikatür gibi öğeler, </a:t>
            </a:r>
            <a:r>
              <a:rPr lang="tr-TR" b="1" dirty="0"/>
              <a:t>sayfa düzeni</a:t>
            </a:r>
            <a:r>
              <a:rPr lang="tr-TR" dirty="0"/>
              <a:t>ni oluşturan temel bileşenlerdir. Sayfa düzeninin estetiği, sayfanın izlenme ve okuma rahatlığı yaratmasıyla ilgilidir. Estetik bir sayfa düzeni, birçok öğeden oluşan uyumlu bir bütünü örneklendirerek çocukta güzele ilişkin bir duyarlık geliştirebilir. </a:t>
            </a:r>
            <a:r>
              <a:rPr lang="tr-TR" b="1" dirty="0"/>
              <a:t>Harfler </a:t>
            </a:r>
            <a:r>
              <a:rPr lang="tr-TR" dirty="0"/>
              <a:t>rahat izlenerek okunmalı, çocukların Türk abecesindeki harfleri tanımasına, sözcükleri kolayca okumasına olanak sağlamalıdır. Çocuğun gözünü yormayacak boyutlarda olmalıdır. Harflerin renk ve biçimleri, çocukların duraksaması, geriye dönüşlere başvurması gibi sorunlara yol açmayacak yalınlıkta olmalıdır. Satıra sığmayan sözcüklerin hece çizgisiyle bölünmemesi, sayfa sonlarına geldiği ve bitirilemediği için cümlelerin yeni bir sayfaya aktarılmaması gerekir. </a:t>
            </a:r>
          </a:p>
          <a:p>
            <a:endParaRPr lang="tr-TR" dirty="0"/>
          </a:p>
        </p:txBody>
      </p:sp>
      <p:sp>
        <p:nvSpPr>
          <p:cNvPr id="4" name="Metin kutusu 3">
            <a:extLst>
              <a:ext uri="{FF2B5EF4-FFF2-40B4-BE49-F238E27FC236}">
                <a16:creationId xmlns:a16="http://schemas.microsoft.com/office/drawing/2014/main" id="{122462BE-B250-B74A-8FEC-08300C737A93}"/>
              </a:ext>
            </a:extLst>
          </p:cNvPr>
          <p:cNvSpPr txBox="1"/>
          <p:nvPr/>
        </p:nvSpPr>
        <p:spPr>
          <a:xfrm>
            <a:off x="1295401" y="1703070"/>
            <a:ext cx="243077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Garamond" panose="02020404030301010803"/>
                <a:ea typeface="+mn-ea"/>
                <a:cs typeface="+mn-cs"/>
              </a:rPr>
              <a:t>Sayfa Düzeni</a:t>
            </a:r>
          </a:p>
        </p:txBody>
      </p:sp>
    </p:spTree>
    <p:extLst>
      <p:ext uri="{BB962C8B-B14F-4D97-AF65-F5344CB8AC3E}">
        <p14:creationId xmlns:p14="http://schemas.microsoft.com/office/powerpoint/2010/main" val="40635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3339DD-FCA6-5442-B1E4-A2B00B5BFD10}"/>
              </a:ext>
            </a:extLst>
          </p:cNvPr>
          <p:cNvSpPr>
            <a:spLocks noGrp="1"/>
          </p:cNvSpPr>
          <p:nvPr>
            <p:ph idx="1"/>
          </p:nvPr>
        </p:nvSpPr>
        <p:spPr/>
        <p:txBody>
          <a:bodyPr/>
          <a:lstStyle/>
          <a:p>
            <a:pPr algn="just"/>
            <a:r>
              <a:rPr lang="tr-TR" dirty="0"/>
              <a:t>İlkokul dönemindeki çocuklara seslenen kitaplarda, oransal olarak </a:t>
            </a:r>
            <a:r>
              <a:rPr lang="tr-TR" b="1" dirty="0"/>
              <a:t>resim ve yazı dengesi </a:t>
            </a:r>
            <a:r>
              <a:rPr lang="tr-TR" dirty="0"/>
              <a:t>aranmalıdır. Okuma yazma becerisinin uygulamaya dönüştüğü 8-9 yaş grubundaki çocuklara alınacak kitaplarda, üçte ikilik resim oranı yerini yazıya bırakmalı; 9-10 yaşından başlayarak çocuklara sunulacak kitaplarda, yazılı metnin oranı gittikçe artırılmalıdır. Resimler, ilkokul çağındaki çocuklara görsel dilin (çizginin ve rengin) anlatım olanaklarını sezdirmeli; onların sanatsal uyaranları anlamalarına olanak sağlamalıdır.</a:t>
            </a:r>
          </a:p>
          <a:p>
            <a:endParaRPr lang="tr-TR" dirty="0"/>
          </a:p>
        </p:txBody>
      </p:sp>
    </p:spTree>
    <p:extLst>
      <p:ext uri="{BB962C8B-B14F-4D97-AF65-F5344CB8AC3E}">
        <p14:creationId xmlns:p14="http://schemas.microsoft.com/office/powerpoint/2010/main" val="20900283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0</TotalTime>
  <Words>445</Words>
  <Application>Microsoft Macintosh PowerPoint</Application>
  <PresentationFormat>Geniş ekran</PresentationFormat>
  <Paragraphs>6</Paragraphs>
  <Slides>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vt:i4>
      </vt:variant>
    </vt:vector>
  </HeadingPairs>
  <TitlesOfParts>
    <vt:vector size="7" baseType="lpstr">
      <vt:lpstr>Arial</vt:lpstr>
      <vt:lpstr>Garamond</vt:lpstr>
      <vt:lpstr>Organik</vt:lpstr>
      <vt:lpstr>Dış Yapı (Biçimsel) Özellikleri</vt:lpstr>
      <vt:lpstr>PowerPoint Sunusu</vt:lpstr>
      <vt:lpstr>PowerPoint Sunusu</vt:lpstr>
      <vt:lpstr>PowerPoint Sunusu</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Dış Yapı (Biçimsel) Özellikleri</dc:title>
  <dc:creator>Özlem Soysal</dc:creator>
  <cp:lastModifiedBy>Özlem Soysal</cp:lastModifiedBy>
  <cp:revision>1</cp:revision>
  <dcterms:created xsi:type="dcterms:W3CDTF">2018-05-18T07:15:50Z</dcterms:created>
  <dcterms:modified xsi:type="dcterms:W3CDTF">2018-05-18T07:16:14Z</dcterms:modified>
</cp:coreProperties>
</file>