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03" autoAdjust="0"/>
    <p:restoredTop sz="94660"/>
  </p:normalViewPr>
  <p:slideViewPr>
    <p:cSldViewPr>
      <p:cViewPr varScale="1">
        <p:scale>
          <a:sx n="52" d="100"/>
          <a:sy n="52" d="100"/>
        </p:scale>
        <p:origin x="60" y="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1.12.2019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5634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94724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75196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33877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8581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00236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96119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15499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33056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66816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66909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39446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00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12/1/2019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12/1/2019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COM258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4: Basic SQL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Fundamentals of Database Systems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Elmasri-Navathe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7314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Basic Retrieval Queries in SQL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848600" cy="4724400"/>
          </a:xfrm>
        </p:spPr>
        <p:txBody>
          <a:bodyPr>
            <a:normAutofit/>
          </a:bodyPr>
          <a:lstStyle/>
          <a:p>
            <a:r>
              <a:rPr lang="tr-TR" b="1" dirty="0" smtClean="0"/>
              <a:t>Retrieve the name and address of all employees who work for the Research department.</a:t>
            </a:r>
          </a:p>
          <a:p>
            <a:r>
              <a:rPr lang="tr-TR" b="1" dirty="0" smtClean="0"/>
              <a:t>SELECT Fname, Lname, Address</a:t>
            </a:r>
          </a:p>
          <a:p>
            <a:pPr marL="68580" indent="0">
              <a:buNone/>
            </a:pPr>
            <a:r>
              <a:rPr lang="tr-TR" b="1" dirty="0" smtClean="0"/>
              <a:t>    FROM EMPLOYEE, DEPARTMENT</a:t>
            </a:r>
          </a:p>
          <a:p>
            <a:pPr marL="68580" indent="0">
              <a:buNone/>
            </a:pPr>
            <a:r>
              <a:rPr lang="tr-TR" b="1" dirty="0"/>
              <a:t> </a:t>
            </a:r>
            <a:r>
              <a:rPr lang="tr-TR" b="1" dirty="0" smtClean="0"/>
              <a:t>   WHERE Dname=‘Research’ AND Dnumber=Dno;</a:t>
            </a:r>
          </a:p>
          <a:p>
            <a:r>
              <a:rPr lang="tr-TR" b="1" dirty="0" smtClean="0"/>
              <a:t>Same name can be used for two attributes.</a:t>
            </a:r>
          </a:p>
          <a:p>
            <a:pPr lvl="1"/>
            <a:r>
              <a:rPr lang="tr-TR" b="1" dirty="0" smtClean="0"/>
              <a:t>Attributes should be in different relations.</a:t>
            </a:r>
          </a:p>
          <a:p>
            <a:pPr lvl="1"/>
            <a:r>
              <a:rPr lang="tr-TR" b="1" dirty="0" smtClean="0"/>
              <a:t>Relation name is used to prevent ambiguity.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39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7314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Basic Retrieval Queries in SQL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848600" cy="4724400"/>
          </a:xfrm>
        </p:spPr>
        <p:txBody>
          <a:bodyPr>
            <a:normAutofit/>
          </a:bodyPr>
          <a:lstStyle/>
          <a:p>
            <a:r>
              <a:rPr lang="tr-TR" b="1" dirty="0" smtClean="0"/>
              <a:t>Missing WHERE clause: No condition on tuple selection</a:t>
            </a:r>
          </a:p>
          <a:p>
            <a:r>
              <a:rPr lang="tr-TR" b="1" dirty="0" smtClean="0"/>
              <a:t>ALL possible tuple combinations (CROSS PRODUCT)</a:t>
            </a:r>
          </a:p>
          <a:p>
            <a:r>
              <a:rPr lang="tr-TR" b="1" dirty="0" smtClean="0"/>
              <a:t>SELECT Ssn, Dname</a:t>
            </a:r>
          </a:p>
          <a:p>
            <a:pPr marL="68580" indent="0">
              <a:buNone/>
            </a:pPr>
            <a:r>
              <a:rPr lang="tr-TR" b="1" dirty="0"/>
              <a:t> </a:t>
            </a:r>
            <a:r>
              <a:rPr lang="tr-TR" b="1" dirty="0" smtClean="0"/>
              <a:t>   FROM EMPLOYEE, DEPARTMENT;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7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7314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Basic Retrieval Queries in SQL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848600" cy="4724400"/>
          </a:xfrm>
        </p:spPr>
        <p:txBody>
          <a:bodyPr>
            <a:normAutofit/>
          </a:bodyPr>
          <a:lstStyle/>
          <a:p>
            <a:r>
              <a:rPr lang="tr-TR" b="1" dirty="0" smtClean="0"/>
              <a:t>Asterisk (*)</a:t>
            </a:r>
          </a:p>
          <a:p>
            <a:r>
              <a:rPr lang="tr-TR" b="1" dirty="0" smtClean="0"/>
              <a:t>Retrieve all the attribute values of the selected tuples.</a:t>
            </a:r>
          </a:p>
          <a:p>
            <a:r>
              <a:rPr lang="tr-TR" b="1" dirty="0" smtClean="0"/>
              <a:t>SELECT *</a:t>
            </a:r>
          </a:p>
          <a:p>
            <a:pPr marL="68580" indent="0">
              <a:buNone/>
            </a:pPr>
            <a:r>
              <a:rPr lang="tr-TR" b="1" dirty="0"/>
              <a:t> </a:t>
            </a:r>
            <a:r>
              <a:rPr lang="tr-TR" b="1" dirty="0" smtClean="0"/>
              <a:t>  FROM EMPLOYEE</a:t>
            </a:r>
          </a:p>
          <a:p>
            <a:pPr marL="68580" indent="0">
              <a:buNone/>
            </a:pPr>
            <a:r>
              <a:rPr lang="tr-TR" b="1" dirty="0"/>
              <a:t> </a:t>
            </a:r>
            <a:r>
              <a:rPr lang="tr-TR" b="1" dirty="0" smtClean="0"/>
              <a:t>  WHERE Dno=5;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2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7314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Basic Retrieval Queries in SQL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848600" cy="4724400"/>
          </a:xfrm>
        </p:spPr>
        <p:txBody>
          <a:bodyPr>
            <a:normAutofit/>
          </a:bodyPr>
          <a:lstStyle/>
          <a:p>
            <a:r>
              <a:rPr lang="tr-TR" b="1" dirty="0" smtClean="0"/>
              <a:t>Substring Pattern Matching and Arithmetic Operators</a:t>
            </a:r>
          </a:p>
          <a:p>
            <a:r>
              <a:rPr lang="tr-TR" b="1" dirty="0" smtClean="0"/>
              <a:t>LIKE operator</a:t>
            </a:r>
          </a:p>
          <a:p>
            <a:pPr lvl="1"/>
            <a:r>
              <a:rPr lang="tr-TR" b="1" dirty="0" smtClean="0"/>
              <a:t>Used for pattern matching</a:t>
            </a:r>
          </a:p>
          <a:p>
            <a:pPr lvl="1"/>
            <a:r>
              <a:rPr lang="tr-TR" b="1" dirty="0" smtClean="0"/>
              <a:t>% replaces one ore more characters</a:t>
            </a:r>
          </a:p>
          <a:p>
            <a:pPr lvl="1"/>
            <a:r>
              <a:rPr lang="tr-TR" b="1" dirty="0" smtClean="0"/>
              <a:t>_ replaces a single character</a:t>
            </a:r>
          </a:p>
          <a:p>
            <a:r>
              <a:rPr lang="tr-TR" b="1" dirty="0" smtClean="0"/>
              <a:t>Arithmetic Operators</a:t>
            </a:r>
          </a:p>
          <a:p>
            <a:pPr lvl="1"/>
            <a:r>
              <a:rPr lang="tr-TR" b="1" dirty="0" smtClean="0"/>
              <a:t>Addition (+), subtraction(-), multiplication (*), and division(/)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98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7314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Basic Retrieval Queries in SQL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848600" cy="4724400"/>
          </a:xfrm>
        </p:spPr>
        <p:txBody>
          <a:bodyPr>
            <a:normAutofit/>
          </a:bodyPr>
          <a:lstStyle/>
          <a:p>
            <a:r>
              <a:rPr lang="tr-TR" b="1" dirty="0" smtClean="0"/>
              <a:t>ORDER BY</a:t>
            </a:r>
          </a:p>
          <a:p>
            <a:pPr lvl="1"/>
            <a:r>
              <a:rPr lang="tr-TR" b="1" dirty="0" smtClean="0"/>
              <a:t>DESC is used for descending order of values</a:t>
            </a:r>
          </a:p>
          <a:p>
            <a:pPr lvl="1"/>
            <a:r>
              <a:rPr lang="tr-TR" b="1" dirty="0" smtClean="0"/>
              <a:t>ASC is used for ascending order of values</a:t>
            </a:r>
          </a:p>
          <a:p>
            <a:pPr lvl="1"/>
            <a:endParaRPr lang="tr-TR" b="1" dirty="0"/>
          </a:p>
          <a:p>
            <a:pPr lvl="1"/>
            <a:r>
              <a:rPr lang="tr-TR" b="1" dirty="0" smtClean="0"/>
              <a:t>ORDER BY Dname DESC, Ssn ASC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05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7314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INSERT, DELETE and UPDATE Statements in SQL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848600" cy="4724400"/>
          </a:xfrm>
        </p:spPr>
        <p:txBody>
          <a:bodyPr>
            <a:normAutofit/>
          </a:bodyPr>
          <a:lstStyle/>
          <a:p>
            <a:r>
              <a:rPr lang="tr-TR" b="1" dirty="0" smtClean="0"/>
              <a:t>INSERT</a:t>
            </a:r>
          </a:p>
          <a:p>
            <a:pPr lvl="1"/>
            <a:r>
              <a:rPr lang="tr-TR" b="1" dirty="0" smtClean="0"/>
              <a:t>INSERT INTO DEPARTMENT VALUES (‘NewDep’, 12, ’123456789’);</a:t>
            </a:r>
          </a:p>
          <a:p>
            <a:r>
              <a:rPr lang="tr-TR" b="1" dirty="0" smtClean="0"/>
              <a:t>DELETE</a:t>
            </a:r>
          </a:p>
          <a:p>
            <a:pPr lvl="1"/>
            <a:r>
              <a:rPr lang="tr-TR" b="1" dirty="0" smtClean="0"/>
              <a:t>DELETE FROM EMPLOYEE WHERE Ssn=‘123456789’;</a:t>
            </a:r>
          </a:p>
          <a:p>
            <a:r>
              <a:rPr lang="tr-TR" b="1" dirty="0" smtClean="0"/>
              <a:t>UPDATE</a:t>
            </a:r>
          </a:p>
          <a:p>
            <a:pPr lvl="1"/>
            <a:r>
              <a:rPr lang="tr-TR" b="1" smtClean="0"/>
              <a:t>UPDATE EMPLOYEE SET Dno=5 WHERE Ssn=‘123456789’;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20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3E3D2D"/>
                </a:solidFill>
              </a:rPr>
              <a:t> </a:t>
            </a:r>
            <a:r>
              <a:rPr lang="tr-TR" sz="2800" b="1" dirty="0" smtClean="0">
                <a:solidFill>
                  <a:srgbClr val="3E3D2D"/>
                </a:solidFill>
              </a:rPr>
              <a:t>SQL Data Definition and Data Types</a:t>
            </a:r>
            <a:endParaRPr lang="tr-TR" sz="2800" b="1" dirty="0" smtClean="0">
              <a:solidFill>
                <a:srgbClr val="3E3D2D"/>
              </a:solidFill>
            </a:endParaRPr>
          </a:p>
          <a:p>
            <a:r>
              <a:rPr lang="tr-TR" sz="2800" b="1" dirty="0" smtClean="0">
                <a:solidFill>
                  <a:srgbClr val="3E3D2D"/>
                </a:solidFill>
              </a:rPr>
              <a:t> Specifying Constraints in SQL</a:t>
            </a:r>
            <a:endParaRPr lang="tr-TR" sz="2800" b="1" dirty="0" smtClean="0">
              <a:solidFill>
                <a:srgbClr val="3E3D2D"/>
              </a:solidFill>
            </a:endParaRPr>
          </a:p>
          <a:p>
            <a:r>
              <a:rPr lang="tr-TR" sz="2800" b="1" dirty="0" smtClean="0">
                <a:solidFill>
                  <a:srgbClr val="3E3D2D"/>
                </a:solidFill>
              </a:rPr>
              <a:t> Basic Retrieval Queries in SQL</a:t>
            </a:r>
          </a:p>
          <a:p>
            <a:r>
              <a:rPr lang="tr-TR" sz="2800" b="1" dirty="0">
                <a:solidFill>
                  <a:srgbClr val="3E3D2D"/>
                </a:solidFill>
              </a:rPr>
              <a:t> </a:t>
            </a:r>
            <a:r>
              <a:rPr lang="tr-TR" sz="2800" b="1" dirty="0" smtClean="0">
                <a:solidFill>
                  <a:srgbClr val="3E3D2D"/>
                </a:solidFill>
              </a:rPr>
              <a:t>Insert, Delete and Update Statements in SQL</a:t>
            </a:r>
            <a:endParaRPr lang="tr-TR" sz="2800" b="1" dirty="0" smtClean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Outline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Basic SQL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Structured Query Language (SQL)</a:t>
            </a:r>
          </a:p>
          <a:p>
            <a:r>
              <a:rPr lang="tr-TR" b="1" dirty="0" smtClean="0"/>
              <a:t>SQL language is one of the important reasons for the commercial success of relational databases</a:t>
            </a:r>
          </a:p>
          <a:p>
            <a:r>
              <a:rPr lang="tr-TR" b="1" dirty="0" smtClean="0"/>
              <a:t>Table, row and column will be used for relational model terms relation, tuple and attribute respectively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92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Create Table Command in SQL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CREATE TABLE command specify a new relation</a:t>
            </a:r>
          </a:p>
          <a:p>
            <a:r>
              <a:rPr lang="tr-TR" b="1" dirty="0" smtClean="0"/>
              <a:t>It provides table name</a:t>
            </a:r>
          </a:p>
          <a:p>
            <a:r>
              <a:rPr lang="tr-TR" b="1" dirty="0" smtClean="0"/>
              <a:t>This command also specify attributes and initial constraints</a:t>
            </a:r>
          </a:p>
          <a:p>
            <a:pPr lvl="1"/>
            <a:r>
              <a:rPr lang="tr-TR" b="1" dirty="0" smtClean="0"/>
              <a:t>CREATE TABLE EMPLOYEE ...</a:t>
            </a:r>
          </a:p>
          <a:p>
            <a:r>
              <a:rPr lang="tr-TR" b="1" dirty="0" smtClean="0"/>
              <a:t>CREATE TABLE command creates base tables. They are actually created and stored as a file.</a:t>
            </a:r>
          </a:p>
          <a:p>
            <a:r>
              <a:rPr lang="tr-TR" b="1" dirty="0" smtClean="0"/>
              <a:t>Virtual relations are created using CREATE VIEW statement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97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Create Table Command in SQL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143000"/>
            <a:ext cx="6457950" cy="484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312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Create Table Command in SQL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8783" y="1237514"/>
            <a:ext cx="5000625" cy="4992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396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7620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Specifying Attribute Constraints and Attribute Defaults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848600" cy="4724400"/>
          </a:xfrm>
        </p:spPr>
        <p:txBody>
          <a:bodyPr>
            <a:normAutofit/>
          </a:bodyPr>
          <a:lstStyle/>
          <a:p>
            <a:r>
              <a:rPr lang="tr-TR" b="1" dirty="0" smtClean="0"/>
              <a:t>NOT NULL</a:t>
            </a:r>
          </a:p>
          <a:p>
            <a:pPr lvl="1"/>
            <a:r>
              <a:rPr lang="tr-TR" b="1" dirty="0" smtClean="0"/>
              <a:t>NULL is not allowed for a particular attribute</a:t>
            </a:r>
          </a:p>
          <a:p>
            <a:r>
              <a:rPr lang="tr-TR" b="1" dirty="0" smtClean="0"/>
              <a:t>Default value</a:t>
            </a:r>
          </a:p>
          <a:p>
            <a:pPr lvl="1"/>
            <a:r>
              <a:rPr lang="tr-TR" b="1" dirty="0" smtClean="0"/>
              <a:t>DEFAULT &lt;value&gt;</a:t>
            </a:r>
          </a:p>
          <a:p>
            <a:r>
              <a:rPr lang="tr-TR" b="1" dirty="0" smtClean="0"/>
              <a:t>CHECK clause</a:t>
            </a:r>
          </a:p>
          <a:p>
            <a:pPr lvl="1"/>
            <a:r>
              <a:rPr lang="tr-TR" b="1" dirty="0" smtClean="0"/>
              <a:t>Pnumber INT NOT NULL CHECK (Pnumber&gt;0 AND Pnumber&lt;10);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43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7620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Specifying Attribute Constraints and Attribute Defaults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159" y="1620184"/>
            <a:ext cx="6419874" cy="435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674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7314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Basic Retrieval Queries in SQL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848600" cy="4724400"/>
          </a:xfrm>
        </p:spPr>
        <p:txBody>
          <a:bodyPr>
            <a:normAutofit/>
          </a:bodyPr>
          <a:lstStyle/>
          <a:p>
            <a:r>
              <a:rPr lang="tr-TR" b="1" dirty="0" smtClean="0"/>
              <a:t>SELECT statement is used to retrieve information from a database</a:t>
            </a:r>
          </a:p>
          <a:p>
            <a:r>
              <a:rPr lang="tr-TR" b="1" dirty="0" smtClean="0"/>
              <a:t> SELECT (attribute list)</a:t>
            </a:r>
          </a:p>
          <a:p>
            <a:pPr marL="68580" indent="0">
              <a:buNone/>
            </a:pPr>
            <a:r>
              <a:rPr lang="tr-TR" b="1" dirty="0"/>
              <a:t> </a:t>
            </a:r>
            <a:r>
              <a:rPr lang="tr-TR" b="1" dirty="0" smtClean="0"/>
              <a:t>   FROM (table list)</a:t>
            </a:r>
          </a:p>
          <a:p>
            <a:pPr marL="68580" indent="0">
              <a:buNone/>
            </a:pPr>
            <a:r>
              <a:rPr lang="tr-TR" b="1" dirty="0"/>
              <a:t> </a:t>
            </a:r>
            <a:r>
              <a:rPr lang="tr-TR" b="1" dirty="0" smtClean="0"/>
              <a:t>   WHERE (condition);</a:t>
            </a:r>
          </a:p>
          <a:p>
            <a:r>
              <a:rPr lang="tr-TR" b="1" dirty="0" smtClean="0"/>
              <a:t>Logical comparison operators can be used in condition.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68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11127</TotalTime>
  <Words>486</Words>
  <Application>Microsoft Office PowerPoint</Application>
  <PresentationFormat>On-screen Show (4:3)</PresentationFormat>
  <Paragraphs>104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Century Gothic</vt:lpstr>
      <vt:lpstr>Wingdings 2</vt:lpstr>
      <vt:lpstr>Austin</vt:lpstr>
      <vt:lpstr>COM258</vt:lpstr>
      <vt:lpstr>Outline</vt:lpstr>
      <vt:lpstr> Basic SQL</vt:lpstr>
      <vt:lpstr> Create Table Command in SQL</vt:lpstr>
      <vt:lpstr> Create Table Command in SQL</vt:lpstr>
      <vt:lpstr> Create Table Command in SQL</vt:lpstr>
      <vt:lpstr>Specifying Attribute Constraints and Attribute Defaults</vt:lpstr>
      <vt:lpstr>Specifying Attribute Constraints and Attribute Defaults</vt:lpstr>
      <vt:lpstr>Basic Retrieval Queries in SQL</vt:lpstr>
      <vt:lpstr>Basic Retrieval Queries in SQL</vt:lpstr>
      <vt:lpstr>Basic Retrieval Queries in SQL</vt:lpstr>
      <vt:lpstr>Basic Retrieval Queries in SQL</vt:lpstr>
      <vt:lpstr>Basic Retrieval Queries in SQL</vt:lpstr>
      <vt:lpstr>Basic Retrieval Queries in SQL</vt:lpstr>
      <vt:lpstr>INSERT, DELETE and UPDATE Statements in SQL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492</cp:revision>
  <dcterms:created xsi:type="dcterms:W3CDTF">2006-08-16T00:00:00Z</dcterms:created>
  <dcterms:modified xsi:type="dcterms:W3CDTF">2019-12-02T07:01:20Z</dcterms:modified>
</cp:coreProperties>
</file>