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7"/>
  </p:notesMasterIdLst>
  <p:sldIdLst>
    <p:sldId id="256" r:id="rId2"/>
    <p:sldId id="281" r:id="rId3"/>
    <p:sldId id="282" r:id="rId4"/>
    <p:sldId id="283" r:id="rId5"/>
    <p:sldId id="284" r:id="rId6"/>
    <p:sldId id="285" r:id="rId7"/>
    <p:sldId id="286" r:id="rId8"/>
    <p:sldId id="287" r:id="rId9"/>
    <p:sldId id="288" r:id="rId10"/>
    <p:sldId id="289" r:id="rId11"/>
    <p:sldId id="290" r:id="rId12"/>
    <p:sldId id="291" r:id="rId13"/>
    <p:sldId id="292" r:id="rId14"/>
    <p:sldId id="293" r:id="rId15"/>
    <p:sldId id="294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03" autoAdjust="0"/>
    <p:restoredTop sz="94660"/>
  </p:normalViewPr>
  <p:slideViewPr>
    <p:cSldViewPr>
      <p:cViewPr varScale="1">
        <p:scale>
          <a:sx n="52" d="100"/>
          <a:sy n="52" d="100"/>
        </p:scale>
        <p:origin x="60" y="33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23C565-F6BB-4F42-8E95-4790F5B9E375}" type="datetimeFigureOut">
              <a:rPr lang="tr-TR" smtClean="0"/>
              <a:pPr/>
              <a:t>1.12.2019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C9ED1EF-6818-4705-9CDF-60C5D763D885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979904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4456349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2947249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2751968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0338776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2858180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5002363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3961195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0154996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6330562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6668163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2669099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9394460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5006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03CE3403-E2B5-4E8A-89D8-A2C3643C3380}" type="datetime1">
              <a:rPr lang="en-US" smtClean="0"/>
              <a:pPr/>
              <a:t>12/1/2019</a:t>
            </a:fld>
            <a:endParaRPr lang="en-US" dirty="0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FD9AE-622D-4D6E-B1FA-FF86DCF8EC81}" type="datetime1">
              <a:rPr lang="en-US" smtClean="0"/>
              <a:pPr/>
              <a:t>12/1/2019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E7825-6EB5-4069-AE4D-CD6FFECBD5A8}" type="datetime1">
              <a:rPr lang="en-US" smtClean="0"/>
              <a:pPr/>
              <a:t>12/1/2019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59553-24D1-43E6-A105-C5B7D4915F5D}" type="datetime1">
              <a:rPr lang="en-US" smtClean="0"/>
              <a:pPr/>
              <a:t>12/1/2019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EF120-8076-4A7A-B793-2274FBA28191}" type="datetime1">
              <a:rPr lang="en-US" smtClean="0"/>
              <a:pPr/>
              <a:t>12/1/2019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94B68B-BF11-44FC-994F-5C1FD159CE2B}" type="datetime1">
              <a:rPr lang="en-US" smtClean="0"/>
              <a:pPr/>
              <a:t>12/1/2019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CC4FA-4925-4400-B613-A21B29FA01B5}" type="datetime1">
              <a:rPr lang="en-US" smtClean="0"/>
              <a:pPr/>
              <a:t>12/1/2019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61596D-A42C-4123-A2C9-1AA75A8A164E}" type="datetime1">
              <a:rPr lang="en-US" smtClean="0"/>
              <a:pPr/>
              <a:t>12/1/2019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FB0925-351C-415F-AE54-F89DB471B483}" type="datetime1">
              <a:rPr lang="en-US" smtClean="0"/>
              <a:pPr/>
              <a:t>12/1/2019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71209-091D-4FEB-A8CD-380AAC3CD9EC}" type="datetime1">
              <a:rPr lang="en-US" smtClean="0"/>
              <a:pPr/>
              <a:t>12/1/2019</a:t>
            </a:fld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B83C6-5B46-4D44-83C2-F3FA9C4C41C5}" type="datetime1">
              <a:rPr lang="en-US" smtClean="0"/>
              <a:pPr/>
              <a:t>12/1/2019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A77C9E0A-1FB2-4327-A4E0-FE2C9CA9BF1A}" type="datetime1">
              <a:rPr lang="en-US" smtClean="0"/>
              <a:pPr/>
              <a:t>12/1/2019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dt="0"/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COM258</a:t>
            </a:r>
            <a:endParaRPr lang="tr-TR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522520"/>
          </a:xfrm>
        </p:spPr>
        <p:txBody>
          <a:bodyPr>
            <a:normAutofit/>
          </a:bodyPr>
          <a:lstStyle/>
          <a:p>
            <a:r>
              <a:rPr lang="en-US" dirty="0" smtClean="0"/>
              <a:t>Chapter </a:t>
            </a:r>
            <a:r>
              <a:rPr lang="tr-TR" dirty="0" smtClean="0"/>
              <a:t>4: Basic SQL</a:t>
            </a:r>
            <a:endParaRPr lang="en-US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5303520" y="5638800"/>
            <a:ext cx="2831592" cy="446291"/>
          </a:xfrm>
        </p:spPr>
        <p:txBody>
          <a:bodyPr>
            <a:normAutofit lnSpcReduction="10000"/>
          </a:bodyPr>
          <a:lstStyle/>
          <a:p>
            <a:r>
              <a:rPr lang="tr-TR" b="1" dirty="0" smtClean="0">
                <a:solidFill>
                  <a:schemeClr val="tx1"/>
                </a:solidFill>
              </a:rPr>
              <a:t>Fundamentals of Database Systems</a:t>
            </a:r>
          </a:p>
          <a:p>
            <a:r>
              <a:rPr lang="tr-TR" b="1" dirty="0" smtClean="0">
                <a:solidFill>
                  <a:schemeClr val="tx1"/>
                </a:solidFill>
              </a:rPr>
              <a:t>Elmasri-Navathe</a:t>
            </a:r>
            <a:endParaRPr lang="en-US" dirty="0" smtClean="0">
              <a:solidFill>
                <a:schemeClr val="tx1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3531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7314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Basic Retrieval Queries in SQL</a:t>
            </a:r>
            <a:endParaRPr lang="en-US" sz="2400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447800"/>
            <a:ext cx="7848600" cy="4724400"/>
          </a:xfrm>
        </p:spPr>
        <p:txBody>
          <a:bodyPr>
            <a:normAutofit/>
          </a:bodyPr>
          <a:lstStyle/>
          <a:p>
            <a:r>
              <a:rPr lang="tr-TR" b="1" dirty="0" smtClean="0"/>
              <a:t>Retrieve the name and address of all employees who work for the Research department.</a:t>
            </a:r>
          </a:p>
          <a:p>
            <a:r>
              <a:rPr lang="tr-TR" b="1" dirty="0" smtClean="0"/>
              <a:t>SELECT Fname, Lname, Address</a:t>
            </a:r>
          </a:p>
          <a:p>
            <a:pPr marL="68580" indent="0">
              <a:buNone/>
            </a:pPr>
            <a:r>
              <a:rPr lang="tr-TR" b="1" dirty="0" smtClean="0"/>
              <a:t>    FROM EMPLOYEE, DEPARTMENT</a:t>
            </a:r>
          </a:p>
          <a:p>
            <a:pPr marL="68580" indent="0">
              <a:buNone/>
            </a:pPr>
            <a:r>
              <a:rPr lang="tr-TR" b="1" dirty="0"/>
              <a:t> </a:t>
            </a:r>
            <a:r>
              <a:rPr lang="tr-TR" b="1" dirty="0" smtClean="0"/>
              <a:t>   WHERE Dname=‘Research’ AND Dnumber=Dno;</a:t>
            </a:r>
          </a:p>
          <a:p>
            <a:r>
              <a:rPr lang="tr-TR" b="1" dirty="0" smtClean="0"/>
              <a:t>Same name can be used for two attributes.</a:t>
            </a:r>
          </a:p>
          <a:p>
            <a:pPr lvl="1"/>
            <a:r>
              <a:rPr lang="tr-TR" b="1" dirty="0" smtClean="0"/>
              <a:t>Attributes should be in different relations.</a:t>
            </a:r>
          </a:p>
          <a:p>
            <a:pPr lvl="1"/>
            <a:r>
              <a:rPr lang="tr-TR" b="1" dirty="0" smtClean="0"/>
              <a:t>Relation name is used to prevent ambiguity.</a:t>
            </a:r>
            <a:endParaRPr lang="tr-TR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7393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7314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Basic Retrieval Queries in SQL</a:t>
            </a:r>
            <a:endParaRPr lang="en-US" sz="2400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447800"/>
            <a:ext cx="7848600" cy="4724400"/>
          </a:xfrm>
        </p:spPr>
        <p:txBody>
          <a:bodyPr>
            <a:normAutofit/>
          </a:bodyPr>
          <a:lstStyle/>
          <a:p>
            <a:r>
              <a:rPr lang="tr-TR" b="1" dirty="0" smtClean="0"/>
              <a:t>Missing WHERE clause: No condition on tuple selection</a:t>
            </a:r>
          </a:p>
          <a:p>
            <a:r>
              <a:rPr lang="tr-TR" b="1" dirty="0" smtClean="0"/>
              <a:t>ALL possible tuple combinations (CROSS PRODUCT)</a:t>
            </a:r>
          </a:p>
          <a:p>
            <a:r>
              <a:rPr lang="tr-TR" b="1" dirty="0" smtClean="0"/>
              <a:t>SELECT Ssn, Dname</a:t>
            </a:r>
          </a:p>
          <a:p>
            <a:pPr marL="68580" indent="0">
              <a:buNone/>
            </a:pPr>
            <a:r>
              <a:rPr lang="tr-TR" b="1" dirty="0"/>
              <a:t> </a:t>
            </a:r>
            <a:r>
              <a:rPr lang="tr-TR" b="1" dirty="0" smtClean="0"/>
              <a:t>   FROM EMPLOYEE, DEPARTMENT;</a:t>
            </a:r>
            <a:endParaRPr lang="tr-TR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775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7314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Basic Retrieval Queries in SQL</a:t>
            </a:r>
            <a:endParaRPr lang="en-US" sz="2400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447800"/>
            <a:ext cx="7848600" cy="4724400"/>
          </a:xfrm>
        </p:spPr>
        <p:txBody>
          <a:bodyPr>
            <a:normAutofit/>
          </a:bodyPr>
          <a:lstStyle/>
          <a:p>
            <a:r>
              <a:rPr lang="tr-TR" b="1" dirty="0" smtClean="0"/>
              <a:t>Asterisk (*)</a:t>
            </a:r>
          </a:p>
          <a:p>
            <a:r>
              <a:rPr lang="tr-TR" b="1" dirty="0" smtClean="0"/>
              <a:t>Retrieve all the attribute values of the selected tuples.</a:t>
            </a:r>
          </a:p>
          <a:p>
            <a:r>
              <a:rPr lang="tr-TR" b="1" dirty="0" smtClean="0"/>
              <a:t>SELECT *</a:t>
            </a:r>
          </a:p>
          <a:p>
            <a:pPr marL="68580" indent="0">
              <a:buNone/>
            </a:pPr>
            <a:r>
              <a:rPr lang="tr-TR" b="1" dirty="0"/>
              <a:t> </a:t>
            </a:r>
            <a:r>
              <a:rPr lang="tr-TR" b="1" dirty="0" smtClean="0"/>
              <a:t>  FROM EMPLOYEE</a:t>
            </a:r>
          </a:p>
          <a:p>
            <a:pPr marL="68580" indent="0">
              <a:buNone/>
            </a:pPr>
            <a:r>
              <a:rPr lang="tr-TR" b="1" dirty="0"/>
              <a:t> </a:t>
            </a:r>
            <a:r>
              <a:rPr lang="tr-TR" b="1" dirty="0" smtClean="0"/>
              <a:t>  WHERE Dno=5;</a:t>
            </a:r>
            <a:endParaRPr lang="tr-TR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928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7314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Basic Retrieval Queries in SQL</a:t>
            </a:r>
            <a:endParaRPr lang="en-US" sz="2400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447800"/>
            <a:ext cx="7848600" cy="4724400"/>
          </a:xfrm>
        </p:spPr>
        <p:txBody>
          <a:bodyPr>
            <a:normAutofit/>
          </a:bodyPr>
          <a:lstStyle/>
          <a:p>
            <a:r>
              <a:rPr lang="tr-TR" b="1" dirty="0" smtClean="0"/>
              <a:t>Substring Pattern Matching and Arithmetic Operators</a:t>
            </a:r>
          </a:p>
          <a:p>
            <a:r>
              <a:rPr lang="tr-TR" b="1" dirty="0" smtClean="0"/>
              <a:t>LIKE operator</a:t>
            </a:r>
          </a:p>
          <a:p>
            <a:pPr lvl="1"/>
            <a:r>
              <a:rPr lang="tr-TR" b="1" dirty="0" smtClean="0"/>
              <a:t>Used for pattern matching</a:t>
            </a:r>
          </a:p>
          <a:p>
            <a:pPr lvl="1"/>
            <a:r>
              <a:rPr lang="tr-TR" b="1" dirty="0" smtClean="0"/>
              <a:t>% replaces one ore more characters</a:t>
            </a:r>
          </a:p>
          <a:p>
            <a:pPr lvl="1"/>
            <a:r>
              <a:rPr lang="tr-TR" b="1" dirty="0" smtClean="0"/>
              <a:t>_ replaces a single character</a:t>
            </a:r>
          </a:p>
          <a:p>
            <a:r>
              <a:rPr lang="tr-TR" b="1" dirty="0" smtClean="0"/>
              <a:t>Arithmetic Operators</a:t>
            </a:r>
          </a:p>
          <a:p>
            <a:pPr lvl="1"/>
            <a:r>
              <a:rPr lang="tr-TR" b="1" dirty="0" smtClean="0"/>
              <a:t>Addition (+), subtraction(-), multiplication (*), and division(/)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13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4987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7314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Basic Retrieval Queries in SQL</a:t>
            </a:r>
            <a:endParaRPr lang="en-US" sz="2400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447800"/>
            <a:ext cx="7848600" cy="4724400"/>
          </a:xfrm>
        </p:spPr>
        <p:txBody>
          <a:bodyPr>
            <a:normAutofit/>
          </a:bodyPr>
          <a:lstStyle/>
          <a:p>
            <a:r>
              <a:rPr lang="tr-TR" b="1" dirty="0" smtClean="0"/>
              <a:t>ORDER BY</a:t>
            </a:r>
          </a:p>
          <a:p>
            <a:pPr lvl="1"/>
            <a:r>
              <a:rPr lang="tr-TR" b="1" dirty="0" smtClean="0"/>
              <a:t>DESC is used for descending order of values</a:t>
            </a:r>
          </a:p>
          <a:p>
            <a:pPr lvl="1"/>
            <a:r>
              <a:rPr lang="tr-TR" b="1" dirty="0" smtClean="0"/>
              <a:t>ASC is used for ascending order of values</a:t>
            </a:r>
          </a:p>
          <a:p>
            <a:pPr lvl="1"/>
            <a:endParaRPr lang="tr-TR" b="1" dirty="0"/>
          </a:p>
          <a:p>
            <a:pPr lvl="1"/>
            <a:r>
              <a:rPr lang="tr-TR" b="1" dirty="0" smtClean="0"/>
              <a:t>ORDER BY Dname DESC, Ssn ASC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14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1051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7314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INSERT, DELETE and UPDATE Statements in SQL</a:t>
            </a:r>
            <a:endParaRPr lang="en-US" sz="2400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447800"/>
            <a:ext cx="7848600" cy="4724400"/>
          </a:xfrm>
        </p:spPr>
        <p:txBody>
          <a:bodyPr>
            <a:normAutofit/>
          </a:bodyPr>
          <a:lstStyle/>
          <a:p>
            <a:r>
              <a:rPr lang="tr-TR" b="1" dirty="0" smtClean="0"/>
              <a:t>INSERT</a:t>
            </a:r>
          </a:p>
          <a:p>
            <a:pPr lvl="1"/>
            <a:r>
              <a:rPr lang="tr-TR" b="1" dirty="0" smtClean="0"/>
              <a:t>INSERT INTO DEPARTMENT VALUES (‘NewDep’, 12, ’123456789’);</a:t>
            </a:r>
          </a:p>
          <a:p>
            <a:r>
              <a:rPr lang="tr-TR" b="1" dirty="0" smtClean="0"/>
              <a:t>DELETE</a:t>
            </a:r>
          </a:p>
          <a:p>
            <a:pPr lvl="1"/>
            <a:r>
              <a:rPr lang="tr-TR" b="1" dirty="0" smtClean="0"/>
              <a:t>DELETE FROM EMPLOYEE WHERE Ssn=‘123456789’;</a:t>
            </a:r>
          </a:p>
          <a:p>
            <a:r>
              <a:rPr lang="tr-TR" b="1" dirty="0" smtClean="0"/>
              <a:t>UPDATE</a:t>
            </a:r>
          </a:p>
          <a:p>
            <a:pPr lvl="1"/>
            <a:r>
              <a:rPr lang="tr-TR" b="1" smtClean="0"/>
              <a:t>UPDATE EMPLOYEE SET Dno=5 WHERE Ssn=‘123456789’;</a:t>
            </a:r>
            <a:endParaRPr lang="tr-TR" b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15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1203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043492" y="990600"/>
            <a:ext cx="7186108" cy="5105399"/>
          </a:xfrm>
        </p:spPr>
        <p:txBody>
          <a:bodyPr>
            <a:normAutofit/>
          </a:bodyPr>
          <a:lstStyle/>
          <a:p>
            <a:r>
              <a:rPr lang="tr-TR" sz="3200" b="1" dirty="0" smtClean="0">
                <a:solidFill>
                  <a:srgbClr val="3E3D2D"/>
                </a:solidFill>
              </a:rPr>
              <a:t> </a:t>
            </a:r>
            <a:r>
              <a:rPr lang="tr-TR" sz="2800" b="1" dirty="0" smtClean="0">
                <a:solidFill>
                  <a:srgbClr val="3E3D2D"/>
                </a:solidFill>
              </a:rPr>
              <a:t>SQL Data Definition and Data Types</a:t>
            </a:r>
            <a:endParaRPr lang="tr-TR" sz="2800" b="1" dirty="0" smtClean="0">
              <a:solidFill>
                <a:srgbClr val="3E3D2D"/>
              </a:solidFill>
            </a:endParaRPr>
          </a:p>
          <a:p>
            <a:r>
              <a:rPr lang="tr-TR" sz="2800" b="1" dirty="0" smtClean="0">
                <a:solidFill>
                  <a:srgbClr val="3E3D2D"/>
                </a:solidFill>
              </a:rPr>
              <a:t> Specifying Constraints in SQL</a:t>
            </a:r>
            <a:endParaRPr lang="tr-TR" sz="2800" b="1" dirty="0" smtClean="0">
              <a:solidFill>
                <a:srgbClr val="3E3D2D"/>
              </a:solidFill>
            </a:endParaRPr>
          </a:p>
          <a:p>
            <a:r>
              <a:rPr lang="tr-TR" sz="2800" b="1" dirty="0" smtClean="0">
                <a:solidFill>
                  <a:srgbClr val="3E3D2D"/>
                </a:solidFill>
              </a:rPr>
              <a:t> Basic Retrieval Queries in SQL</a:t>
            </a:r>
          </a:p>
          <a:p>
            <a:r>
              <a:rPr lang="tr-TR" sz="2800" b="1" dirty="0">
                <a:solidFill>
                  <a:srgbClr val="3E3D2D"/>
                </a:solidFill>
              </a:rPr>
              <a:t> </a:t>
            </a:r>
            <a:r>
              <a:rPr lang="tr-TR" sz="2800" b="1" dirty="0" smtClean="0">
                <a:solidFill>
                  <a:srgbClr val="3E3D2D"/>
                </a:solidFill>
              </a:rPr>
              <a:t>Insert, Delete and Update Statements in SQL</a:t>
            </a:r>
            <a:endParaRPr lang="tr-TR" sz="2800" b="1" dirty="0" smtClean="0">
              <a:solidFill>
                <a:srgbClr val="3E3D2D"/>
              </a:solidFill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4641448" y="5715000"/>
            <a:ext cx="3502152" cy="50228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762000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3200" b="1" dirty="0" smtClean="0"/>
              <a:t>Outline</a:t>
            </a:r>
            <a:endParaRPr lang="en-US" sz="32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52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/>
              <a:t> </a:t>
            </a:r>
            <a:r>
              <a:rPr lang="tr-TR" sz="2400" b="1" dirty="0" smtClean="0"/>
              <a:t>Basic SQL</a:t>
            </a:r>
            <a:endParaRPr lang="en-US" sz="2400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219200"/>
            <a:ext cx="7848600" cy="5257800"/>
          </a:xfrm>
        </p:spPr>
        <p:txBody>
          <a:bodyPr>
            <a:normAutofit/>
          </a:bodyPr>
          <a:lstStyle/>
          <a:p>
            <a:r>
              <a:rPr lang="tr-TR" b="1" dirty="0" smtClean="0"/>
              <a:t>Structured Query Language (SQL)</a:t>
            </a:r>
          </a:p>
          <a:p>
            <a:r>
              <a:rPr lang="tr-TR" b="1" dirty="0" smtClean="0"/>
              <a:t>SQL language is one of the important reasons for the commercial success of relational databases</a:t>
            </a:r>
          </a:p>
          <a:p>
            <a:r>
              <a:rPr lang="tr-TR" b="1" dirty="0" smtClean="0"/>
              <a:t>Table, row and column will be used for relational model terms relation, tuple and attribute respectively</a:t>
            </a:r>
            <a:endParaRPr lang="tr-TR" b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1926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52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/>
              <a:t> </a:t>
            </a:r>
            <a:r>
              <a:rPr lang="tr-TR" sz="2400" b="1" dirty="0" smtClean="0"/>
              <a:t>Create Table Command in SQL</a:t>
            </a:r>
            <a:endParaRPr lang="en-US" sz="2400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219200"/>
            <a:ext cx="7848600" cy="5257800"/>
          </a:xfrm>
        </p:spPr>
        <p:txBody>
          <a:bodyPr>
            <a:normAutofit/>
          </a:bodyPr>
          <a:lstStyle/>
          <a:p>
            <a:r>
              <a:rPr lang="tr-TR" b="1" dirty="0" smtClean="0"/>
              <a:t>CREATE TABLE command specify a new relation</a:t>
            </a:r>
          </a:p>
          <a:p>
            <a:r>
              <a:rPr lang="tr-TR" b="1" dirty="0" smtClean="0"/>
              <a:t>It provides table name</a:t>
            </a:r>
          </a:p>
          <a:p>
            <a:r>
              <a:rPr lang="tr-TR" b="1" dirty="0" smtClean="0"/>
              <a:t>This command also specify attributes and initial constraints</a:t>
            </a:r>
          </a:p>
          <a:p>
            <a:pPr lvl="1"/>
            <a:r>
              <a:rPr lang="tr-TR" b="1" dirty="0" smtClean="0"/>
              <a:t>CREATE TABLE EMPLOYEE ...</a:t>
            </a:r>
          </a:p>
          <a:p>
            <a:r>
              <a:rPr lang="tr-TR" b="1" dirty="0" smtClean="0"/>
              <a:t>CREATE TABLE command creates base tables. They are actually created and stored as a file.</a:t>
            </a:r>
          </a:p>
          <a:p>
            <a:r>
              <a:rPr lang="tr-TR" b="1" dirty="0" smtClean="0"/>
              <a:t>Virtual relations are created using CREATE VIEW statement</a:t>
            </a:r>
            <a:endParaRPr lang="tr-TR" b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29747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5256" y="4572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/>
              <a:t> </a:t>
            </a:r>
            <a:r>
              <a:rPr lang="tr-TR" sz="2400" b="1" dirty="0" smtClean="0"/>
              <a:t>Create Table Command in SQL</a:t>
            </a:r>
            <a:endParaRPr lang="en-US" sz="2400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0" y="1143000"/>
            <a:ext cx="6457950" cy="4846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43125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5256" y="4572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/>
              <a:t> </a:t>
            </a:r>
            <a:r>
              <a:rPr lang="tr-TR" sz="2400" b="1" dirty="0" smtClean="0"/>
              <a:t>Create Table Command in SQL</a:t>
            </a:r>
            <a:endParaRPr lang="en-US" sz="2400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8783" y="1237514"/>
            <a:ext cx="5000625" cy="49925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23961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5256" y="7620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sz="2400" b="1" dirty="0" smtClean="0"/>
              <a:t>Specifying Attribute Constraints and Attribute Defaults</a:t>
            </a:r>
            <a:endParaRPr lang="en-US" sz="2400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447800"/>
            <a:ext cx="7848600" cy="4724400"/>
          </a:xfrm>
        </p:spPr>
        <p:txBody>
          <a:bodyPr>
            <a:normAutofit/>
          </a:bodyPr>
          <a:lstStyle/>
          <a:p>
            <a:r>
              <a:rPr lang="tr-TR" b="1" dirty="0" smtClean="0"/>
              <a:t>NOT NULL</a:t>
            </a:r>
          </a:p>
          <a:p>
            <a:pPr lvl="1"/>
            <a:r>
              <a:rPr lang="tr-TR" b="1" dirty="0" smtClean="0"/>
              <a:t>NULL is not allowed for a particular attribute</a:t>
            </a:r>
          </a:p>
          <a:p>
            <a:r>
              <a:rPr lang="tr-TR" b="1" dirty="0" smtClean="0"/>
              <a:t>Default value</a:t>
            </a:r>
          </a:p>
          <a:p>
            <a:pPr lvl="1"/>
            <a:r>
              <a:rPr lang="tr-TR" b="1" dirty="0" smtClean="0"/>
              <a:t>DEFAULT &lt;value&gt;</a:t>
            </a:r>
          </a:p>
          <a:p>
            <a:r>
              <a:rPr lang="tr-TR" b="1" dirty="0" smtClean="0"/>
              <a:t>CHECK clause</a:t>
            </a:r>
          </a:p>
          <a:p>
            <a:pPr lvl="1"/>
            <a:r>
              <a:rPr lang="tr-TR" b="1" dirty="0" smtClean="0"/>
              <a:t>Pnumber INT NOT NULL CHECK (Pnumber&gt;0 AND Pnumber&lt;10);</a:t>
            </a:r>
            <a:endParaRPr lang="tr-TR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9439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5256" y="7620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sz="2400" b="1" dirty="0" smtClean="0"/>
              <a:t>Specifying Attribute Constraints and Attribute Defaults</a:t>
            </a:r>
            <a:endParaRPr lang="en-US" sz="2400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9159" y="1620184"/>
            <a:ext cx="6419874" cy="4357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16742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7314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Basic Retrieval Queries in SQL</a:t>
            </a:r>
            <a:endParaRPr lang="en-US" sz="2400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447800"/>
            <a:ext cx="7848600" cy="4724400"/>
          </a:xfrm>
        </p:spPr>
        <p:txBody>
          <a:bodyPr>
            <a:normAutofit/>
          </a:bodyPr>
          <a:lstStyle/>
          <a:p>
            <a:r>
              <a:rPr lang="tr-TR" b="1" dirty="0" smtClean="0"/>
              <a:t>SELECT statement is used to retrieve information from a database</a:t>
            </a:r>
          </a:p>
          <a:p>
            <a:r>
              <a:rPr lang="tr-TR" b="1" dirty="0" smtClean="0"/>
              <a:t> SELECT (attribute list)</a:t>
            </a:r>
          </a:p>
          <a:p>
            <a:pPr marL="68580" indent="0">
              <a:buNone/>
            </a:pPr>
            <a:r>
              <a:rPr lang="tr-TR" b="1" dirty="0"/>
              <a:t> </a:t>
            </a:r>
            <a:r>
              <a:rPr lang="tr-TR" b="1" dirty="0" smtClean="0"/>
              <a:t>   FROM (table list)</a:t>
            </a:r>
          </a:p>
          <a:p>
            <a:pPr marL="68580" indent="0">
              <a:buNone/>
            </a:pPr>
            <a:r>
              <a:rPr lang="tr-TR" b="1" dirty="0"/>
              <a:t> </a:t>
            </a:r>
            <a:r>
              <a:rPr lang="tr-TR" b="1" dirty="0" smtClean="0"/>
              <a:t>   WHERE (condition);</a:t>
            </a:r>
          </a:p>
          <a:p>
            <a:r>
              <a:rPr lang="tr-TR" b="1" dirty="0" smtClean="0"/>
              <a:t>Logical comparison operators can be used in condition.</a:t>
            </a:r>
            <a:endParaRPr lang="tr-TR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4688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ustin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Austin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ustin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11127</TotalTime>
  <Words>486</Words>
  <Application>Microsoft Office PowerPoint</Application>
  <PresentationFormat>On-screen Show (4:3)</PresentationFormat>
  <Paragraphs>104</Paragraphs>
  <Slides>15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9" baseType="lpstr">
      <vt:lpstr>Calibri</vt:lpstr>
      <vt:lpstr>Century Gothic</vt:lpstr>
      <vt:lpstr>Wingdings 2</vt:lpstr>
      <vt:lpstr>Austin</vt:lpstr>
      <vt:lpstr>COM258</vt:lpstr>
      <vt:lpstr>Outline</vt:lpstr>
      <vt:lpstr> Basic SQL</vt:lpstr>
      <vt:lpstr> Create Table Command in SQL</vt:lpstr>
      <vt:lpstr> Create Table Command in SQL</vt:lpstr>
      <vt:lpstr> Create Table Command in SQL</vt:lpstr>
      <vt:lpstr>Specifying Attribute Constraints and Attribute Defaults</vt:lpstr>
      <vt:lpstr>Specifying Attribute Constraints and Attribute Defaults</vt:lpstr>
      <vt:lpstr>Basic Retrieval Queries in SQL</vt:lpstr>
      <vt:lpstr>Basic Retrieval Queries in SQL</vt:lpstr>
      <vt:lpstr>Basic Retrieval Queries in SQL</vt:lpstr>
      <vt:lpstr>Basic Retrieval Queries in SQL</vt:lpstr>
      <vt:lpstr>Basic Retrieval Queries in SQL</vt:lpstr>
      <vt:lpstr>Basic Retrieval Queries in SQL</vt:lpstr>
      <vt:lpstr>INSERT, DELETE and UPDATE Statements in SQL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COM267</dc:title>
  <dc:creator>AR</dc:creator>
  <cp:lastModifiedBy>Furkan Ar</cp:lastModifiedBy>
  <cp:revision>492</cp:revision>
  <dcterms:created xsi:type="dcterms:W3CDTF">2006-08-16T00:00:00Z</dcterms:created>
  <dcterms:modified xsi:type="dcterms:W3CDTF">2019-12-02T07:01:20Z</dcterms:modified>
</cp:coreProperties>
</file>