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60" r:id="rId4"/>
  </p:sldMasterIdLst>
  <p:notesMasterIdLst>
    <p:notesMasterId r:id="rId14"/>
  </p:notesMasterIdLst>
  <p:sldIdLst>
    <p:sldId id="264" r:id="rId5"/>
    <p:sldId id="357" r:id="rId6"/>
    <p:sldId id="358" r:id="rId7"/>
    <p:sldId id="359" r:id="rId8"/>
    <p:sldId id="360" r:id="rId9"/>
    <p:sldId id="361" r:id="rId10"/>
    <p:sldId id="362" r:id="rId11"/>
    <p:sldId id="363" r:id="rId12"/>
    <p:sldId id="322" r:id="rId13"/>
  </p:sldIdLst>
  <p:sldSz cx="12192000" cy="6858000"/>
  <p:notesSz cx="6888163" cy="100187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19" autoAdjust="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r">
              <a:defRPr sz="1300"/>
            </a:lvl1pPr>
          </a:lstStyle>
          <a:p>
            <a:fld id="{CC6DBDFE-DD3D-4291-A404-1B97A83A6EA8}" type="datetimeFigureOut">
              <a:rPr lang="en-US" smtClean="0"/>
              <a:t>7/5/2020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06" tIns="48303" rIns="96606" bIns="48303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817" y="4821506"/>
            <a:ext cx="5510530" cy="3944868"/>
          </a:xfrm>
          <a:prstGeom prst="rect">
            <a:avLst/>
          </a:prstGeom>
        </p:spPr>
        <p:txBody>
          <a:bodyPr vert="horz" lIns="96606" tIns="48303" rIns="96606" bIns="4830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1698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r">
              <a:defRPr sz="1300"/>
            </a:lvl1pPr>
          </a:lstStyle>
          <a:p>
            <a:fld id="{86456DE3-4E01-4AFD-AD42-42312842ED8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9615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66064">
              <a:defRPr/>
            </a:pPr>
            <a:fld id="{33AEA074-24A7-4657-AE02-A51F68EA6AA2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66064">
                <a:defRPr/>
              </a:pPr>
              <a:t>1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249870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4701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5881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9732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0582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0732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587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327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160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7/5/2020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99103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090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tres.ru/tamara-babasheva/uchimsya-pisat-sochinenie-metodicheskoe-rukovodstvo-dlya-shkolnikov/chitat-onlayn/" TargetMode="External"/><Relationship Id="rId2" Type="http://schemas.openxmlformats.org/officeDocument/2006/relationships/hyperlink" Target="https://&#1077;&#1075;&#1101;&#1096;&#1072;.&#1088;&#1092;/news/esse/2019-06-02-98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zaochnik.ru/blog/otlichie-esse-ot-sochinenija-kak-ne-pereputat-eti-vidy-rabot/" TargetMode="External"/><Relationship Id="rId5" Type="http://schemas.openxmlformats.org/officeDocument/2006/relationships/hyperlink" Target="https://5-ege.ru/primery-tropov" TargetMode="External"/><Relationship Id="rId4" Type="http://schemas.openxmlformats.org/officeDocument/2006/relationships/hyperlink" Target="https://russkiiyazyk.ru/leksika/tropy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flower illustrations">
            <a:extLst>
              <a:ext uri="{FF2B5EF4-FFF2-40B4-BE49-F238E27FC236}">
                <a16:creationId xmlns:a16="http://schemas.microsoft.com/office/drawing/2014/main" id="{46768272-0F6A-4E58-A45C-F10D015D89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-839"/>
            <a:ext cx="12191980" cy="6858000"/>
          </a:xfrm>
          <a:prstGeom prst="rect">
            <a:avLst/>
          </a:prstGeom>
        </p:spPr>
      </p:pic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BF9FFE17-DE95-4821-ACC1-B90C954492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03CF76AF-FF72-4430-A772-058403290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1132" y="2091263"/>
            <a:ext cx="8649738" cy="2590800"/>
          </a:xfrm>
        </p:spPr>
        <p:txBody>
          <a:bodyPr>
            <a:normAutofit/>
          </a:bodyPr>
          <a:lstStyle/>
          <a:p>
            <a:r>
              <a:rPr lang="ru-RU" sz="6000" dirty="0"/>
              <a:t>Сочинение</a:t>
            </a:r>
            <a:br>
              <a:rPr lang="tr-TR" sz="6000" dirty="0"/>
            </a:br>
            <a:br>
              <a:rPr lang="ru-RU" sz="6000" dirty="0"/>
            </a:br>
            <a:r>
              <a:rPr lang="ru-RU" sz="2400" dirty="0"/>
              <a:t>урок 14</a:t>
            </a:r>
            <a:endParaRPr lang="en-US" sz="2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722DDC-8EEE-4A06-8DFE-B44871EAA2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1130" y="4682062"/>
            <a:ext cx="8652788" cy="457201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endParaRPr lang="en-US" sz="1800" dirty="0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0B1C8180-2FDD-4202-8C45-4057CB1AB2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D6E86CC6-13EA-4A88-86AD-CF27BF52C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3F80B441-4F7D-4B40-8A13-FED03A1F3A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94182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70C7FD1A-44B1-4E4C-B0C9-A8103DCCDC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913025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280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C4E02-3B30-4AAF-ABCF-3C6356554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08382"/>
            <a:ext cx="10058400" cy="1371600"/>
          </a:xfrm>
        </p:spPr>
        <p:txBody>
          <a:bodyPr/>
          <a:lstStyle/>
          <a:p>
            <a:r>
              <a:rPr lang="ru-RU" dirty="0">
                <a:latin typeface="Bookman Old Style" panose="02050604050505020204" pitchFamily="18" charset="0"/>
              </a:rPr>
              <a:t>Эссе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6A0C3-3609-4DF7-988D-EBF52C7DD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507703"/>
            <a:ext cx="10058400" cy="35285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Жанр философской, литературно-критической, публицистической и художественной литературы — сочинение небольшого объёма по какому-л. частному вопросу, написанное в свободной, индивидуально-авторской манере изложения.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Цель эссе — создание художественно-публицистического текста, который покажет авторское мнение и заставит читателя разделить или оспорить его. Это делает эссе похожим на сочинение-рассуждение, но в эссе должно быть больше аргументов, причем брать их можно не только из литературы, но и из общественной жизни.</a:t>
            </a:r>
          </a:p>
        </p:txBody>
      </p:sp>
    </p:spTree>
    <p:extLst>
      <p:ext uri="{BB962C8B-B14F-4D97-AF65-F5344CB8AC3E}">
        <p14:creationId xmlns:p14="http://schemas.microsoft.com/office/powerpoint/2010/main" val="29608759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C4E02-3B30-4AAF-ABCF-3C6356554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08382"/>
            <a:ext cx="10058400" cy="1371600"/>
          </a:xfrm>
        </p:spPr>
        <p:txBody>
          <a:bodyPr/>
          <a:lstStyle/>
          <a:p>
            <a:r>
              <a:rPr lang="ru-RU" dirty="0">
                <a:latin typeface="Bookman Old Style" panose="02050604050505020204" pitchFamily="18" charset="0"/>
              </a:rPr>
              <a:t>Эссе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6A0C3-3609-4DF7-988D-EBF52C7DD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507703"/>
            <a:ext cx="10058400" cy="35285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Главное отличие эссе от сочинения — цель работы. Сочинение задают, чтобы ученики или студенты:</a:t>
            </a:r>
          </a:p>
          <a:p>
            <a:r>
              <a:rPr lang="ru-RU" sz="2000" i="1" dirty="0">
                <a:latin typeface="Bookman Old Style" panose="02050604050505020204" pitchFamily="18" charset="0"/>
              </a:rPr>
              <a:t>развивали навыки письменной речи;</a:t>
            </a:r>
          </a:p>
          <a:p>
            <a:r>
              <a:rPr lang="ru-RU" sz="2000" i="1" dirty="0">
                <a:latin typeface="Bookman Old Style" panose="02050604050505020204" pitchFamily="18" charset="0"/>
              </a:rPr>
              <a:t>учились формулировать собственные мысли;</a:t>
            </a:r>
          </a:p>
          <a:p>
            <a:r>
              <a:rPr lang="ru-RU" sz="2000" i="1" dirty="0">
                <a:latin typeface="Bookman Old Style" panose="02050604050505020204" pitchFamily="18" charset="0"/>
              </a:rPr>
              <a:t>анализировали художественные произведения;</a:t>
            </a:r>
          </a:p>
          <a:p>
            <a:r>
              <a:rPr lang="ru-RU" sz="2000" i="1" dirty="0">
                <a:latin typeface="Bookman Old Style" panose="02050604050505020204" pitchFamily="18" charset="0"/>
              </a:rPr>
              <a:t>работали с текстом;</a:t>
            </a:r>
          </a:p>
          <a:p>
            <a:r>
              <a:rPr lang="ru-RU" sz="2000" i="1" dirty="0">
                <a:latin typeface="Bookman Old Style" panose="02050604050505020204" pitchFamily="18" charset="0"/>
              </a:rPr>
              <a:t>выявляли причинно-следственные связи.</a:t>
            </a:r>
          </a:p>
        </p:txBody>
      </p:sp>
    </p:spTree>
    <p:extLst>
      <p:ext uri="{BB962C8B-B14F-4D97-AF65-F5344CB8AC3E}">
        <p14:creationId xmlns:p14="http://schemas.microsoft.com/office/powerpoint/2010/main" val="8202082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C4E02-3B30-4AAF-ABCF-3C6356554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08382"/>
            <a:ext cx="10058400" cy="1371600"/>
          </a:xfrm>
        </p:spPr>
        <p:txBody>
          <a:bodyPr/>
          <a:lstStyle/>
          <a:p>
            <a:r>
              <a:rPr lang="ru-RU" dirty="0">
                <a:latin typeface="Bookman Old Style" panose="02050604050505020204" pitchFamily="18" charset="0"/>
              </a:rPr>
              <a:t>Эссе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6A0C3-3609-4DF7-988D-EBF52C7DD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9322" y="1664736"/>
            <a:ext cx="10058400" cy="35285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В отличие от сочинения, у эссе нет четкого плана и формы, все зависит от темы работы и ее понимания автором. Оно может начинаться как с формулировки проблемы, так и с уже готового решения для нее, которое потом автор подробно аргументирует.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Работы также могут отличаться по объему. Сочинение предполагает полное раскрытие темы, для которого обычно хватает 250-400 слов. Эссе может быть как гораздо короче (150 слов), так и длиннее (1500-2000 слов). Все зависит от специфики темы и ее авторского восприятия.</a:t>
            </a:r>
          </a:p>
        </p:txBody>
      </p:sp>
    </p:spTree>
    <p:extLst>
      <p:ext uri="{BB962C8B-B14F-4D97-AF65-F5344CB8AC3E}">
        <p14:creationId xmlns:p14="http://schemas.microsoft.com/office/powerpoint/2010/main" val="19096570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C4E02-3B30-4AAF-ABCF-3C6356554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08382"/>
            <a:ext cx="10058400" cy="1371600"/>
          </a:xfrm>
        </p:spPr>
        <p:txBody>
          <a:bodyPr/>
          <a:lstStyle/>
          <a:p>
            <a:r>
              <a:rPr lang="ru-RU" dirty="0">
                <a:latin typeface="Bookman Old Style" panose="02050604050505020204" pitchFamily="18" charset="0"/>
              </a:rPr>
              <a:t>Эссе или сочинение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6A0C3-3609-4DF7-988D-EBF52C7DD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9322" y="1664736"/>
            <a:ext cx="10058400" cy="35285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В эссе сильнее, чем в сочинении, проявляется авторское начало, а потому готовить его сложнее. В сочинении собственные мысли можно заменить позицией критика, отметив лишь свое согласие или несогласие с его доводами. В эссе это невозможно: оно строится на авторском стержне и личном мнении относительно проблемной ситуации.</a:t>
            </a:r>
          </a:p>
          <a:p>
            <a:pPr marL="0" indent="0">
              <a:buNone/>
            </a:pPr>
            <a:endParaRPr lang="ru-RU" sz="2000" i="1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Чтобы написать сочинение, достаточно знать сюжет литературного произведения и его оценку критиками. Чтобы написать эссе, нужно хорошо представлять себе смысл проблемы, понимать ее значение для общества и иметь собственное видение борьбы с ней.</a:t>
            </a:r>
          </a:p>
        </p:txBody>
      </p:sp>
    </p:spTree>
    <p:extLst>
      <p:ext uri="{BB962C8B-B14F-4D97-AF65-F5344CB8AC3E}">
        <p14:creationId xmlns:p14="http://schemas.microsoft.com/office/powerpoint/2010/main" val="2553739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C4E02-3B30-4AAF-ABCF-3C6356554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4278" y="732452"/>
            <a:ext cx="10058400" cy="1371600"/>
          </a:xfrm>
        </p:spPr>
        <p:txBody>
          <a:bodyPr/>
          <a:lstStyle/>
          <a:p>
            <a:r>
              <a:rPr lang="ru-RU" i="1" dirty="0">
                <a:latin typeface="Bookman Old Style" panose="02050604050505020204" pitchFamily="18" charset="0"/>
              </a:rPr>
              <a:t>Структура и план эссе</a:t>
            </a:r>
            <a:br>
              <a:rPr lang="ru-RU" i="1" dirty="0">
                <a:latin typeface="Bookman Old Style" panose="02050604050505020204" pitchFamily="18" charset="0"/>
              </a:rPr>
            </a:br>
            <a:endParaRPr lang="ru-RU" dirty="0">
              <a:latin typeface="Bookman Old Style" panose="0205060405050502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6A0C3-3609-4DF7-988D-EBF52C7DD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9322" y="1664736"/>
            <a:ext cx="10058400" cy="3528528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ru-RU" sz="2000" i="1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ru-RU" sz="2000" i="1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Структура определяется предъявляемыми требованиями:</a:t>
            </a:r>
          </a:p>
          <a:p>
            <a:pPr marL="0" indent="0">
              <a:buNone/>
            </a:pPr>
            <a:endParaRPr lang="ru-RU" sz="2000" i="1" dirty="0">
              <a:latin typeface="Bookman Old Style" panose="02050604050505020204" pitchFamily="18" charset="0"/>
            </a:endParaRPr>
          </a:p>
          <a:p>
            <a:r>
              <a:rPr lang="ru-RU" sz="2000" i="1" dirty="0">
                <a:latin typeface="Bookman Old Style" panose="02050604050505020204" pitchFamily="18" charset="0"/>
              </a:rPr>
              <a:t>мысли автора по проблеме излагаются в форме кратких тезисов (Т);</a:t>
            </a:r>
          </a:p>
          <a:p>
            <a:r>
              <a:rPr lang="ru-RU" sz="2000" i="1" dirty="0">
                <a:latin typeface="Bookman Old Style" panose="02050604050505020204" pitchFamily="18" charset="0"/>
              </a:rPr>
              <a:t>мысль должна быть подкреплена доказательствами, поэтому за тезисом следуют аргументы (А).</a:t>
            </a:r>
          </a:p>
        </p:txBody>
      </p:sp>
    </p:spTree>
    <p:extLst>
      <p:ext uri="{BB962C8B-B14F-4D97-AF65-F5344CB8AC3E}">
        <p14:creationId xmlns:p14="http://schemas.microsoft.com/office/powerpoint/2010/main" val="464580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C4E02-3B30-4AAF-ABCF-3C6356554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4278" y="732452"/>
            <a:ext cx="10058400" cy="1371600"/>
          </a:xfrm>
        </p:spPr>
        <p:txBody>
          <a:bodyPr/>
          <a:lstStyle/>
          <a:p>
            <a:r>
              <a:rPr lang="ru-RU" i="1" dirty="0">
                <a:latin typeface="Bookman Old Style" panose="02050604050505020204" pitchFamily="18" charset="0"/>
              </a:rPr>
              <a:t>Структура и план эссе</a:t>
            </a:r>
            <a:br>
              <a:rPr lang="ru-RU" i="1" dirty="0">
                <a:latin typeface="Bookman Old Style" panose="02050604050505020204" pitchFamily="18" charset="0"/>
              </a:rPr>
            </a:br>
            <a:endParaRPr lang="ru-RU" dirty="0">
              <a:latin typeface="Bookman Old Style" panose="0205060405050502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6A0C3-3609-4DF7-988D-EBF52C7DD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9322" y="1664736"/>
            <a:ext cx="10058400" cy="35285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Структура определяется предъявляемыми требованиями:</a:t>
            </a:r>
          </a:p>
          <a:p>
            <a:pPr marL="0" indent="0">
              <a:buNone/>
            </a:pPr>
            <a:endParaRPr lang="ru-RU" sz="2000" i="1" dirty="0">
              <a:latin typeface="Bookman Old Style" panose="02050604050505020204" pitchFamily="18" charset="0"/>
            </a:endParaRPr>
          </a:p>
          <a:p>
            <a:r>
              <a:rPr lang="ru-RU" sz="2000" i="1" dirty="0">
                <a:latin typeface="Bookman Old Style" panose="02050604050505020204" pitchFamily="18" charset="0"/>
              </a:rPr>
              <a:t>мысли автора по проблеме излагаются в форме кратких тезисов (Т);</a:t>
            </a:r>
          </a:p>
          <a:p>
            <a:r>
              <a:rPr lang="ru-RU" sz="2000" i="1" dirty="0">
                <a:latin typeface="Bookman Old Style" panose="02050604050505020204" pitchFamily="18" charset="0"/>
              </a:rPr>
              <a:t>мысль должна быть подкреплена доказательствами, поэтому за тезисом следуют аргументы (А).</a:t>
            </a:r>
          </a:p>
          <a:p>
            <a:r>
              <a:rPr lang="ru-RU" sz="2000" i="1" dirty="0">
                <a:latin typeface="Bookman Old Style" panose="02050604050505020204" pitchFamily="18" charset="0"/>
              </a:rPr>
              <a:t>Аргументы - это факты, явления общественной жизни, события, жизненные ситуации и жизненный опыт, научные доказательства, ссылки на мнение ученых и др. Лучше приводить два аргумента в пользу каждого тезиса: один аргумент кажется неубедительным, три аргумента могут "перегрузить" изложение, выполненное в жанре, ориентированном на краткость и образность.</a:t>
            </a:r>
          </a:p>
        </p:txBody>
      </p:sp>
    </p:spTree>
    <p:extLst>
      <p:ext uri="{BB962C8B-B14F-4D97-AF65-F5344CB8AC3E}">
        <p14:creationId xmlns:p14="http://schemas.microsoft.com/office/powerpoint/2010/main" val="16642201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C4E02-3B30-4AAF-ABCF-3C6356554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4278" y="732452"/>
            <a:ext cx="10058400" cy="1371600"/>
          </a:xfrm>
        </p:spPr>
        <p:txBody>
          <a:bodyPr/>
          <a:lstStyle/>
          <a:p>
            <a:r>
              <a:rPr lang="ru-RU" i="1" dirty="0">
                <a:latin typeface="Bookman Old Style" panose="02050604050505020204" pitchFamily="18" charset="0"/>
              </a:rPr>
              <a:t>Структура и план эссе</a:t>
            </a:r>
            <a:br>
              <a:rPr lang="ru-RU" i="1" dirty="0">
                <a:latin typeface="Bookman Old Style" panose="02050604050505020204" pitchFamily="18" charset="0"/>
              </a:rPr>
            </a:br>
            <a:endParaRPr lang="ru-RU" dirty="0">
              <a:latin typeface="Bookman Old Style" panose="0205060405050502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6A0C3-3609-4DF7-988D-EBF52C7DD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9322" y="1664736"/>
            <a:ext cx="10058400" cy="35285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Эссе имеет кольцевую структуру (количество тезисов и аргументов зависит от темы, избранного плана, логики развития мысли):</a:t>
            </a:r>
          </a:p>
          <a:p>
            <a:pPr marL="0" indent="0">
              <a:buNone/>
            </a:pPr>
            <a:endParaRPr lang="ru-RU" sz="2000" i="1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- вступление;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- тезис, аргументы;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- тезис, аргументы;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- тезис, аргументы;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- заключение.</a:t>
            </a:r>
          </a:p>
        </p:txBody>
      </p:sp>
    </p:spTree>
    <p:extLst>
      <p:ext uri="{BB962C8B-B14F-4D97-AF65-F5344CB8AC3E}">
        <p14:creationId xmlns:p14="http://schemas.microsoft.com/office/powerpoint/2010/main" val="12924076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906C1A-A9E6-4AC5-ADE2-249CD0392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Kaynak</a:t>
            </a:r>
            <a:r>
              <a:rPr lang="tr-TR" dirty="0" err="1"/>
              <a:t>ça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80CE3A-908E-4E3F-891C-5AC7A37C9E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https://xn--80aff1fya.xn--p1ai/news/esse/2019-06-02-98</a:t>
            </a:r>
            <a:endParaRPr lang="ru-RU" sz="1800" i="1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en-US" sz="18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</a:t>
            </a:r>
            <a:r>
              <a:rPr lang="ru-RU" sz="18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о</a:t>
            </a:r>
            <a:r>
              <a:rPr lang="en-US" sz="18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lesova</a:t>
            </a:r>
            <a:r>
              <a:rPr lang="ru-RU" sz="18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tr-TR" sz="18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D.V. ve </a:t>
            </a:r>
            <a:r>
              <a:rPr lang="tr-TR" sz="18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Horitonov</a:t>
            </a:r>
            <a:r>
              <a:rPr lang="tr-TR" sz="18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A.A. </a:t>
            </a:r>
            <a:r>
              <a:rPr lang="tr-TR" sz="18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Zolotoye</a:t>
            </a:r>
            <a:r>
              <a:rPr lang="tr-TR" sz="18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sz="18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pero</a:t>
            </a:r>
            <a:r>
              <a:rPr lang="tr-TR" sz="18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tr-TR" sz="18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Zlatoust</a:t>
            </a:r>
            <a:r>
              <a:rPr lang="tr-TR" sz="18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S.-P., 2007.</a:t>
            </a:r>
            <a:endParaRPr lang="ru-RU" sz="1800" i="1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tr-TR" sz="18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Bityuçova</a:t>
            </a:r>
            <a:r>
              <a:rPr lang="tr-TR" sz="18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tr-TR" sz="18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Ye.S</a:t>
            </a:r>
            <a:r>
              <a:rPr lang="tr-TR" sz="18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. </a:t>
            </a:r>
            <a:r>
              <a:rPr lang="tr-TR" sz="18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Uçimsya</a:t>
            </a:r>
            <a:r>
              <a:rPr lang="tr-TR" sz="18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sz="18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pisat</a:t>
            </a:r>
            <a:r>
              <a:rPr lang="tr-TR" sz="18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sz="18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soçineniye</a:t>
            </a:r>
            <a:r>
              <a:rPr lang="tr-TR" sz="18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tr-TR" sz="18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Ekzamen</a:t>
            </a:r>
            <a:r>
              <a:rPr lang="tr-TR" sz="18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tr-TR" sz="18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Moskva</a:t>
            </a:r>
            <a:r>
              <a:rPr lang="tr-TR" sz="18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2019.</a:t>
            </a:r>
          </a:p>
          <a:p>
            <a:r>
              <a:rPr lang="tr-TR" sz="1800" i="1" dirty="0" err="1">
                <a:latin typeface="Bookman Old Style" panose="020506040505050202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Babaşeva</a:t>
            </a:r>
            <a:r>
              <a:rPr lang="tr-TR" sz="1800" i="1" dirty="0">
                <a:latin typeface="Bookman Old Style" panose="020506040505050202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, T., </a:t>
            </a:r>
            <a:r>
              <a:rPr lang="tr-TR" sz="1800" i="1" dirty="0" err="1">
                <a:latin typeface="Bookman Old Style" panose="020506040505050202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Uçimsya</a:t>
            </a:r>
            <a:r>
              <a:rPr lang="tr-TR" sz="1800" i="1" dirty="0">
                <a:latin typeface="Bookman Old Style" panose="020506040505050202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sz="1800" i="1" dirty="0" err="1">
                <a:latin typeface="Bookman Old Style" panose="020506040505050202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pisat</a:t>
            </a:r>
            <a:r>
              <a:rPr lang="tr-TR" sz="1800" i="1" dirty="0">
                <a:latin typeface="Bookman Old Style" panose="020506040505050202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sz="1800" i="1" dirty="0" err="1">
                <a:latin typeface="Bookman Old Style" panose="020506040505050202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soçineniye</a:t>
            </a:r>
            <a:r>
              <a:rPr lang="tr-TR" sz="1800" i="1" dirty="0">
                <a:latin typeface="Bookman Old Style" panose="020506040505050202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en-US" sz="1800" i="1" dirty="0">
                <a:latin typeface="Bookman Old Style" panose="02050604050505020204" pitchFamily="18" charset="0"/>
                <a:ea typeface="Arial Unicode MS" panose="020B0604020202020204" pitchFamily="34" charset="-128"/>
                <a:cs typeface="Arial Unicode MS" panose="020B0604020202020204" pitchFamily="34" charset="-128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https://www.litres.ru/tamara-babasheva/uchimsya-pisat-sochinenie-metodicheskoe-rukovodstvo-dlya-shkolnikov/chitat-onlayn/</a:t>
            </a:r>
            <a:endParaRPr lang="tr-TR" sz="1800" i="1" dirty="0">
              <a:latin typeface="Bookman Old Style" panose="020506040505050202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en-US" sz="1800" i="1" dirty="0">
                <a:latin typeface="Bookman Old Style" panose="020506040505050202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https://russkiiyazyk.ru/leksika/tropy.html</a:t>
            </a:r>
            <a:endParaRPr lang="ru-RU" sz="1800" i="1" dirty="0">
              <a:latin typeface="Bookman Old Style" panose="02050604050505020204" pitchFamily="18" charset="0"/>
            </a:endParaRPr>
          </a:p>
          <a:p>
            <a:r>
              <a:rPr lang="ru-RU" sz="1800" i="1" dirty="0">
                <a:latin typeface="Bookman Old Style" panose="020506040505050202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https://5-ege.ru/primery-tropov</a:t>
            </a:r>
            <a:endParaRPr lang="ru-RU" sz="1800" i="1" dirty="0">
              <a:latin typeface="Bookman Old Style" panose="02050604050505020204" pitchFamily="18" charset="0"/>
            </a:endParaRPr>
          </a:p>
          <a:p>
            <a:r>
              <a:rPr lang="en-US" sz="1800" i="1" dirty="0">
                <a:latin typeface="Bookman Old Style" panose="020506040505050202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https://zaochnik.ru/blog/otlichie-esse-ot-sochinenija-kak-ne-pereputat-eti-vidy-rabot/</a:t>
            </a:r>
            <a:endParaRPr lang="ru-RU" sz="1800" i="1" dirty="0">
              <a:latin typeface="Bookman Old Style" panose="020506040505050202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228229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Savon">
      <a:majorFont>
        <a:latin typeface="Avenir Next LT Pro Light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venir Next LT Pro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ustom 46">
    <a:dk1>
      <a:sysClr val="windowText" lastClr="000000"/>
    </a:dk1>
    <a:lt1>
      <a:sysClr val="window" lastClr="FFFFFF"/>
    </a:lt1>
    <a:dk2>
      <a:srgbClr val="121316"/>
    </a:dk2>
    <a:lt2>
      <a:srgbClr val="FEFCF7"/>
    </a:lt2>
    <a:accent1>
      <a:srgbClr val="8394A4"/>
    </a:accent1>
    <a:accent2>
      <a:srgbClr val="65739F"/>
    </a:accent2>
    <a:accent3>
      <a:srgbClr val="B2AC8A"/>
    </a:accent3>
    <a:accent4>
      <a:srgbClr val="879BB3"/>
    </a:accent4>
    <a:accent5>
      <a:srgbClr val="D7B579"/>
    </a:accent5>
    <a:accent6>
      <a:srgbClr val="8A9B89"/>
    </a:accent6>
    <a:hlink>
      <a:srgbClr val="85C4D2"/>
    </a:hlink>
    <a:folHlink>
      <a:srgbClr val="8E8CA7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BDF1F60-49BD-4B11-B3A4-6A080238561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6845C69-3606-4A2B-939D-F598C4C3C9D7}">
  <ds:schemaRefs>
    <ds:schemaRef ds:uri="http://purl.org/dc/terms/"/>
    <ds:schemaRef ds:uri="http://purl.org/dc/dcmitype/"/>
    <ds:schemaRef ds:uri="16c05727-aa75-4e4a-9b5f-8a80a1165891"/>
    <ds:schemaRef ds:uri="http://purl.org/dc/elements/1.1/"/>
    <ds:schemaRef ds:uri="http://www.w3.org/XML/1998/namespace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71af3243-3dd4-4a8d-8c0d-dd76da1f02a5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7C9F2BE0-1FF2-439A-B846-85F875F54B8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{5CEBF760-98D4-428E-AD52-660ACA3B0B91}tf11531919_wac</Template>
  <TotalTime>0</TotalTime>
  <Words>598</Words>
  <Application>Microsoft Office PowerPoint</Application>
  <PresentationFormat>Widescreen</PresentationFormat>
  <Paragraphs>48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 Unicode MS</vt:lpstr>
      <vt:lpstr>Avenir Next LT Pro</vt:lpstr>
      <vt:lpstr>Avenir Next LT Pro Light</vt:lpstr>
      <vt:lpstr>Bookman Old Style</vt:lpstr>
      <vt:lpstr>Calibri</vt:lpstr>
      <vt:lpstr>Garamond</vt:lpstr>
      <vt:lpstr>SavonVTI</vt:lpstr>
      <vt:lpstr>Сочинение  урок 14</vt:lpstr>
      <vt:lpstr>Эссе</vt:lpstr>
      <vt:lpstr>Эссе</vt:lpstr>
      <vt:lpstr>Эссе</vt:lpstr>
      <vt:lpstr>Эссе или сочинение</vt:lpstr>
      <vt:lpstr>Структура и план эссе </vt:lpstr>
      <vt:lpstr>Структура и план эссе </vt:lpstr>
      <vt:lpstr>Структура и план эссе 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2020-07-04T19:02:27Z</dcterms:created>
  <dcterms:modified xsi:type="dcterms:W3CDTF">2020-07-05T11:07:08Z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