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4"/>
  </p:notesMasterIdLst>
  <p:handoutMasterIdLst>
    <p:handoutMasterId r:id="rId25"/>
  </p:handoutMasterIdLst>
  <p:sldIdLst>
    <p:sldId id="455" r:id="rId2"/>
    <p:sldId id="454" r:id="rId3"/>
    <p:sldId id="492" r:id="rId4"/>
    <p:sldId id="457" r:id="rId5"/>
    <p:sldId id="456" r:id="rId6"/>
    <p:sldId id="461" r:id="rId7"/>
    <p:sldId id="463" r:id="rId8"/>
    <p:sldId id="462" r:id="rId9"/>
    <p:sldId id="490" r:id="rId10"/>
    <p:sldId id="464" r:id="rId11"/>
    <p:sldId id="466" r:id="rId12"/>
    <p:sldId id="467" r:id="rId13"/>
    <p:sldId id="473" r:id="rId14"/>
    <p:sldId id="474" r:id="rId15"/>
    <p:sldId id="476" r:id="rId16"/>
    <p:sldId id="479" r:id="rId17"/>
    <p:sldId id="481" r:id="rId18"/>
    <p:sldId id="482" r:id="rId19"/>
    <p:sldId id="483" r:id="rId20"/>
    <p:sldId id="484" r:id="rId21"/>
    <p:sldId id="485" r:id="rId22"/>
    <p:sldId id="489" r:id="rId2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62" autoAdjust="0"/>
  </p:normalViewPr>
  <p:slideViewPr>
    <p:cSldViewPr snapToGrid="0" snapToObjects="1">
      <p:cViewPr varScale="1">
        <p:scale>
          <a:sx n="83" d="100"/>
          <a:sy n="83" d="100"/>
        </p:scale>
        <p:origin x="1454" y="86"/>
      </p:cViewPr>
      <p:guideLst>
        <p:guide orient="horz" pos="2160"/>
        <p:guide pos="2880"/>
      </p:guideLst>
    </p:cSldViewPr>
  </p:slideViewPr>
  <p:outlineViewPr>
    <p:cViewPr>
      <p:scale>
        <a:sx n="33" d="100"/>
        <a:sy n="33" d="100"/>
      </p:scale>
      <p:origin x="0" y="1912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1" y="0"/>
            <a:ext cx="2945659" cy="498055"/>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4" y="0"/>
            <a:ext cx="2945659" cy="498055"/>
          </a:xfrm>
          <a:prstGeom prst="rect">
            <a:avLst/>
          </a:prstGeom>
        </p:spPr>
        <p:txBody>
          <a:bodyPr vert="horz" lIns="91440" tIns="45720" rIns="91440" bIns="45720" rtlCol="0"/>
          <a:lstStyle>
            <a:lvl1pPr algn="r">
              <a:defRPr sz="1200"/>
            </a:lvl1pPr>
          </a:lstStyle>
          <a:p>
            <a:fld id="{3679DCCD-1E1E-4A4C-AC5E-E784B0EAE9B4}" type="datetimeFigureOut">
              <a:rPr lang="tr-TR" smtClean="0"/>
              <a:t>18.08.2021</a:t>
            </a:fld>
            <a:endParaRPr lang="tr-TR"/>
          </a:p>
        </p:txBody>
      </p:sp>
      <p:sp>
        <p:nvSpPr>
          <p:cNvPr id="4" name="Altbilgi Yer Tutucusu 3"/>
          <p:cNvSpPr>
            <a:spLocks noGrp="1"/>
          </p:cNvSpPr>
          <p:nvPr>
            <p:ph type="ftr" sz="quarter" idx="2"/>
          </p:nvPr>
        </p:nvSpPr>
        <p:spPr>
          <a:xfrm>
            <a:off x="1" y="9428584"/>
            <a:ext cx="2945659" cy="498055"/>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4" y="9428584"/>
            <a:ext cx="2945659" cy="498055"/>
          </a:xfrm>
          <a:prstGeom prst="rect">
            <a:avLst/>
          </a:prstGeom>
        </p:spPr>
        <p:txBody>
          <a:bodyPr vert="horz" lIns="91440" tIns="45720" rIns="91440" bIns="45720" rtlCol="0" anchor="b"/>
          <a:lstStyle>
            <a:lvl1pPr algn="r">
              <a:defRPr sz="1200"/>
            </a:lvl1pPr>
          </a:lstStyle>
          <a:p>
            <a:fld id="{91067EB2-4396-47D4-81C7-366DBBEE1419}" type="slidenum">
              <a:rPr lang="tr-TR" smtClean="0"/>
              <a:t>‹#›</a:t>
            </a:fld>
            <a:endParaRPr lang="tr-TR"/>
          </a:p>
        </p:txBody>
      </p:sp>
    </p:spTree>
    <p:extLst>
      <p:ext uri="{BB962C8B-B14F-4D97-AF65-F5344CB8AC3E}">
        <p14:creationId xmlns:p14="http://schemas.microsoft.com/office/powerpoint/2010/main" val="13660650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2946058" cy="4961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530" y="1"/>
            <a:ext cx="2946058" cy="496100"/>
          </a:xfrm>
          <a:prstGeom prst="rect">
            <a:avLst/>
          </a:prstGeom>
        </p:spPr>
        <p:txBody>
          <a:bodyPr vert="horz" lIns="91440" tIns="45720" rIns="91440" bIns="45720" rtlCol="0"/>
          <a:lstStyle>
            <a:lvl1pPr algn="r">
              <a:defRPr sz="1200"/>
            </a:lvl1pPr>
          </a:lstStyle>
          <a:p>
            <a:fld id="{8B075D5C-3E22-4BD4-B196-2B5B83232C05}" type="datetimeFigureOut">
              <a:rPr lang="tr-TR" smtClean="0"/>
              <a:t>18.08.2021</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442" y="4715270"/>
            <a:ext cx="5438792" cy="446722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221"/>
            <a:ext cx="2946058" cy="4961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530" y="9428221"/>
            <a:ext cx="2946058" cy="496100"/>
          </a:xfrm>
          <a:prstGeom prst="rect">
            <a:avLst/>
          </a:prstGeom>
        </p:spPr>
        <p:txBody>
          <a:bodyPr vert="horz" lIns="91440" tIns="45720" rIns="91440" bIns="45720" rtlCol="0" anchor="b"/>
          <a:lstStyle>
            <a:lvl1pPr algn="r">
              <a:defRPr sz="1200"/>
            </a:lvl1pPr>
          </a:lstStyle>
          <a:p>
            <a:fld id="{CE01BA9A-A2C0-4088-922B-6602FC850014}" type="slidenum">
              <a:rPr lang="tr-TR" smtClean="0"/>
              <a:t>‹#›</a:t>
            </a:fld>
            <a:endParaRPr lang="tr-TR"/>
          </a:p>
        </p:txBody>
      </p:sp>
    </p:spTree>
    <p:extLst>
      <p:ext uri="{BB962C8B-B14F-4D97-AF65-F5344CB8AC3E}">
        <p14:creationId xmlns:p14="http://schemas.microsoft.com/office/powerpoint/2010/main" val="28470527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CE01BA9A-A2C0-4088-922B-6602FC850014}" type="slidenum">
              <a:rPr lang="tr-TR" smtClean="0">
                <a:solidFill>
                  <a:prstClr val="black"/>
                </a:solidFill>
              </a:rPr>
              <a:pPr/>
              <a:t>1</a:t>
            </a:fld>
            <a:endParaRPr lang="tr-TR">
              <a:solidFill>
                <a:prstClr val="black"/>
              </a:solidFill>
            </a:endParaRPr>
          </a:p>
        </p:txBody>
      </p:sp>
    </p:spTree>
    <p:extLst>
      <p:ext uri="{BB962C8B-B14F-4D97-AF65-F5344CB8AC3E}">
        <p14:creationId xmlns:p14="http://schemas.microsoft.com/office/powerpoint/2010/main" val="78856656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2"/>
      </p:bgRef>
    </p:bg>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1C295150-4FD7-4802-B0EB-D52217513A72}" type="datetime1">
              <a:rPr lang="en-US" smtClean="0">
                <a:solidFill>
                  <a:srgbClr val="ECE9C6"/>
                </a:solidFill>
              </a:rPr>
              <a:pPr/>
              <a:t>8/18/2021</a:t>
            </a:fld>
            <a:endParaRPr lang="en-US" dirty="0">
              <a:solidFill>
                <a:srgbClr val="ECE9C6"/>
              </a:solidFill>
            </a:endParaRP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solidFill>
                <a:srgbClr val="ECE9C6"/>
              </a:solidFill>
            </a:endParaRP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6DD0FD-55B0-48C4-8AF2-8A69533EDFC3}" type="slidenum">
              <a:rPr lang="en-US" smtClean="0">
                <a:solidFill>
                  <a:srgbClr val="ECE9C6"/>
                </a:solidFill>
              </a:rPr>
              <a:pPr/>
              <a:t>‹#›</a:t>
            </a:fld>
            <a:endParaRPr lang="en-US" dirty="0">
              <a:solidFill>
                <a:srgbClr val="ECE9C6"/>
              </a:solidFill>
            </a:endParaRP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rPr>
                <a:t></a:t>
              </a:r>
              <a:endParaRPr lang="en-US" sz="5400" dirty="0">
                <a:ln w="3175">
                  <a:solidFill>
                    <a:srgbClr val="ECE9C6">
                      <a:alpha val="60000"/>
                    </a:srgbClr>
                  </a:solidFill>
                </a:ln>
                <a:solidFill>
                  <a:srgbClr val="ECE9C6">
                    <a:lumMod val="90000"/>
                  </a:srgb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Click to edit Master title style</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Tree>
    <p:extLst>
      <p:ext uri="{BB962C8B-B14F-4D97-AF65-F5344CB8AC3E}">
        <p14:creationId xmlns:p14="http://schemas.microsoft.com/office/powerpoint/2010/main" val="382802279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0461895A-832A-4167-BE9B-7448CA062309}"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834154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227571FF-D602-4BB6-9683-7A1E909D4296}"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587404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FC392BEB-5202-498C-89F7-BBD3BEE1B887}"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1" name="Title 10"/>
          <p:cNvSpPr>
            <a:spLocks noGrp="1"/>
          </p:cNvSpPr>
          <p:nvPr>
            <p:ph type="title"/>
          </p:nvPr>
        </p:nvSpPr>
        <p:spPr/>
        <p:txBody>
          <a:bodyPr/>
          <a:lstStyle/>
          <a:p>
            <a:r>
              <a:rPr lang="tr-TR" smtClean="0"/>
              <a:t>Click to edit Master title style</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9809373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Click to edit Master title style</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D242B6C6-10FF-4510-A888-F0B9C6A788B0}" type="datetime1">
              <a:rPr lang="en-US" smtClean="0">
                <a:solidFill>
                  <a:srgbClr val="895D1D"/>
                </a:solidFill>
              </a:rPr>
              <a:pPr/>
              <a:t>8/18/2021</a:t>
            </a:fld>
            <a:endParaRPr lang="en-US">
              <a:solidFill>
                <a:srgbClr val="895D1D"/>
              </a:solidFill>
            </a:endParaRPr>
          </a:p>
        </p:txBody>
      </p:sp>
      <p:sp>
        <p:nvSpPr>
          <p:cNvPr id="5" name="Footer Placeholder 4"/>
          <p:cNvSpPr>
            <a:spLocks noGrp="1"/>
          </p:cNvSpPr>
          <p:nvPr>
            <p:ph type="ftr" sz="quarter" idx="11"/>
          </p:nvPr>
        </p:nvSpPr>
        <p:spPr/>
        <p:txBody>
          <a:bodyPr/>
          <a:lstStyle/>
          <a:p>
            <a:endParaRPr lang="en-US">
              <a:solidFill>
                <a:srgbClr val="895D1D"/>
              </a:solidFill>
            </a:endParaRPr>
          </a:p>
        </p:txBody>
      </p:sp>
      <p:sp>
        <p:nvSpPr>
          <p:cNvPr id="6" name="Slide Number Placeholder 5"/>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44614209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2847B31-A4E1-4FCE-8661-5EC33A675437}"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
        <p:nvSpPr>
          <p:cNvPr id="12" name="Title 11"/>
          <p:cNvSpPr>
            <a:spLocks noGrp="1"/>
          </p:cNvSpPr>
          <p:nvPr>
            <p:ph type="title"/>
          </p:nvPr>
        </p:nvSpPr>
        <p:spPr/>
        <p:txBody>
          <a:bodyPr/>
          <a:lstStyle>
            <a:lvl1pPr>
              <a:defRPr>
                <a:solidFill>
                  <a:schemeClr val="tx2"/>
                </a:solidFill>
              </a:defRPr>
            </a:lvl1pPr>
          </a:lstStyle>
          <a:p>
            <a:r>
              <a:rPr lang="tr-TR" smtClean="0"/>
              <a:t>Click to edit Master title style</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Tree>
    <p:extLst>
      <p:ext uri="{BB962C8B-B14F-4D97-AF65-F5344CB8AC3E}">
        <p14:creationId xmlns:p14="http://schemas.microsoft.com/office/powerpoint/2010/main" val="689220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7CAD832D-B7F8-4A85-B115-3F84BE9AC26D}" type="datetime1">
              <a:rPr lang="en-US" smtClean="0">
                <a:solidFill>
                  <a:srgbClr val="895D1D"/>
                </a:solidFill>
              </a:rPr>
              <a:pPr/>
              <a:t>8/18/2021</a:t>
            </a:fld>
            <a:endParaRPr lang="en-US">
              <a:solidFill>
                <a:srgbClr val="895D1D"/>
              </a:solidFill>
            </a:endParaRPr>
          </a:p>
        </p:txBody>
      </p:sp>
      <p:sp>
        <p:nvSpPr>
          <p:cNvPr id="8" name="Footer Placeholder 7"/>
          <p:cNvSpPr>
            <a:spLocks noGrp="1"/>
          </p:cNvSpPr>
          <p:nvPr>
            <p:ph type="ftr" sz="quarter" idx="11"/>
          </p:nvPr>
        </p:nvSpPr>
        <p:spPr/>
        <p:txBody>
          <a:bodyPr/>
          <a:lstStyle/>
          <a:p>
            <a:endParaRPr lang="en-US">
              <a:solidFill>
                <a:srgbClr val="895D1D"/>
              </a:solidFill>
            </a:endParaRPr>
          </a:p>
        </p:txBody>
      </p:sp>
      <p:sp>
        <p:nvSpPr>
          <p:cNvPr id="9" name="Slide Number Placeholder 8"/>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6356213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dirty="0"/>
          </a:p>
        </p:txBody>
      </p:sp>
      <p:sp>
        <p:nvSpPr>
          <p:cNvPr id="3" name="Date Placeholder 2"/>
          <p:cNvSpPr>
            <a:spLocks noGrp="1"/>
          </p:cNvSpPr>
          <p:nvPr>
            <p:ph type="dt" sz="half" idx="10"/>
          </p:nvPr>
        </p:nvSpPr>
        <p:spPr/>
        <p:txBody>
          <a:bodyPr/>
          <a:lstStyle/>
          <a:p>
            <a:fld id="{E10B34F3-05F7-41C1-B84E-68CE2E00C83C}" type="datetime1">
              <a:rPr lang="en-US" smtClean="0">
                <a:solidFill>
                  <a:srgbClr val="895D1D"/>
                </a:solidFill>
              </a:rPr>
              <a:pPr/>
              <a:t>8/18/2021</a:t>
            </a:fld>
            <a:endParaRPr lang="en-US">
              <a:solidFill>
                <a:srgbClr val="895D1D"/>
              </a:solidFill>
            </a:endParaRPr>
          </a:p>
        </p:txBody>
      </p:sp>
      <p:sp>
        <p:nvSpPr>
          <p:cNvPr id="4" name="Footer Placeholder 3"/>
          <p:cNvSpPr>
            <a:spLocks noGrp="1"/>
          </p:cNvSpPr>
          <p:nvPr>
            <p:ph type="ftr" sz="quarter" idx="11"/>
          </p:nvPr>
        </p:nvSpPr>
        <p:spPr/>
        <p:txBody>
          <a:bodyPr/>
          <a:lstStyle/>
          <a:p>
            <a:endParaRPr lang="en-US">
              <a:solidFill>
                <a:srgbClr val="895D1D"/>
              </a:solidFill>
            </a:endParaRPr>
          </a:p>
        </p:txBody>
      </p:sp>
      <p:sp>
        <p:nvSpPr>
          <p:cNvPr id="5" name="Slide Number Placeholder 4"/>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rgbClr val="895D1D">
                      <a:lumMod val="60000"/>
                      <a:lumOff val="40000"/>
                    </a:srgbClr>
                  </a:solidFill>
                  <a:latin typeface="Wingdings" pitchFamily="2" charset="2"/>
                </a:rPr>
                <a:t></a:t>
              </a:r>
              <a:endParaRPr lang="en-US" sz="5400" dirty="0">
                <a:solidFill>
                  <a:srgbClr val="895D1D">
                    <a:lumMod val="60000"/>
                    <a:lumOff val="40000"/>
                  </a:srgb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48062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D47F82-2B2E-4837-B3AB-C94C672FBECB}" type="datetime1">
              <a:rPr lang="en-US" smtClean="0">
                <a:solidFill>
                  <a:srgbClr val="895D1D"/>
                </a:solidFill>
              </a:rPr>
              <a:pPr/>
              <a:t>8/18/2021</a:t>
            </a:fld>
            <a:endParaRPr lang="en-US">
              <a:solidFill>
                <a:srgbClr val="895D1D"/>
              </a:solidFill>
            </a:endParaRPr>
          </a:p>
        </p:txBody>
      </p:sp>
      <p:sp>
        <p:nvSpPr>
          <p:cNvPr id="3" name="Footer Placeholder 2"/>
          <p:cNvSpPr>
            <a:spLocks noGrp="1"/>
          </p:cNvSpPr>
          <p:nvPr>
            <p:ph type="ftr" sz="quarter" idx="11"/>
          </p:nvPr>
        </p:nvSpPr>
        <p:spPr/>
        <p:txBody>
          <a:bodyPr/>
          <a:lstStyle/>
          <a:p>
            <a:endParaRPr lang="en-US">
              <a:solidFill>
                <a:srgbClr val="895D1D"/>
              </a:solidFill>
            </a:endParaRPr>
          </a:p>
        </p:txBody>
      </p:sp>
      <p:sp>
        <p:nvSpPr>
          <p:cNvPr id="4" name="Slide Number Placeholder 3"/>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998519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Click to edit Master title style</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1E57738-F4B0-48EA-9B71-E0F723F8BF6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1623720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Click to edit Master title style</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600D5EF-7D26-425F-8C45-B9312ACE18BC}" type="datetime1">
              <a:rPr lang="en-US" smtClean="0">
                <a:solidFill>
                  <a:srgbClr val="895D1D"/>
                </a:solidFill>
              </a:rPr>
              <a:pPr/>
              <a:t>8/18/2021</a:t>
            </a:fld>
            <a:endParaRPr lang="en-US">
              <a:solidFill>
                <a:srgbClr val="895D1D"/>
              </a:solidFill>
            </a:endParaRPr>
          </a:p>
        </p:txBody>
      </p:sp>
      <p:sp>
        <p:nvSpPr>
          <p:cNvPr id="6" name="Footer Placeholder 5"/>
          <p:cNvSpPr>
            <a:spLocks noGrp="1"/>
          </p:cNvSpPr>
          <p:nvPr>
            <p:ph type="ftr" sz="quarter" idx="11"/>
          </p:nvPr>
        </p:nvSpPr>
        <p:spPr/>
        <p:txBody>
          <a:bodyPr/>
          <a:lstStyle/>
          <a:p>
            <a:endParaRPr lang="en-US">
              <a:solidFill>
                <a:srgbClr val="895D1D"/>
              </a:solidFill>
            </a:endParaRPr>
          </a:p>
        </p:txBody>
      </p:sp>
      <p:sp>
        <p:nvSpPr>
          <p:cNvPr id="7" name="Slide Number Placeholder 6"/>
          <p:cNvSpPr>
            <a:spLocks noGrp="1"/>
          </p:cNvSpPr>
          <p:nvPr>
            <p:ph type="sldNum" sz="quarter" idx="12"/>
          </p:nvPr>
        </p:nvSpPr>
        <p:spPr/>
        <p:txBody>
          <a:bodyPr/>
          <a:lstStyle/>
          <a:p>
            <a:fld id="{F36DD0FD-55B0-48C4-8AF2-8A69533EDFC3}" type="slidenum">
              <a:rPr lang="en-US" smtClean="0">
                <a:solidFill>
                  <a:srgbClr val="895D1D"/>
                </a:solidFill>
              </a:rPr>
              <a:pPr/>
              <a:t>‹#›</a:t>
            </a:fld>
            <a:endParaRPr lang="en-US">
              <a:solidFill>
                <a:srgbClr val="895D1D"/>
              </a:solidFill>
            </a:endParaRPr>
          </a:p>
        </p:txBody>
      </p:sp>
    </p:spTree>
    <p:extLst>
      <p:ext uri="{BB962C8B-B14F-4D97-AF65-F5344CB8AC3E}">
        <p14:creationId xmlns:p14="http://schemas.microsoft.com/office/powerpoint/2010/main" val="27654094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Click to edit Master title style</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F1909345-DEE0-4B07-8E32-441AC9DA095E}" type="datetime1">
              <a:rPr lang="en-US" smtClean="0">
                <a:solidFill>
                  <a:srgbClr val="895D1D"/>
                </a:solidFill>
              </a:rPr>
              <a:pPr/>
              <a:t>8/18/2021</a:t>
            </a:fld>
            <a:endParaRPr lang="en-US" dirty="0">
              <a:solidFill>
                <a:srgbClr val="895D1D"/>
              </a:solidFill>
            </a:endParaRP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solidFill>
                <a:srgbClr val="895D1D"/>
              </a:solidFill>
            </a:endParaRP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6DD0FD-55B0-48C4-8AF2-8A69533EDFC3}" type="slidenum">
              <a:rPr lang="en-US" smtClean="0">
                <a:solidFill>
                  <a:srgbClr val="895D1D"/>
                </a:solidFill>
              </a:rPr>
              <a:pPr/>
              <a:t>‹#›</a:t>
            </a:fld>
            <a:endParaRPr lang="en-US" dirty="0">
              <a:solidFill>
                <a:srgbClr val="895D1D"/>
              </a:solidFill>
            </a:endParaRPr>
          </a:p>
        </p:txBody>
      </p:sp>
    </p:spTree>
    <p:extLst>
      <p:ext uri="{BB962C8B-B14F-4D97-AF65-F5344CB8AC3E}">
        <p14:creationId xmlns:p14="http://schemas.microsoft.com/office/powerpoint/2010/main" val="1569892595"/>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750" y="247650"/>
            <a:ext cx="9042400" cy="3150475"/>
          </a:xfrm>
        </p:spPr>
        <p:txBody>
          <a:bodyPr anchor="t"/>
          <a:lstStyle/>
          <a:p>
            <a:pPr>
              <a:spcAft>
                <a:spcPts val="1200"/>
              </a:spcAft>
            </a:pPr>
            <a:r>
              <a:rPr lang="tr-TR" sz="3000" b="1" dirty="0" smtClean="0">
                <a:effectLst/>
              </a:rPr>
              <a:t>A.Ü. İlahiyat Fakültesi 1. Sınıf</a:t>
            </a:r>
            <a:r>
              <a:rPr lang="tr-TR" sz="3400" b="1" dirty="0" smtClean="0">
                <a:effectLst/>
              </a:rPr>
              <a:t/>
            </a:r>
            <a:br>
              <a:rPr lang="tr-TR" sz="3400" b="1" dirty="0" smtClean="0">
                <a:effectLst/>
              </a:rPr>
            </a:br>
            <a:r>
              <a:rPr lang="tr-TR" sz="2000" b="1" dirty="0" smtClean="0">
                <a:effectLst/>
              </a:rPr>
              <a:t/>
            </a:r>
            <a:br>
              <a:rPr lang="tr-TR" sz="2000" b="1" dirty="0" smtClean="0">
                <a:effectLst/>
              </a:rPr>
            </a:br>
            <a:r>
              <a:rPr lang="tr-TR" sz="6000" b="1" dirty="0" smtClean="0">
                <a:effectLst/>
              </a:rPr>
              <a:t>Tefsir Tarihi ve Usulü</a:t>
            </a:r>
            <a:r>
              <a:rPr lang="tr-TR" sz="6400" b="1" dirty="0" smtClean="0">
                <a:effectLst/>
              </a:rPr>
              <a:t/>
            </a:r>
            <a:br>
              <a:rPr lang="tr-TR" sz="6400" b="1" dirty="0" smtClean="0">
                <a:effectLst/>
              </a:rPr>
            </a:br>
            <a:r>
              <a:rPr lang="tr-TR" sz="1500" b="1" dirty="0">
                <a:effectLst/>
              </a:rPr>
              <a:t/>
            </a:r>
            <a:br>
              <a:rPr lang="tr-TR" sz="1500" b="1" dirty="0">
                <a:effectLst/>
              </a:rPr>
            </a:br>
            <a:r>
              <a:rPr lang="ar-SA" sz="6000" dirty="0">
                <a:effectLst/>
              </a:rPr>
              <a:t>تاريخ التفسير وأصوله</a:t>
            </a:r>
            <a:endParaRPr lang="en-US" sz="6000" b="1" i="1" dirty="0"/>
          </a:p>
        </p:txBody>
      </p:sp>
      <p:sp>
        <p:nvSpPr>
          <p:cNvPr id="3" name="Subtitle 2"/>
          <p:cNvSpPr>
            <a:spLocks noGrp="1"/>
          </p:cNvSpPr>
          <p:nvPr>
            <p:ph type="subTitle" idx="1"/>
          </p:nvPr>
        </p:nvSpPr>
        <p:spPr>
          <a:xfrm>
            <a:off x="228600" y="3767862"/>
            <a:ext cx="8724900" cy="2671038"/>
          </a:xfrm>
        </p:spPr>
        <p:txBody>
          <a:bodyPr>
            <a:normAutofit/>
          </a:bodyPr>
          <a:lstStyle/>
          <a:p>
            <a:endParaRPr lang="tr-TR" sz="4200" dirty="0" smtClean="0">
              <a:effectLst/>
            </a:endParaRPr>
          </a:p>
          <a:p>
            <a:r>
              <a:rPr lang="tr-TR" sz="3000" b="1" dirty="0">
                <a:effectLst/>
              </a:rPr>
              <a:t>Prof. Dr. İSMAİL </a:t>
            </a:r>
            <a:r>
              <a:rPr lang="tr-TR" sz="3000" b="1" dirty="0" smtClean="0">
                <a:effectLst/>
              </a:rPr>
              <a:t>ÇALIŞKAN</a:t>
            </a:r>
          </a:p>
          <a:p>
            <a:endParaRPr lang="tr-TR" sz="1500" b="1" dirty="0" smtClean="0">
              <a:effectLst/>
            </a:endParaRPr>
          </a:p>
          <a:p>
            <a:r>
              <a:rPr lang="tr-TR" b="1" dirty="0" smtClean="0">
                <a:effectLst/>
              </a:rPr>
              <a:t>ANKARA 2018-2019 </a:t>
            </a:r>
            <a:r>
              <a:rPr lang="tr-TR" b="1" dirty="0" err="1" smtClean="0">
                <a:effectLst/>
              </a:rPr>
              <a:t>Öğr</a:t>
            </a:r>
            <a:r>
              <a:rPr lang="tr-TR" b="1" dirty="0" smtClean="0">
                <a:effectLst/>
              </a:rPr>
              <a:t>. Yılı, Güz dönemi</a:t>
            </a:r>
          </a:p>
        </p:txBody>
      </p:sp>
    </p:spTree>
    <p:extLst>
      <p:ext uri="{BB962C8B-B14F-4D97-AF65-F5344CB8AC3E}">
        <p14:creationId xmlns:p14="http://schemas.microsoft.com/office/powerpoint/2010/main" val="32109044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6648"/>
            <a:ext cx="8229600" cy="922114"/>
          </a:xfrm>
        </p:spPr>
        <p:txBody>
          <a:bodyPr/>
          <a:lstStyle/>
          <a:p>
            <a:r>
              <a:rPr lang="tr-TR" dirty="0" smtClean="0">
                <a:solidFill>
                  <a:schemeClr val="accent1"/>
                </a:solidFill>
              </a:rPr>
              <a:t>Anlamanın Soruları</a:t>
            </a:r>
            <a:endParaRPr lang="tr-TR" dirty="0">
              <a:solidFill>
                <a:schemeClr val="accent1"/>
              </a:solidFill>
            </a:endParaRPr>
          </a:p>
        </p:txBody>
      </p:sp>
      <p:sp>
        <p:nvSpPr>
          <p:cNvPr id="3" name="2 İçerik Yer Tutucusu"/>
          <p:cNvSpPr>
            <a:spLocks noGrp="1"/>
          </p:cNvSpPr>
          <p:nvPr>
            <p:ph idx="1"/>
          </p:nvPr>
        </p:nvSpPr>
        <p:spPr>
          <a:xfrm>
            <a:off x="0" y="1091820"/>
            <a:ext cx="9144000" cy="5766179"/>
          </a:xfrm>
        </p:spPr>
        <p:txBody>
          <a:bodyPr>
            <a:normAutofit/>
          </a:bodyPr>
          <a:lstStyle/>
          <a:p>
            <a:pPr algn="just">
              <a:buNone/>
            </a:pPr>
            <a:r>
              <a:rPr lang="tr-TR" dirty="0" smtClean="0"/>
              <a:t>Anlama faaliyetine başlarken anlamaya konu olan metin hakkında şu sorular sorularak cevap bulmaya çalışmak yararlı olacaktır:</a:t>
            </a:r>
          </a:p>
          <a:p>
            <a:pPr algn="just">
              <a:buNone/>
            </a:pPr>
            <a:r>
              <a:rPr lang="tr-TR" dirty="0" smtClean="0"/>
              <a:t>1. Kim söylemiş?</a:t>
            </a:r>
          </a:p>
          <a:p>
            <a:pPr algn="just">
              <a:buNone/>
            </a:pPr>
            <a:r>
              <a:rPr lang="tr-TR" dirty="0" smtClean="0"/>
              <a:t>2. Kime söylemiş?</a:t>
            </a:r>
          </a:p>
          <a:p>
            <a:pPr algn="just">
              <a:buNone/>
            </a:pPr>
            <a:r>
              <a:rPr lang="tr-TR" dirty="0" smtClean="0"/>
              <a:t>3. Ne söylemiş?</a:t>
            </a:r>
          </a:p>
          <a:p>
            <a:pPr algn="just">
              <a:buNone/>
            </a:pPr>
            <a:r>
              <a:rPr lang="tr-TR" dirty="0" smtClean="0"/>
              <a:t>4. Nerede söylemiş? </a:t>
            </a:r>
          </a:p>
          <a:p>
            <a:pPr algn="just">
              <a:buNone/>
            </a:pPr>
            <a:r>
              <a:rPr lang="tr-TR" dirty="0" smtClean="0"/>
              <a:t>5. Ne zaman söylemiş?</a:t>
            </a:r>
          </a:p>
          <a:p>
            <a:pPr algn="just">
              <a:buNone/>
            </a:pPr>
            <a:r>
              <a:rPr lang="tr-TR" dirty="0" smtClean="0"/>
              <a:t>6. Nasıl söylemiş?</a:t>
            </a:r>
          </a:p>
          <a:p>
            <a:pPr algn="just">
              <a:buNone/>
            </a:pPr>
            <a:r>
              <a:rPr lang="tr-TR" dirty="0" smtClean="0"/>
              <a:t>7. Niçin söylemiş?</a:t>
            </a:r>
          </a:p>
          <a:p>
            <a:pPr algn="ctr">
              <a:buNone/>
            </a:pPr>
            <a:r>
              <a:rPr lang="tr-TR" i="1" dirty="0">
                <a:solidFill>
                  <a:srgbClr val="FF0000"/>
                </a:solidFill>
              </a:rPr>
              <a:t>5 N 1 K kuralı </a:t>
            </a:r>
            <a:r>
              <a:rPr lang="tr-TR" dirty="0">
                <a:solidFill>
                  <a:srgbClr val="FF0000"/>
                </a:solidFill>
              </a:rPr>
              <a:t>(Ne, nerede, ne zaman, nasıl, niçin, kim</a:t>
            </a:r>
            <a:r>
              <a:rPr lang="tr-TR" dirty="0" smtClean="0">
                <a:solidFill>
                  <a:srgbClr val="FF0000"/>
                </a:solidFill>
              </a:rPr>
              <a:t>)</a:t>
            </a:r>
          </a:p>
          <a:p>
            <a:pPr algn="ctr">
              <a:buNone/>
            </a:pPr>
            <a:r>
              <a:rPr lang="tr-TR" dirty="0" smtClean="0">
                <a:solidFill>
                  <a:srgbClr val="FF0000"/>
                </a:solidFill>
              </a:rPr>
              <a:t>kuralını</a:t>
            </a:r>
            <a:endParaRPr lang="tr-TR" dirty="0"/>
          </a:p>
          <a:p>
            <a:pPr algn="ctr">
              <a:buNone/>
            </a:pPr>
            <a:r>
              <a:rPr lang="tr-TR" i="1" dirty="0" smtClean="0">
                <a:solidFill>
                  <a:srgbClr val="FF0000"/>
                </a:solidFill>
              </a:rPr>
              <a:t>5 N 2 K kuralı </a:t>
            </a:r>
            <a:r>
              <a:rPr lang="tr-TR" dirty="0" smtClean="0">
                <a:solidFill>
                  <a:srgbClr val="FF0000"/>
                </a:solidFill>
              </a:rPr>
              <a:t>(Ne, nerede, ne zaman, nasıl, niçin, kim, kime)</a:t>
            </a:r>
            <a:endParaRPr lang="tr-TR" i="1" dirty="0" smtClean="0">
              <a:solidFill>
                <a:srgbClr val="FF0000"/>
              </a:solidFill>
            </a:endParaRPr>
          </a:p>
        </p:txBody>
      </p:sp>
    </p:spTree>
    <p:extLst>
      <p:ext uri="{BB962C8B-B14F-4D97-AF65-F5344CB8AC3E}">
        <p14:creationId xmlns:p14="http://schemas.microsoft.com/office/powerpoint/2010/main" val="16746321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6828" y="-6052"/>
            <a:ext cx="8229600" cy="922114"/>
          </a:xfrm>
        </p:spPr>
        <p:txBody>
          <a:bodyPr>
            <a:normAutofit/>
          </a:bodyPr>
          <a:lstStyle/>
          <a:p>
            <a:r>
              <a:rPr lang="tr-TR" sz="3800" dirty="0" smtClean="0"/>
              <a:t>Örnek metin: 4 67 Mülk 1-11</a:t>
            </a:r>
            <a:endParaRPr lang="tr-TR" sz="3800" dirty="0"/>
          </a:p>
        </p:txBody>
      </p:sp>
      <p:sp>
        <p:nvSpPr>
          <p:cNvPr id="3" name="2 İçerik Yer Tutucusu"/>
          <p:cNvSpPr>
            <a:spLocks noGrp="1"/>
          </p:cNvSpPr>
          <p:nvPr>
            <p:ph idx="1"/>
          </p:nvPr>
        </p:nvSpPr>
        <p:spPr>
          <a:xfrm>
            <a:off x="0" y="1269242"/>
            <a:ext cx="9036496" cy="5588758"/>
          </a:xfrm>
        </p:spPr>
        <p:txBody>
          <a:bodyPr>
            <a:noAutofit/>
          </a:bodyPr>
          <a:lstStyle/>
          <a:p>
            <a:pPr marL="0" algn="ctr">
              <a:buNone/>
            </a:pPr>
            <a:r>
              <a:rPr lang="ar-SA" sz="3100" dirty="0" smtClean="0"/>
              <a:t>تَبَارَكَ الَّذِي بِيَدِهِ الْمُلْكُ وَهُوَ عَلَى كُلِّ شَيْءٍ قَدِيرٌ* الَّذِي خَلَقَ الْمَوْتَ وَالْحَيَاةَ لِيَبْلُوَكُمْ أَيُّكُمْ أَحْسَنُ عَمَلًا وَهُوَ الْعَزِيزُ الْغَفُورُ* الَّذِي خَلَقَ سَبْعَ سَمَاوَاتٍ طِبَاقًا مَّا تَرَى فِي خَلْقِ الرَّحْمَنِ مِن تَفَاوُتٍ فَارْجِعِ الْبَصَرَ هَلْ تَرَى مِن فُطُورٍ* ثُمَّ ارْجِعِ الْبَصَرَ كَرَّتَيْنِ يَنقَلِبْ إِلَيْكَ الْبَصَرُ خَاسِأً وَهُوَ حَسِيرٌ *  وَلَقَدْ زَيَّنَّا السَّمَاء الدُّنْيَا بِمَصَابِيحَ وَجَعَلْنَاهَا رُجُومًا لِّلشَّيَاطِينِ وَأَعْتَدْنَا لَهُمْ عَذَابَ السَّعِيرِ* وَلِلَّذِينَ كَفَرُوا بِرَبِّهِمْ عَذَابُ جَهَنَّمَ وَبِئْسَ الْمَصِيرُ* إِذَا أُلْقُوا فِيهَا سَمِعُوا لَهَا شَهِيقًا وَهِيَ تَفُورُ * تَكَادُ تَمَيَّزُ مِنَ الْغَيْظِ كُلَّمَا أُلْقِيَ فِيهَا فَوْجٌ سَأَلَهُمْ خَزَنَتُهَا أَلَمْ يَأْتِكُمْ نَذِيرٌ* قَالُوا بَلَى قَدْ جَاءنَا نَذِيرٌ فَكَذَّبْنَا وَقُلْنَا مَا نَزَّلَ اللَّهُ مِن شَيْءٍ إِنْ أَنتُمْ إِلَّا فِي ضَلَالٍ كَبِيرٍ* وَقَالُوا لَوْ كُنَّا نَسْمَعُ أَوْ نَعْقِلُ مَا كُنَّا فِي أَصْحَابِ السَّعِيرِ* فَاعْتَرَفُوا بِذَنبِهِمْ فَسُحْقًا لِّأَصْحَابِ السَّعِيرِ* إِنَّ الَّذِينَ يَخْشَوْنَ رَبَّهُم بِالْغَيْبِ لَهُم مَّغْفِرَةٌ وَأَجْرٌ كَبِيرٌ</a:t>
            </a:r>
            <a:endParaRPr lang="tr-TR" sz="3100" dirty="0"/>
          </a:p>
        </p:txBody>
      </p:sp>
    </p:spTree>
    <p:extLst>
      <p:ext uri="{BB962C8B-B14F-4D97-AF65-F5344CB8AC3E}">
        <p14:creationId xmlns:p14="http://schemas.microsoft.com/office/powerpoint/2010/main" val="274581337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91320" y="682388"/>
            <a:ext cx="8188656" cy="2197289"/>
          </a:xfrm>
        </p:spPr>
        <p:txBody>
          <a:bodyPr>
            <a:normAutofit fontScale="90000"/>
          </a:bodyPr>
          <a:lstStyle/>
          <a:p>
            <a:r>
              <a:rPr lang="tr-TR" sz="5000" b="1" dirty="0" smtClean="0">
                <a:solidFill>
                  <a:srgbClr val="0070C0"/>
                </a:solidFill>
              </a:rPr>
              <a:t>KUR’AN’IN AÇIKLANMASI</a:t>
            </a:r>
            <a:r>
              <a:rPr lang="tr-TR" b="1" dirty="0" smtClean="0">
                <a:solidFill>
                  <a:srgbClr val="0070C0"/>
                </a:solidFill>
              </a:rPr>
              <a:t/>
            </a:r>
            <a:br>
              <a:rPr lang="tr-TR" b="1" dirty="0" smtClean="0">
                <a:solidFill>
                  <a:srgbClr val="0070C0"/>
                </a:solidFill>
              </a:rPr>
            </a:br>
            <a:r>
              <a:rPr lang="tr-TR" sz="2400" b="1" dirty="0" smtClean="0">
                <a:solidFill>
                  <a:srgbClr val="0070C0"/>
                </a:solidFill>
              </a:rPr>
              <a:t/>
            </a:r>
            <a:br>
              <a:rPr lang="tr-TR" sz="2400" b="1" dirty="0" smtClean="0">
                <a:solidFill>
                  <a:srgbClr val="0070C0"/>
                </a:solidFill>
              </a:rPr>
            </a:br>
            <a:r>
              <a:rPr lang="tr-TR" b="1" dirty="0" smtClean="0">
                <a:solidFill>
                  <a:srgbClr val="0070C0"/>
                </a:solidFill>
              </a:rPr>
              <a:t>(</a:t>
            </a:r>
            <a:r>
              <a:rPr lang="tr-TR" b="1" dirty="0" err="1" smtClean="0">
                <a:solidFill>
                  <a:srgbClr val="0070C0"/>
                </a:solidFill>
              </a:rPr>
              <a:t>Tefsîr</a:t>
            </a:r>
            <a:r>
              <a:rPr lang="tr-TR" b="1" dirty="0" smtClean="0">
                <a:solidFill>
                  <a:srgbClr val="0070C0"/>
                </a:solidFill>
              </a:rPr>
              <a:t>, </a:t>
            </a:r>
            <a:r>
              <a:rPr lang="tr-TR" b="1" dirty="0" err="1" smtClean="0">
                <a:solidFill>
                  <a:srgbClr val="0070C0"/>
                </a:solidFill>
              </a:rPr>
              <a:t>Beyân</a:t>
            </a:r>
            <a:r>
              <a:rPr lang="tr-TR" b="1" dirty="0" smtClean="0">
                <a:solidFill>
                  <a:srgbClr val="0070C0"/>
                </a:solidFill>
              </a:rPr>
              <a:t>, </a:t>
            </a:r>
            <a:r>
              <a:rPr lang="tr-TR" b="1" dirty="0" err="1" smtClean="0">
                <a:solidFill>
                  <a:srgbClr val="0070C0"/>
                </a:solidFill>
              </a:rPr>
              <a:t>Keşf</a:t>
            </a:r>
            <a:r>
              <a:rPr lang="tr-TR" b="1" dirty="0" smtClean="0">
                <a:solidFill>
                  <a:srgbClr val="0070C0"/>
                </a:solidFill>
              </a:rPr>
              <a:t>)</a:t>
            </a:r>
            <a:endParaRPr lang="tr-TR" b="1" dirty="0">
              <a:solidFill>
                <a:srgbClr val="0070C0"/>
              </a:solidFill>
            </a:endParaRPr>
          </a:p>
        </p:txBody>
      </p:sp>
      <p:sp>
        <p:nvSpPr>
          <p:cNvPr id="3" name="Metin Yer Tutucusu 2"/>
          <p:cNvSpPr>
            <a:spLocks noGrp="1"/>
          </p:cNvSpPr>
          <p:nvPr>
            <p:ph type="body" idx="1"/>
          </p:nvPr>
        </p:nvSpPr>
        <p:spPr/>
        <p:txBody>
          <a:bodyPr/>
          <a:lstStyle/>
          <a:p>
            <a:endParaRPr lang="tr-TR"/>
          </a:p>
        </p:txBody>
      </p:sp>
    </p:spTree>
    <p:extLst>
      <p:ext uri="{BB962C8B-B14F-4D97-AF65-F5344CB8AC3E}">
        <p14:creationId xmlns:p14="http://schemas.microsoft.com/office/powerpoint/2010/main" val="145011350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lgn="ctr">
              <a:buNone/>
            </a:pPr>
            <a:r>
              <a:rPr lang="tr-TR" sz="3200" b="1" u="sng" dirty="0" smtClean="0"/>
              <a:t>Açıklama / Tefsir</a:t>
            </a:r>
          </a:p>
          <a:p>
            <a:pPr algn="ctr">
              <a:buNone/>
            </a:pPr>
            <a:r>
              <a:rPr lang="tr-TR" sz="100" u="sng" dirty="0" smtClean="0"/>
              <a:t>2</a:t>
            </a:r>
          </a:p>
          <a:p>
            <a:pPr algn="ctr">
              <a:buNone/>
            </a:pPr>
            <a:endParaRPr lang="tr-TR" sz="100" u="sng" dirty="0" smtClean="0"/>
          </a:p>
          <a:p>
            <a:pPr marL="0" algn="just">
              <a:buNone/>
            </a:pPr>
            <a:endParaRPr lang="tr-TR" sz="1200" dirty="0" smtClean="0"/>
          </a:p>
          <a:p>
            <a:pPr marL="0" algn="just">
              <a:buNone/>
            </a:pPr>
            <a:r>
              <a:rPr lang="tr-TR" dirty="0" smtClean="0"/>
              <a:t>Kur’an’ı </a:t>
            </a:r>
            <a:r>
              <a:rPr lang="tr-TR" dirty="0"/>
              <a:t>tefsir etmek, onun indiği sırada </a:t>
            </a:r>
            <a:r>
              <a:rPr lang="tr-TR" dirty="0" smtClean="0"/>
              <a:t>muhataplara ne </a:t>
            </a:r>
            <a:r>
              <a:rPr lang="tr-TR" dirty="0"/>
              <a:t>söylediğini (</a:t>
            </a:r>
            <a:r>
              <a:rPr lang="tr-TR" i="1" dirty="0" err="1"/>
              <a:t>mantûk</a:t>
            </a:r>
            <a:r>
              <a:rPr lang="tr-TR" dirty="0"/>
              <a:t>) ve </a:t>
            </a:r>
            <a:r>
              <a:rPr lang="tr-TR" dirty="0" smtClean="0"/>
              <a:t>onların ne </a:t>
            </a:r>
            <a:r>
              <a:rPr lang="tr-TR" dirty="0"/>
              <a:t>anladığını bulmaya </a:t>
            </a:r>
            <a:r>
              <a:rPr lang="tr-TR" dirty="0" err="1" smtClean="0"/>
              <a:t>çalışmakktır</a:t>
            </a:r>
            <a:r>
              <a:rPr lang="tr-TR" dirty="0"/>
              <a:t>. Bu yüzden Kur’an’ın açıklanmasına </a:t>
            </a:r>
            <a:r>
              <a:rPr lang="tr-TR" i="1" dirty="0" smtClean="0"/>
              <a:t>tefsir,</a:t>
            </a:r>
            <a:r>
              <a:rPr lang="tr-TR" dirty="0" smtClean="0"/>
              <a:t> </a:t>
            </a:r>
            <a:r>
              <a:rPr lang="tr-TR" i="1" dirty="0" err="1" smtClean="0"/>
              <a:t>beyân</a:t>
            </a:r>
            <a:r>
              <a:rPr lang="tr-TR" i="1" dirty="0" smtClean="0"/>
              <a:t> </a:t>
            </a:r>
            <a:r>
              <a:rPr lang="tr-TR" dirty="0"/>
              <a:t>ve </a:t>
            </a:r>
            <a:r>
              <a:rPr lang="tr-TR" i="1" dirty="0" err="1" smtClean="0"/>
              <a:t>keşf</a:t>
            </a:r>
            <a:r>
              <a:rPr lang="tr-TR" i="1" dirty="0" smtClean="0"/>
              <a:t> </a:t>
            </a:r>
            <a:r>
              <a:rPr lang="tr-TR" dirty="0" smtClean="0"/>
              <a:t>diyoruz.</a:t>
            </a:r>
          </a:p>
          <a:p>
            <a:pPr marL="0" algn="just">
              <a:buNone/>
            </a:pPr>
            <a:endParaRPr lang="tr-TR" sz="1400" i="1" dirty="0" smtClean="0"/>
          </a:p>
          <a:p>
            <a:pPr marL="0" algn="just">
              <a:buNone/>
            </a:pPr>
            <a:r>
              <a:rPr lang="tr-TR" sz="3000" i="1" dirty="0" smtClean="0"/>
              <a:t>Açıklama</a:t>
            </a:r>
            <a:r>
              <a:rPr lang="tr-TR" sz="3000" dirty="0" smtClean="0"/>
              <a:t>yı </a:t>
            </a:r>
            <a:r>
              <a:rPr lang="tr-TR" sz="3000" dirty="0"/>
              <a:t>(</a:t>
            </a:r>
            <a:r>
              <a:rPr lang="tr-TR" sz="3000" i="1" dirty="0" err="1"/>
              <a:t>tefsîr</a:t>
            </a:r>
            <a:r>
              <a:rPr lang="tr-TR" sz="3000" i="1" dirty="0"/>
              <a:t>, </a:t>
            </a:r>
            <a:r>
              <a:rPr lang="tr-TR" sz="3000" i="1" dirty="0" err="1" smtClean="0"/>
              <a:t>beyân</a:t>
            </a:r>
            <a:r>
              <a:rPr lang="tr-TR" sz="3000" i="1" dirty="0" smtClean="0"/>
              <a:t>, </a:t>
            </a:r>
            <a:r>
              <a:rPr lang="tr-TR" sz="3000" i="1" dirty="0" err="1" smtClean="0"/>
              <a:t>keşf</a:t>
            </a:r>
            <a:r>
              <a:rPr lang="tr-TR" sz="3000" dirty="0" smtClean="0"/>
              <a:t>), </a:t>
            </a:r>
            <a:r>
              <a:rPr lang="tr-TR" sz="3000" dirty="0"/>
              <a:t>‘Kur’an kelimelerinin hangi anlam ya da anlamlara geldiği, özellikle kullanıldığı bağlamdaki manası, cümlecik ya da cümlelerin ne anlamda kullanıldığı, kısaca kelamın ne dediğini tespit etmek ve onu insanın anlayacağı açık bir dil ile anlatmak’ şeklinde tanımlamıştık. Dolayısıyla açıklama işi özünde, kelamda söylenenin ortaya çıkarılmasıdır</a:t>
            </a:r>
            <a:r>
              <a:rPr lang="tr-TR" sz="3000" dirty="0" smtClean="0"/>
              <a:t>. Burada müfessire yardımcı elemanlar vardır.</a:t>
            </a:r>
          </a:p>
        </p:txBody>
      </p:sp>
    </p:spTree>
    <p:extLst>
      <p:ext uri="{BB962C8B-B14F-4D97-AF65-F5344CB8AC3E}">
        <p14:creationId xmlns:p14="http://schemas.microsoft.com/office/powerpoint/2010/main" val="16644146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45660" y="559558"/>
            <a:ext cx="8557146" cy="5923129"/>
          </a:xfrm>
        </p:spPr>
        <p:txBody>
          <a:bodyPr>
            <a:noAutofit/>
          </a:bodyPr>
          <a:lstStyle/>
          <a:p>
            <a:pPr marL="0" algn="ctr">
              <a:buNone/>
            </a:pPr>
            <a:r>
              <a:rPr lang="tr-TR" sz="3100" b="1" u="sng" dirty="0"/>
              <a:t>Tefsirin gerçekleştirilmesinde yardımcı </a:t>
            </a:r>
            <a:r>
              <a:rPr lang="tr-TR" sz="3100" b="1" u="sng" dirty="0" smtClean="0"/>
              <a:t>elemanlar, unsurlar</a:t>
            </a:r>
            <a:endParaRPr lang="tr-TR" sz="3100" u="sng" dirty="0"/>
          </a:p>
          <a:p>
            <a:pPr marL="0" algn="ctr">
              <a:buNone/>
            </a:pPr>
            <a:endParaRPr lang="tr-TR" sz="3200" dirty="0"/>
          </a:p>
          <a:p>
            <a:pPr marL="0" algn="just">
              <a:buNone/>
            </a:pPr>
            <a:r>
              <a:rPr lang="tr-TR" sz="3200" dirty="0"/>
              <a:t>-Kur’an’ı Kur’an’la </a:t>
            </a:r>
            <a:r>
              <a:rPr lang="tr-TR" sz="3200" dirty="0" smtClean="0"/>
              <a:t>tefsir: </a:t>
            </a:r>
            <a:r>
              <a:rPr lang="tr-TR" sz="3200" i="1" dirty="0"/>
              <a:t>el-</a:t>
            </a:r>
            <a:r>
              <a:rPr lang="tr-TR" sz="3200" i="1" dirty="0" err="1"/>
              <a:t>Kur’ânu</a:t>
            </a:r>
            <a:r>
              <a:rPr lang="tr-TR" sz="3200" i="1" dirty="0"/>
              <a:t> </a:t>
            </a:r>
            <a:r>
              <a:rPr lang="tr-TR" sz="3200" i="1" dirty="0" err="1"/>
              <a:t>yüfessiru</a:t>
            </a:r>
            <a:r>
              <a:rPr lang="tr-TR" sz="3200" i="1" dirty="0"/>
              <a:t> </a:t>
            </a:r>
            <a:r>
              <a:rPr lang="tr-TR" sz="3200" i="1" dirty="0" err="1"/>
              <a:t>b‘aduhu</a:t>
            </a:r>
            <a:r>
              <a:rPr lang="tr-TR" sz="3200" i="1" dirty="0"/>
              <a:t> </a:t>
            </a:r>
            <a:r>
              <a:rPr lang="tr-TR" sz="3200" i="1" dirty="0" err="1"/>
              <a:t>b‘aden</a:t>
            </a:r>
            <a:r>
              <a:rPr lang="tr-TR" sz="3200" dirty="0"/>
              <a:t>.</a:t>
            </a:r>
          </a:p>
          <a:p>
            <a:pPr marL="0" algn="just">
              <a:buNone/>
            </a:pPr>
            <a:r>
              <a:rPr lang="tr-TR" sz="3200" dirty="0"/>
              <a:t>-Peygamber’in hadisleri dahil önceki bütün açıklama ve yorumlar.</a:t>
            </a:r>
          </a:p>
          <a:p>
            <a:pPr marL="0" algn="just">
              <a:buNone/>
            </a:pPr>
            <a:r>
              <a:rPr lang="tr-TR" sz="3200" dirty="0"/>
              <a:t>-Dil bilgisi, tarih-kültür bilgisi; nüzul ortamı bilgisi başta olmak üzere diğer bilgiler</a:t>
            </a:r>
          </a:p>
          <a:p>
            <a:pPr marL="0" algn="just">
              <a:buNone/>
            </a:pPr>
            <a:r>
              <a:rPr lang="tr-TR" sz="3200" dirty="0"/>
              <a:t>-Kendi anladığını bilgileri ile birleştirerek metni </a:t>
            </a:r>
            <a:r>
              <a:rPr lang="tr-TR" sz="3200" dirty="0" smtClean="0"/>
              <a:t>açıklar</a:t>
            </a:r>
            <a:endParaRPr lang="tr-TR" sz="3200" dirty="0"/>
          </a:p>
        </p:txBody>
      </p:sp>
    </p:spTree>
    <p:extLst>
      <p:ext uri="{BB962C8B-B14F-4D97-AF65-F5344CB8AC3E}">
        <p14:creationId xmlns:p14="http://schemas.microsoft.com/office/powerpoint/2010/main" val="30140381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lnSpcReduction="10000"/>
          </a:bodyPr>
          <a:lstStyle/>
          <a:p>
            <a:pPr marL="0" indent="0">
              <a:buNone/>
            </a:pPr>
            <a:r>
              <a:rPr lang="tr-TR" sz="3100" dirty="0" smtClean="0"/>
              <a:t>-</a:t>
            </a:r>
            <a:r>
              <a:rPr lang="ar-SA" sz="3100" dirty="0" smtClean="0"/>
              <a:t>اٰيَةَ </a:t>
            </a:r>
            <a:r>
              <a:rPr lang="tr-TR" sz="3100" dirty="0" smtClean="0"/>
              <a:t> (çoğul </a:t>
            </a:r>
            <a:r>
              <a:rPr lang="ar-SA" sz="3100" dirty="0"/>
              <a:t>اٰيَاتِ</a:t>
            </a:r>
            <a:r>
              <a:rPr lang="tr-TR" sz="3100" dirty="0" smtClean="0"/>
              <a:t>) kelimesi </a:t>
            </a:r>
            <a:r>
              <a:rPr lang="tr-TR" sz="3100" dirty="0"/>
              <a:t>Kur’an öncesi günlük dilde ‘işaret, alamet’ anlamında kullanılırken, Kur’an’da ‘işaret’ (2 Bakara 248, 12 Yusuf 35, 3 Al-i İmran 97); ‘Allah’ın peygamberlere gönderdiği sözlü ifadeler’ (2 Bakara 99, 252); ‘Allah’ın yüce kudretinin işareti’ (3 Al-i İmran 190); ‘mucize’ (17 </a:t>
            </a:r>
            <a:r>
              <a:rPr lang="tr-TR" sz="3100" dirty="0" err="1"/>
              <a:t>İsra</a:t>
            </a:r>
            <a:r>
              <a:rPr lang="tr-TR" sz="3100" dirty="0"/>
              <a:t> 101) </a:t>
            </a:r>
            <a:r>
              <a:rPr lang="tr-TR" sz="3100" dirty="0" smtClean="0"/>
              <a:t>anlamlarına,</a:t>
            </a:r>
          </a:p>
          <a:p>
            <a:pPr>
              <a:buFontTx/>
              <a:buChar char="-"/>
            </a:pPr>
            <a:r>
              <a:rPr lang="ar-SA" sz="3200" dirty="0" smtClean="0"/>
              <a:t>رَبّ</a:t>
            </a:r>
            <a:r>
              <a:rPr lang="tr-TR" sz="3200" dirty="0" smtClean="0"/>
              <a:t> </a:t>
            </a:r>
            <a:r>
              <a:rPr lang="tr-TR" sz="3200" dirty="0"/>
              <a:t>kelimesi ‘bir şeyin sahibi’ manasında kullanılırken, Kur’an’da ‘ev sahibi’ (12 Yusuf 41, 42, 50); Yüce Yaratıcı Allah (1 Fatiha 2) </a:t>
            </a:r>
            <a:r>
              <a:rPr lang="tr-TR" sz="3200" dirty="0" smtClean="0"/>
              <a:t>manalarında,</a:t>
            </a:r>
            <a:endParaRPr lang="tr-TR" sz="3200" dirty="0"/>
          </a:p>
          <a:p>
            <a:pPr marL="0" indent="0">
              <a:buNone/>
            </a:pPr>
            <a:r>
              <a:rPr lang="tr-TR" sz="3200" dirty="0"/>
              <a:t>-</a:t>
            </a:r>
            <a:r>
              <a:rPr lang="ar-SA" sz="3200" dirty="0"/>
              <a:t>الرَّسُولُ</a:t>
            </a:r>
            <a:r>
              <a:rPr lang="tr-TR" sz="3200" dirty="0"/>
              <a:t> ‘her hangi bir haber getiren elçi’ (12 Yusuf 50); ‘Allah’ın insanlara gönderdiği peygamber, elçi’ (39 </a:t>
            </a:r>
            <a:r>
              <a:rPr lang="tr-TR" sz="3200" dirty="0" err="1"/>
              <a:t>Zümer</a:t>
            </a:r>
            <a:r>
              <a:rPr lang="tr-TR" sz="3200" dirty="0"/>
              <a:t> 71) manalarında kullanılmıştır</a:t>
            </a:r>
            <a:r>
              <a:rPr lang="tr-TR" sz="3200" dirty="0" smtClean="0"/>
              <a:t>.</a:t>
            </a:r>
            <a:endParaRPr lang="tr-TR" sz="3200" dirty="0"/>
          </a:p>
        </p:txBody>
      </p:sp>
    </p:spTree>
    <p:extLst>
      <p:ext uri="{BB962C8B-B14F-4D97-AF65-F5344CB8AC3E}">
        <p14:creationId xmlns:p14="http://schemas.microsoft.com/office/powerpoint/2010/main" val="23931735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368490"/>
            <a:ext cx="9036496" cy="6372878"/>
          </a:xfrm>
        </p:spPr>
        <p:txBody>
          <a:bodyPr>
            <a:normAutofit/>
          </a:bodyPr>
          <a:lstStyle/>
          <a:p>
            <a:pPr>
              <a:buNone/>
            </a:pPr>
            <a:r>
              <a:rPr lang="tr-TR" dirty="0"/>
              <a:t>Dil izahları, Peygamber ve sahabe sözleri ve başka rivayetlerle açıklamayı tamamladıktan sonra daha fazla açıklama yapan bir müfessiri düşünelim. </a:t>
            </a:r>
            <a:endParaRPr lang="tr-TR" sz="1200" b="1" dirty="0" smtClean="0"/>
          </a:p>
          <a:p>
            <a:pPr>
              <a:buNone/>
            </a:pPr>
            <a:r>
              <a:rPr lang="tr-TR" b="1" dirty="0" smtClean="0"/>
              <a:t>Örnekler</a:t>
            </a:r>
            <a:r>
              <a:rPr lang="tr-TR" dirty="0" smtClean="0"/>
              <a:t>:</a:t>
            </a:r>
          </a:p>
          <a:p>
            <a:pPr>
              <a:buNone/>
            </a:pPr>
            <a:endParaRPr lang="tr-TR" sz="1600" dirty="0" smtClean="0"/>
          </a:p>
          <a:p>
            <a:pPr>
              <a:buNone/>
            </a:pPr>
            <a:r>
              <a:rPr lang="ar-SA" dirty="0" smtClean="0"/>
              <a:t>كُلُّ مَنْ عَلَيْهَا فَانٍ * وَيَبْقَى </a:t>
            </a:r>
            <a:r>
              <a:rPr lang="ar-SA" dirty="0" smtClean="0">
                <a:solidFill>
                  <a:srgbClr val="FF0000"/>
                </a:solidFill>
              </a:rPr>
              <a:t>وَجْهُ رَبِّكَ </a:t>
            </a:r>
            <a:r>
              <a:rPr lang="ar-SA" dirty="0" smtClean="0"/>
              <a:t>ذُو الْجَلَالِ وَالْإِكْرَامِ</a:t>
            </a:r>
            <a:r>
              <a:rPr lang="tr-TR" dirty="0" smtClean="0"/>
              <a:t> (55 Rahman 26-27)</a:t>
            </a:r>
          </a:p>
          <a:p>
            <a:pPr>
              <a:buNone/>
            </a:pPr>
            <a:endParaRPr lang="tr-TR" sz="1200" dirty="0" smtClean="0"/>
          </a:p>
          <a:p>
            <a:pPr>
              <a:buNone/>
            </a:pPr>
            <a:r>
              <a:rPr lang="ar-SA" dirty="0" smtClean="0"/>
              <a:t>وَلاَ تَجْعَلْ يَدَكَ مَغْلُولَةً إِلَى عُنُقِكَ وَلاَ تَبْسُطْهَا كُلَّ الْبَسْطِ فَتَقْعُدَ مَلُومًا مَّحْسُورًا</a:t>
            </a:r>
            <a:endParaRPr lang="tr-TR" dirty="0" smtClean="0"/>
          </a:p>
          <a:p>
            <a:pPr>
              <a:buNone/>
            </a:pPr>
            <a:r>
              <a:rPr lang="tr-TR" sz="2600" dirty="0" smtClean="0"/>
              <a:t>“Eli sıkı olma, büsbütün eli açık da olma. Sonra kınanır ve çaresiz kalırsın” (17 </a:t>
            </a:r>
            <a:r>
              <a:rPr lang="tr-TR" sz="2600" dirty="0" err="1" smtClean="0"/>
              <a:t>İsrâ</a:t>
            </a:r>
            <a:r>
              <a:rPr lang="tr-TR" sz="2600" dirty="0" smtClean="0"/>
              <a:t> 29)</a:t>
            </a:r>
          </a:p>
          <a:p>
            <a:pPr>
              <a:buNone/>
            </a:pPr>
            <a:r>
              <a:rPr lang="tr-TR" sz="2800" dirty="0" smtClean="0"/>
              <a:t>-</a:t>
            </a:r>
            <a:r>
              <a:rPr lang="tr-TR" sz="2800" dirty="0" err="1" smtClean="0"/>
              <a:t>Fîl</a:t>
            </a:r>
            <a:r>
              <a:rPr lang="tr-TR" sz="2800" dirty="0" smtClean="0"/>
              <a:t> </a:t>
            </a:r>
            <a:r>
              <a:rPr lang="tr-TR" sz="2800" dirty="0" err="1"/>
              <a:t>sûresinin</a:t>
            </a:r>
            <a:r>
              <a:rPr lang="tr-TR" sz="2800" dirty="0"/>
              <a:t> anlamını ve nasıl bir olaydan bahsettiğini tarihi bilgilerle açıkladığında aynı şeyi yapmıştır</a:t>
            </a:r>
            <a:r>
              <a:rPr lang="tr-TR" sz="2800" dirty="0" smtClean="0"/>
              <a:t>.</a:t>
            </a:r>
          </a:p>
          <a:p>
            <a:pPr marL="0">
              <a:buNone/>
            </a:pPr>
            <a:r>
              <a:rPr lang="tr-TR" dirty="0" smtClean="0"/>
              <a:t>-</a:t>
            </a:r>
            <a:r>
              <a:rPr lang="ar-SA" dirty="0"/>
              <a:t>وَأَرْسَلْنَا الرِّيَاحَ لَوَاقِحَ فَأَنزَلْنَا مِنَ السَّمَاء مَاء فَأَسْقَيْنَاكُمُوهُ وَمَا أَنتُمْ لَهُ بِخَازِنِينَ</a:t>
            </a:r>
            <a:r>
              <a:rPr lang="tr-TR" dirty="0"/>
              <a:t> </a:t>
            </a:r>
            <a:r>
              <a:rPr lang="tr-TR" dirty="0" smtClean="0"/>
              <a:t>“</a:t>
            </a:r>
            <a:r>
              <a:rPr lang="tr-TR" dirty="0"/>
              <a:t>Aşılayıcı Rüzgârlar gönderdik. Derken gökten yağmur indirip onunla sizi suladık. Onu toplayarak depolayan siz değilsiniz</a:t>
            </a:r>
            <a:r>
              <a:rPr lang="tr-TR" dirty="0" smtClean="0"/>
              <a:t>.” </a:t>
            </a:r>
            <a:r>
              <a:rPr lang="tr-TR" dirty="0"/>
              <a:t>(15 </a:t>
            </a:r>
            <a:r>
              <a:rPr lang="tr-TR" dirty="0" err="1"/>
              <a:t>Hicr</a:t>
            </a:r>
            <a:r>
              <a:rPr lang="tr-TR" dirty="0"/>
              <a:t> 22)</a:t>
            </a:r>
          </a:p>
          <a:p>
            <a:pPr marL="0">
              <a:buNone/>
            </a:pPr>
            <a:endParaRPr lang="tr-TR" sz="2000" dirty="0"/>
          </a:p>
        </p:txBody>
      </p:sp>
    </p:spTree>
    <p:extLst>
      <p:ext uri="{BB962C8B-B14F-4D97-AF65-F5344CB8AC3E}">
        <p14:creationId xmlns:p14="http://schemas.microsoft.com/office/powerpoint/2010/main" val="31455279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7504" y="116632"/>
            <a:ext cx="8856984" cy="6552728"/>
          </a:xfrm>
        </p:spPr>
        <p:txBody>
          <a:bodyPr>
            <a:normAutofit lnSpcReduction="10000"/>
          </a:bodyPr>
          <a:lstStyle/>
          <a:p>
            <a:r>
              <a:rPr lang="tr-TR" sz="3100" dirty="0" smtClean="0"/>
              <a:t> Tefsirin yaptığı iş, </a:t>
            </a:r>
            <a:r>
              <a:rPr lang="tr-TR" sz="3100" dirty="0"/>
              <a:t>anlamın ve </a:t>
            </a:r>
            <a:r>
              <a:rPr lang="tr-TR" sz="3100" dirty="0" smtClean="0"/>
              <a:t>maksadın/muradın </a:t>
            </a:r>
            <a:r>
              <a:rPr lang="tr-TR" sz="3100" dirty="0"/>
              <a:t>ne olduğunu, ortaya koymaktır. Bu teknikte </a:t>
            </a:r>
            <a:r>
              <a:rPr lang="tr-TR" sz="3100" dirty="0" smtClean="0"/>
              <a:t>müfessir, </a:t>
            </a:r>
            <a:r>
              <a:rPr lang="tr-TR" sz="3100" dirty="0"/>
              <a:t>bazı ayetlerin geniş bir şekilde incelenmesini, tahlil edilmesini, yeni bilgi ve bulgular ışığında değerlendirilmesini, başka bilim dallarına terk edebilir. Söz </a:t>
            </a:r>
            <a:r>
              <a:rPr lang="tr-TR" sz="3100" dirty="0" smtClean="0"/>
              <a:t>gelimi;</a:t>
            </a:r>
            <a:endParaRPr lang="tr-TR" sz="3100" dirty="0"/>
          </a:p>
          <a:p>
            <a:r>
              <a:rPr lang="ar-SA" sz="3100" dirty="0" smtClean="0"/>
              <a:t>تَظُنُّ </a:t>
            </a:r>
            <a:r>
              <a:rPr lang="ar-SA" sz="3100" dirty="0"/>
              <a:t>اَنْ يُفْعَلَ بِهَا فَاقِرَةٌ</a:t>
            </a:r>
            <a:r>
              <a:rPr lang="tr-TR" sz="3100" dirty="0"/>
              <a:t> * </a:t>
            </a:r>
            <a:r>
              <a:rPr lang="ar-SA" sz="3100" dirty="0"/>
              <a:t>وَوُجُوهٌ يَوْمَئِذٍ بَاسِرَةٌ * وُجُوهٌ يَوْمَئِذٍ نَّاضِرَةٌ * إِلَى رَبِّهَا نَاظِرَةٌ</a:t>
            </a:r>
            <a:r>
              <a:rPr lang="tr-TR" sz="3100" dirty="0"/>
              <a:t> ayetlerinin (75 </a:t>
            </a:r>
            <a:r>
              <a:rPr lang="tr-TR" sz="3100" dirty="0" err="1"/>
              <a:t>Kıyâmet</a:t>
            </a:r>
            <a:r>
              <a:rPr lang="tr-TR" sz="3100" dirty="0"/>
              <a:t> 22-25) anlamının, “</a:t>
            </a:r>
            <a:r>
              <a:rPr lang="tr-TR" sz="3100" i="1" dirty="0"/>
              <a:t>Yüzler var ki o gün ışıl </a:t>
            </a:r>
            <a:r>
              <a:rPr lang="tr-TR" sz="3100" i="1" dirty="0" err="1"/>
              <a:t>ışıl</a:t>
            </a:r>
            <a:r>
              <a:rPr lang="tr-TR" sz="3100" i="1" dirty="0"/>
              <a:t> parlar. Rablerine bakarlar. O gün birtakım yüzler de asıktır. Bel kemiklerini kıran bir felakete uğratılacaklarını anlarlar.</a:t>
            </a:r>
            <a:r>
              <a:rPr lang="tr-TR" sz="3100" dirty="0"/>
              <a:t>” şeklinde olduğu açıklanır.</a:t>
            </a:r>
          </a:p>
        </p:txBody>
      </p:sp>
    </p:spTree>
    <p:extLst>
      <p:ext uri="{BB962C8B-B14F-4D97-AF65-F5344CB8AC3E}">
        <p14:creationId xmlns:p14="http://schemas.microsoft.com/office/powerpoint/2010/main" val="5966594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299789"/>
            <a:ext cx="8229600" cy="5865515"/>
          </a:xfrm>
        </p:spPr>
        <p:txBody>
          <a:bodyPr>
            <a:noAutofit/>
          </a:bodyPr>
          <a:lstStyle/>
          <a:p>
            <a:pPr marL="0" indent="0">
              <a:buNone/>
            </a:pPr>
            <a:r>
              <a:rPr lang="tr-TR" sz="3100" dirty="0"/>
              <a:t>Elbette müfessir, özlü de olsa açıklamalarında kendi tercihini belirtmek durumundadır. Ayetler hakkında çeşitli değerlendirmelere, bazı incelikleri belirtmeye hiçbir engel yoktur. Bu faaliyeti yürütmesi sırasında müfessir, tamamen hür olmadığı gibi tamamen eli kolu bağlı da değildir. </a:t>
            </a:r>
            <a:endParaRPr lang="tr-TR" sz="3100" dirty="0" smtClean="0"/>
          </a:p>
          <a:p>
            <a:pPr marL="0" indent="0">
              <a:buNone/>
            </a:pPr>
            <a:r>
              <a:rPr lang="tr-TR" sz="3100" dirty="0"/>
              <a:t>Benzer şekilde rivayetlerin dışına kesinlikle çıkılamayacağı gibi katı tutumlar, Kur’an’ın anlam ve mesajını güncelleştirmeye engel olabileceği gibi tefsirin doğasını da dondurur, aklın işlevselliğine kilit vurur.</a:t>
            </a:r>
          </a:p>
        </p:txBody>
      </p:sp>
    </p:spTree>
    <p:extLst>
      <p:ext uri="{BB962C8B-B14F-4D97-AF65-F5344CB8AC3E}">
        <p14:creationId xmlns:p14="http://schemas.microsoft.com/office/powerpoint/2010/main" val="25873841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19348"/>
            <a:ext cx="8229600" cy="961380"/>
          </a:xfrm>
        </p:spPr>
        <p:txBody>
          <a:bodyPr>
            <a:noAutofit/>
          </a:bodyPr>
          <a:lstStyle/>
          <a:p>
            <a:r>
              <a:rPr lang="tr-TR" sz="3600" dirty="0" smtClean="0"/>
              <a:t>1 </a:t>
            </a:r>
            <a:r>
              <a:rPr lang="tr-TR" sz="3600" dirty="0" err="1" smtClean="0"/>
              <a:t>Mümtehine</a:t>
            </a:r>
            <a:r>
              <a:rPr lang="tr-TR" sz="3600" dirty="0" smtClean="0"/>
              <a:t> 10</a:t>
            </a:r>
            <a:endParaRPr lang="tr-TR" sz="3600" dirty="0"/>
          </a:p>
        </p:txBody>
      </p:sp>
      <p:sp>
        <p:nvSpPr>
          <p:cNvPr id="3" name="2 İçerik Yer Tutucusu"/>
          <p:cNvSpPr>
            <a:spLocks noGrp="1"/>
          </p:cNvSpPr>
          <p:nvPr>
            <p:ph idx="1"/>
          </p:nvPr>
        </p:nvSpPr>
        <p:spPr>
          <a:xfrm>
            <a:off x="457200" y="980728"/>
            <a:ext cx="8229600" cy="5544616"/>
          </a:xfrm>
        </p:spPr>
        <p:txBody>
          <a:bodyPr>
            <a:normAutofit/>
          </a:bodyPr>
          <a:lstStyle/>
          <a:p>
            <a:pPr marL="0" algn="r">
              <a:buNone/>
            </a:pPr>
            <a:r>
              <a:rPr lang="ar-AE" sz="4400" dirty="0" smtClean="0"/>
              <a:t>يَا اَيُّهَا الَّذٖينَ اٰمَنُوا اِذَا جَاءَكُمُ الْمُؤْمِنَاتُ مُهَاجِرَاتٍ فَامْتَحِنُوهُنَّ اَللّٰهُ اَعْلَمُ بِاٖيمَانِهِنَّ فَاِنْ عَلِمْتُمُوهُنَّ مُؤْمِنَاتٍ فَلَا تَرْجِعُوهُنَّ اِلَى الْكُفَّارِ لَا هُنَّ حِلٌّ لَهُمْ وَلَا هُمْ يَحِلُّونَ لَهُنَّ وَاٰتُوهُمْ مَا اَنْفَقُوا وَلَا جُنَاحَ عَلَيْكُمْ اَنْ تَنْكِحُوهُنَّ اِذَا اٰتَيْتُمُوهُنَّ اُجُورَهُنَّ وَلَا تُمْسِكُوا بِعِصَمِ الْكَوَافِرِ وَسْپَلُوا مَا اَنْفَقْتُمْ وَلْيَسْپَلُوا مَا اَنْفَقُوا ذٰلِكُمْ حُكْمُ اللّٰهِ يَحْكُمُ بَيْنَكُمْ وَاللّٰهُ عَلٖيمٌ حَكٖيمٌ</a:t>
            </a:r>
          </a:p>
          <a:p>
            <a:endParaRPr lang="tr-TR" dirty="0" smtClean="0"/>
          </a:p>
          <a:p>
            <a:pPr algn="just">
              <a:buNone/>
            </a:pPr>
            <a:endParaRPr lang="tr-TR" dirty="0" smtClean="0"/>
          </a:p>
          <a:p>
            <a:endParaRPr lang="tr-TR" dirty="0"/>
          </a:p>
        </p:txBody>
      </p:sp>
    </p:spTree>
    <p:extLst>
      <p:ext uri="{BB962C8B-B14F-4D97-AF65-F5344CB8AC3E}">
        <p14:creationId xmlns:p14="http://schemas.microsoft.com/office/powerpoint/2010/main" val="459595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28600" y="228600"/>
            <a:ext cx="8648700" cy="2857500"/>
          </a:xfrm>
        </p:spPr>
        <p:txBody>
          <a:bodyPr/>
          <a:lstStyle/>
          <a:p>
            <a:r>
              <a:rPr lang="tr-TR" sz="4600" u="sng" dirty="0" smtClean="0"/>
              <a:t>10. </a:t>
            </a:r>
            <a:r>
              <a:rPr lang="tr-TR" sz="4600" u="sng" dirty="0"/>
              <a:t>Hafta</a:t>
            </a:r>
            <a:r>
              <a:rPr lang="tr-TR" sz="4600" u="sng" dirty="0" smtClean="0"/>
              <a:t>: </a:t>
            </a:r>
            <a:r>
              <a:rPr lang="ar-SA" sz="4800" u="sng" dirty="0"/>
              <a:t>الأسبوع  العاشر</a:t>
            </a:r>
            <a:r>
              <a:rPr lang="tr-TR" sz="4800" dirty="0"/>
              <a:t/>
            </a:r>
            <a:br>
              <a:rPr lang="tr-TR" sz="4800" dirty="0"/>
            </a:br>
            <a:r>
              <a:rPr lang="tr-TR" sz="2200" dirty="0" smtClean="0"/>
              <a:t/>
            </a:r>
            <a:br>
              <a:rPr lang="tr-TR" sz="2200" dirty="0" smtClean="0"/>
            </a:br>
            <a:r>
              <a:rPr lang="ar-SA" sz="4800" dirty="0">
                <a:solidFill>
                  <a:srgbClr val="00B0F0"/>
                </a:solidFill>
              </a:rPr>
              <a:t>نظرية في اصول التفسير</a:t>
            </a:r>
            <a:r>
              <a:rPr lang="tr-TR" sz="4800" dirty="0">
                <a:solidFill>
                  <a:srgbClr val="00B0F0"/>
                </a:solidFill>
              </a:rPr>
              <a:t> </a:t>
            </a:r>
            <a:r>
              <a:rPr lang="tr-TR" sz="4800" dirty="0" smtClean="0">
                <a:solidFill>
                  <a:srgbClr val="00B0F0"/>
                </a:solidFill>
              </a:rPr>
              <a:t/>
            </a:r>
            <a:br>
              <a:rPr lang="tr-TR" sz="4800" dirty="0" smtClean="0">
                <a:solidFill>
                  <a:srgbClr val="00B0F0"/>
                </a:solidFill>
              </a:rPr>
            </a:br>
            <a:r>
              <a:rPr lang="tr-TR" sz="4800" dirty="0" smtClean="0">
                <a:solidFill>
                  <a:srgbClr val="00B0F0"/>
                </a:solidFill>
              </a:rPr>
              <a:t>-</a:t>
            </a:r>
            <a:r>
              <a:rPr lang="tr-TR" sz="4800" dirty="0">
                <a:solidFill>
                  <a:srgbClr val="00B0F0"/>
                </a:solidFill>
              </a:rPr>
              <a:t>ı-</a:t>
            </a:r>
            <a:endParaRPr lang="tr-TR" sz="1800" b="1" dirty="0">
              <a:solidFill>
                <a:srgbClr val="00B0F0"/>
              </a:solidFill>
            </a:endParaRPr>
          </a:p>
        </p:txBody>
      </p:sp>
      <p:sp>
        <p:nvSpPr>
          <p:cNvPr id="3" name="Metin Yer Tutucusu 2"/>
          <p:cNvSpPr>
            <a:spLocks noGrp="1"/>
          </p:cNvSpPr>
          <p:nvPr>
            <p:ph type="body" idx="1"/>
          </p:nvPr>
        </p:nvSpPr>
        <p:spPr>
          <a:xfrm>
            <a:off x="261098" y="3695700"/>
            <a:ext cx="8616202" cy="3333750"/>
          </a:xfrm>
        </p:spPr>
        <p:txBody>
          <a:bodyPr>
            <a:normAutofit/>
          </a:bodyPr>
          <a:lstStyle/>
          <a:p>
            <a:pPr algn="l"/>
            <a:endParaRPr lang="tr-TR" sz="5400" dirty="0" smtClean="0"/>
          </a:p>
        </p:txBody>
      </p:sp>
    </p:spTree>
    <p:extLst>
      <p:ext uri="{BB962C8B-B14F-4D97-AF65-F5344CB8AC3E}">
        <p14:creationId xmlns:p14="http://schemas.microsoft.com/office/powerpoint/2010/main" val="28112401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300251"/>
            <a:ext cx="9144000" cy="6346209"/>
          </a:xfrm>
        </p:spPr>
        <p:txBody>
          <a:bodyPr>
            <a:normAutofit/>
          </a:bodyPr>
          <a:lstStyle/>
          <a:p>
            <a:pPr marL="0" algn="just">
              <a:buNone/>
            </a:pPr>
            <a:r>
              <a:rPr lang="tr-TR" sz="2500" dirty="0" smtClean="0"/>
              <a:t>Ey iman edenler! </a:t>
            </a:r>
            <a:r>
              <a:rPr lang="tr-TR" sz="2500" dirty="0" err="1" smtClean="0"/>
              <a:t>Mü’min</a:t>
            </a:r>
            <a:r>
              <a:rPr lang="tr-TR" sz="2500" dirty="0" smtClean="0"/>
              <a:t> kadınlar muhacir olarak size geldiklerinde, onları imtihan edin. Allah, onların imanlarını daha iyi bilir. Eğer siz onların inanmış kadınlar olduklarını anlarsanız, onları kâfirlere geri göndermeyin. Çünkü </a:t>
            </a:r>
            <a:r>
              <a:rPr lang="tr-TR" sz="2500" dirty="0" err="1" smtClean="0"/>
              <a:t>müslüman</a:t>
            </a:r>
            <a:r>
              <a:rPr lang="tr-TR" sz="2500" dirty="0" smtClean="0"/>
              <a:t> hanımlar kâfirlere helâl değillerdir. Kâfirler de </a:t>
            </a:r>
            <a:r>
              <a:rPr lang="tr-TR" sz="2500" dirty="0" err="1" smtClean="0"/>
              <a:t>müslüman</a:t>
            </a:r>
            <a:r>
              <a:rPr lang="tr-TR" sz="2500" dirty="0" smtClean="0"/>
              <a:t> hanımlara helâl olmazlar. </a:t>
            </a:r>
            <a:r>
              <a:rPr lang="tr-TR" sz="2500" dirty="0" err="1" smtClean="0"/>
              <a:t>Mehir</a:t>
            </a:r>
            <a:r>
              <a:rPr lang="tr-TR" sz="2500" dirty="0" smtClean="0"/>
              <a:t> olarak harcadıklarını onlara (kocalarına geri) verin. </a:t>
            </a:r>
            <a:r>
              <a:rPr lang="tr-TR" sz="2500" dirty="0" err="1" smtClean="0"/>
              <a:t>Mehirlerini</a:t>
            </a:r>
            <a:r>
              <a:rPr lang="tr-TR" sz="2500" dirty="0" smtClean="0"/>
              <a:t> verdiğiniz takdirde, bu kadınlarla evlenmenizde size bir günah yoktur. Kafir karılarınızın nikâhlarına tutunmayın. (Zira bu nikâhlar ortadan kalkmıştır.) Onlara harcadığınız </a:t>
            </a:r>
            <a:r>
              <a:rPr lang="tr-TR" sz="2500" dirty="0" err="1" smtClean="0"/>
              <a:t>mehri</a:t>
            </a:r>
            <a:r>
              <a:rPr lang="tr-TR" sz="2500" dirty="0" smtClean="0"/>
              <a:t>, (evlendikleri kâfir kocalarından) isteyin. Kâfirler de (İslâm’ı kabul eden ve sizinle evlenen eski hanımlarına) harcamış oldukları </a:t>
            </a:r>
            <a:r>
              <a:rPr lang="tr-TR" sz="2500" dirty="0" err="1" smtClean="0"/>
              <a:t>mehri</a:t>
            </a:r>
            <a:r>
              <a:rPr lang="tr-TR" sz="2500" dirty="0" smtClean="0"/>
              <a:t> (sizden) istesinler. Bu, Allah’ın hükmüdür. O, aranızda hüküm veriyor. Allah, hakkıyla bilendir, her şeyi sağlam yapandır.</a:t>
            </a:r>
          </a:p>
          <a:p>
            <a:pPr>
              <a:buNone/>
            </a:pPr>
            <a:endParaRPr lang="tr-TR" sz="2500" dirty="0"/>
          </a:p>
        </p:txBody>
      </p:sp>
    </p:spTree>
    <p:extLst>
      <p:ext uri="{BB962C8B-B14F-4D97-AF65-F5344CB8AC3E}">
        <p14:creationId xmlns:p14="http://schemas.microsoft.com/office/powerpoint/2010/main" val="26139906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23528" y="-6052"/>
            <a:ext cx="8229600" cy="626740"/>
          </a:xfrm>
        </p:spPr>
        <p:txBody>
          <a:bodyPr>
            <a:noAutofit/>
          </a:bodyPr>
          <a:lstStyle/>
          <a:p>
            <a:r>
              <a:rPr lang="tr-TR" sz="2800" dirty="0" smtClean="0"/>
              <a:t>2 </a:t>
            </a:r>
            <a:r>
              <a:rPr lang="tr-TR" sz="2800" dirty="0" err="1" smtClean="0"/>
              <a:t>Mümtehine</a:t>
            </a:r>
            <a:r>
              <a:rPr lang="tr-TR" sz="2800" dirty="0" smtClean="0"/>
              <a:t> 12</a:t>
            </a:r>
            <a:endParaRPr lang="tr-TR" sz="2800" dirty="0"/>
          </a:p>
        </p:txBody>
      </p:sp>
      <p:sp>
        <p:nvSpPr>
          <p:cNvPr id="3" name="2 İçerik Yer Tutucusu"/>
          <p:cNvSpPr>
            <a:spLocks noGrp="1"/>
          </p:cNvSpPr>
          <p:nvPr>
            <p:ph idx="1"/>
          </p:nvPr>
        </p:nvSpPr>
        <p:spPr>
          <a:xfrm>
            <a:off x="0" y="1037230"/>
            <a:ext cx="9144000" cy="5820770"/>
          </a:xfrm>
        </p:spPr>
        <p:txBody>
          <a:bodyPr>
            <a:normAutofit fontScale="92500" lnSpcReduction="10000"/>
          </a:bodyPr>
          <a:lstStyle/>
          <a:p>
            <a:pPr marL="0" algn="r">
              <a:buNone/>
            </a:pPr>
            <a:r>
              <a:rPr lang="ar-SA" sz="3400" dirty="0" smtClean="0"/>
              <a:t>يَا اَيُّهَا النَّبِىُّ اِذَا جَاءَكَ الْمُؤْمِنَاتُ يُبَايِعْنَكَ عَلٰى اَنْ لَا يُشْرِكْنَ بِاللّٰهِ شَيْپًا وَلَا يَسْرِقْنَ وَلَا يَزْنٖينَ وَلَا يَقْتُلْنَ اَوْلَادَهُنَّ وَلَا يَاْتٖينَ بِبُهْتَانٍ يَفْتَرٖينَهُ بَيْنَ اَيْدٖيهِنَّ وَاَرْجُلِهِنَّ وَلَا يَعْصٖينَكَ فٖى مَعْرُوفٍ فَبَايِعْهُنَّ وَاسْتَغْفِرْ لَهُنَّ اللّٰهَ اِنَّ اللّٰهَ غَفُورٌ رَحٖيمٌ </a:t>
            </a:r>
            <a:endParaRPr lang="tr-TR" sz="3400" dirty="0" smtClean="0"/>
          </a:p>
          <a:p>
            <a:pPr marL="0" algn="just">
              <a:buNone/>
            </a:pPr>
            <a:r>
              <a:rPr lang="tr-TR" sz="3400" dirty="0" smtClean="0"/>
              <a:t>Ey Peygamber! </a:t>
            </a:r>
            <a:r>
              <a:rPr lang="tr-TR" sz="3400" dirty="0" err="1" smtClean="0"/>
              <a:t>Mü’min</a:t>
            </a:r>
            <a:r>
              <a:rPr lang="tr-TR" sz="3400" dirty="0" smtClean="0"/>
              <a:t> kadınlar, Allah’a hiçbir şeyi ortak koşmamak, hırsızlık yapmamak, zina etmemek, çocuklarını öldürmemek, elleriyle ayakları arasında bir iftira uydurup getirmemek, hiçbir iyi işte sana karşı gelmemek konusunda sana biat etmek üzere geldikleri zaman, </a:t>
            </a:r>
            <a:r>
              <a:rPr lang="tr-TR" sz="3400" dirty="0" err="1" smtClean="0"/>
              <a:t>biatlarını</a:t>
            </a:r>
            <a:r>
              <a:rPr lang="tr-TR" sz="3400" dirty="0" smtClean="0"/>
              <a:t> kabul et ve onlar için Allah’tan bağışlama dile. Şüphesiz Allah, çok bağışlayandır, çok merhamet edendir.</a:t>
            </a:r>
          </a:p>
        </p:txBody>
      </p:sp>
    </p:spTree>
    <p:extLst>
      <p:ext uri="{BB962C8B-B14F-4D97-AF65-F5344CB8AC3E}">
        <p14:creationId xmlns:p14="http://schemas.microsoft.com/office/powerpoint/2010/main" val="112835873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82388" y="511703"/>
            <a:ext cx="8229600" cy="778098"/>
          </a:xfrm>
        </p:spPr>
        <p:txBody>
          <a:bodyPr>
            <a:normAutofit/>
          </a:bodyPr>
          <a:lstStyle/>
          <a:p>
            <a:r>
              <a:rPr lang="tr-TR" sz="3200" b="1" dirty="0" smtClean="0"/>
              <a:t>Açıklamanın ve Yorumun Karakteri</a:t>
            </a:r>
            <a:endParaRPr lang="tr-TR" sz="3200" b="1" dirty="0"/>
          </a:p>
        </p:txBody>
      </p:sp>
      <p:sp>
        <p:nvSpPr>
          <p:cNvPr id="3" name="2 İçerik Yer Tutucusu"/>
          <p:cNvSpPr>
            <a:spLocks noGrp="1"/>
          </p:cNvSpPr>
          <p:nvPr>
            <p:ph idx="1"/>
          </p:nvPr>
        </p:nvSpPr>
        <p:spPr>
          <a:xfrm>
            <a:off x="224072" y="2060812"/>
            <a:ext cx="8687916" cy="4811010"/>
          </a:xfrm>
        </p:spPr>
        <p:txBody>
          <a:bodyPr>
            <a:normAutofit lnSpcReduction="10000"/>
          </a:bodyPr>
          <a:lstStyle/>
          <a:p>
            <a:pPr marL="0" algn="just">
              <a:buNone/>
            </a:pPr>
            <a:r>
              <a:rPr lang="tr-TR" sz="2800" dirty="0"/>
              <a:t>Anlama faaliyeti metin-müfessir/okuyucu arasında cereyan eder ve müfessirde/okuyucuda biter. Bu haliyle o, içe dönük bir eylemdir. Açıklama ve yorum ise müfessirin anlama kabiliyetinin açıklama ve yorumlama yetenekleri ile birleşip yeni bir edime dönüşmesidir. Bu faaliyet müfessirin zihninden dışa yansıyan bir eylemdir, anlam somutlaşır, başkalarının Kur’an’ı anlamasına yardımcı olur. Dışa yansıma, hem müfessirin anladığının ikinci ve üçüncü şahıslara aktarılması hem de bazı açıklamalardan doğrudan hayata yansıyan inanç, ibadet ve davranış ilkelerinin çıkarılması manasındadır</a:t>
            </a:r>
            <a:r>
              <a:rPr lang="tr-TR" sz="2800" dirty="0" smtClean="0"/>
              <a:t>.</a:t>
            </a:r>
            <a:endParaRPr lang="tr-TR" sz="2800" dirty="0"/>
          </a:p>
        </p:txBody>
      </p:sp>
    </p:spTree>
    <p:extLst>
      <p:ext uri="{BB962C8B-B14F-4D97-AF65-F5344CB8AC3E}">
        <p14:creationId xmlns:p14="http://schemas.microsoft.com/office/powerpoint/2010/main" val="19989633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Metin Yer Tutucusu 2"/>
          <p:cNvSpPr>
            <a:spLocks noGrp="1"/>
          </p:cNvSpPr>
          <p:nvPr>
            <p:ph type="body" idx="1"/>
          </p:nvPr>
        </p:nvSpPr>
        <p:spPr/>
        <p:txBody>
          <a:bodyPr/>
          <a:lstStyle/>
          <a:p>
            <a:r>
              <a:rPr lang="tr-TR" dirty="0" err="1"/>
              <a:t>İbn</a:t>
            </a:r>
            <a:r>
              <a:rPr lang="tr-TR" dirty="0"/>
              <a:t> Kayyım el-</a:t>
            </a:r>
            <a:r>
              <a:rPr lang="tr-TR" dirty="0" err="1"/>
              <a:t>Cevziyye</a:t>
            </a:r>
            <a:r>
              <a:rPr lang="tr-TR" dirty="0"/>
              <a:t>: ‘Allah’ın insana İslam’dan sonra verdiği en büyük nimet, doğru anlama ve iyi niyettir. Bu ikisi İslam’ın sulayıcısıdır.’ (</a:t>
            </a:r>
            <a:r>
              <a:rPr lang="tr-TR" i="1" dirty="0" err="1"/>
              <a:t>İ‘lamu’l-muvaki‘în</a:t>
            </a:r>
            <a:r>
              <a:rPr lang="tr-TR"/>
              <a:t>, Beyrut 1981, I,93)</a:t>
            </a:r>
          </a:p>
        </p:txBody>
      </p:sp>
    </p:spTree>
    <p:extLst>
      <p:ext uri="{BB962C8B-B14F-4D97-AF65-F5344CB8AC3E}">
        <p14:creationId xmlns:p14="http://schemas.microsoft.com/office/powerpoint/2010/main" val="1226556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9144000" cy="6858000"/>
          </a:xfrm>
        </p:spPr>
        <p:txBody>
          <a:bodyPr>
            <a:normAutofit/>
          </a:bodyPr>
          <a:lstStyle/>
          <a:p>
            <a:pPr algn="ctr">
              <a:buNone/>
            </a:pPr>
            <a:endParaRPr lang="tr-TR" b="1" dirty="0" smtClean="0"/>
          </a:p>
          <a:p>
            <a:pPr algn="ctr">
              <a:buNone/>
            </a:pPr>
            <a:endParaRPr lang="tr-TR" b="1" dirty="0" smtClean="0"/>
          </a:p>
          <a:p>
            <a:pPr algn="ctr">
              <a:buNone/>
            </a:pPr>
            <a:r>
              <a:rPr lang="tr-TR" b="1" dirty="0" smtClean="0"/>
              <a:t>KUR’AN ÜZERİNDE ÜÇLÜ İLMİ ÇALIŞMA SİSTEMİ</a:t>
            </a:r>
          </a:p>
          <a:p>
            <a:pPr algn="just">
              <a:buNone/>
            </a:pPr>
            <a:endParaRPr lang="tr-TR" dirty="0" smtClean="0"/>
          </a:p>
          <a:p>
            <a:pPr algn="just">
              <a:buNone/>
            </a:pPr>
            <a:endParaRPr lang="tr-TR" dirty="0"/>
          </a:p>
          <a:p>
            <a:pPr algn="just">
              <a:buNone/>
            </a:pPr>
            <a:r>
              <a:rPr lang="tr-TR" dirty="0" smtClean="0"/>
              <a:t>Kur’an metninin çözümlenmesinde üç temel zihinsel işlem vardır. Bunlar bir birini takip eden şu üç temel seviyedir:</a:t>
            </a:r>
          </a:p>
          <a:p>
            <a:pPr marL="514350" indent="-514350" algn="ctr">
              <a:buAutoNum type="arabicPeriod"/>
            </a:pPr>
            <a:r>
              <a:rPr lang="tr-TR" sz="3400" dirty="0" smtClean="0"/>
              <a:t>Anlama (</a:t>
            </a:r>
            <a:r>
              <a:rPr lang="tr-TR" sz="3400" i="1" dirty="0" err="1" smtClean="0"/>
              <a:t>fehm</a:t>
            </a:r>
            <a:r>
              <a:rPr lang="tr-TR" sz="3400" i="1" dirty="0" smtClean="0"/>
              <a:t>, </a:t>
            </a:r>
            <a:r>
              <a:rPr lang="tr-TR" sz="3400" i="1" dirty="0" err="1" smtClean="0"/>
              <a:t>fıkh</a:t>
            </a:r>
            <a:r>
              <a:rPr lang="tr-TR" sz="3400" i="1" dirty="0" smtClean="0"/>
              <a:t>, </a:t>
            </a:r>
            <a:r>
              <a:rPr lang="tr-TR" sz="3400" i="1" dirty="0" err="1" smtClean="0"/>
              <a:t>idrâk</a:t>
            </a:r>
            <a:r>
              <a:rPr lang="tr-TR" sz="3400" dirty="0" smtClean="0"/>
              <a:t>)</a:t>
            </a:r>
          </a:p>
          <a:p>
            <a:pPr marL="514350" indent="-514350" algn="ctr">
              <a:buAutoNum type="arabicPeriod"/>
            </a:pPr>
            <a:r>
              <a:rPr lang="tr-TR" sz="3400" dirty="0" smtClean="0"/>
              <a:t>Açıklama (</a:t>
            </a:r>
            <a:r>
              <a:rPr lang="tr-TR" sz="3400" i="1" dirty="0"/>
              <a:t>tefsir, </a:t>
            </a:r>
            <a:r>
              <a:rPr lang="tr-TR" sz="3400" i="1" dirty="0" err="1" smtClean="0"/>
              <a:t>beyân</a:t>
            </a:r>
            <a:r>
              <a:rPr lang="tr-TR" sz="3400" i="1" dirty="0" smtClean="0"/>
              <a:t>, </a:t>
            </a:r>
            <a:r>
              <a:rPr lang="tr-TR" sz="3400" i="1" dirty="0" err="1" smtClean="0"/>
              <a:t>keşf</a:t>
            </a:r>
            <a:r>
              <a:rPr lang="tr-TR" sz="3400" dirty="0" smtClean="0"/>
              <a:t>)</a:t>
            </a:r>
          </a:p>
          <a:p>
            <a:pPr marL="514350" indent="-514350" algn="ctr">
              <a:buAutoNum type="arabicPeriod"/>
            </a:pPr>
            <a:r>
              <a:rPr lang="tr-TR" sz="3400" dirty="0" smtClean="0"/>
              <a:t>Yorumlama (</a:t>
            </a:r>
            <a:r>
              <a:rPr lang="tr-TR" sz="3400" i="1" dirty="0" err="1" smtClean="0"/>
              <a:t>tefsîr</a:t>
            </a:r>
            <a:r>
              <a:rPr lang="tr-TR" sz="3400" i="1" dirty="0" smtClean="0"/>
              <a:t>,</a:t>
            </a:r>
            <a:r>
              <a:rPr lang="tr-TR" sz="3400" dirty="0" smtClean="0"/>
              <a:t> </a:t>
            </a:r>
            <a:r>
              <a:rPr lang="tr-TR" sz="3400" i="1" dirty="0" err="1" smtClean="0"/>
              <a:t>te’vîl</a:t>
            </a:r>
            <a:r>
              <a:rPr lang="tr-TR" sz="3400" dirty="0" smtClean="0"/>
              <a:t>)</a:t>
            </a:r>
          </a:p>
        </p:txBody>
      </p:sp>
    </p:spTree>
    <p:extLst>
      <p:ext uri="{BB962C8B-B14F-4D97-AF65-F5344CB8AC3E}">
        <p14:creationId xmlns:p14="http://schemas.microsoft.com/office/powerpoint/2010/main" val="24261471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z="3400" b="1" dirty="0" smtClean="0"/>
              <a:t>ANLAMA (</a:t>
            </a:r>
            <a:r>
              <a:rPr lang="tr-TR" sz="3400" b="1" dirty="0" err="1" smtClean="0"/>
              <a:t>fehm</a:t>
            </a:r>
            <a:r>
              <a:rPr lang="tr-TR" sz="3400" b="1" dirty="0" smtClean="0"/>
              <a:t>, </a:t>
            </a:r>
            <a:r>
              <a:rPr lang="tr-TR" sz="3400" b="1" dirty="0" err="1" smtClean="0"/>
              <a:t>fıkh</a:t>
            </a:r>
            <a:r>
              <a:rPr lang="tr-TR" sz="3400" b="1" dirty="0" smtClean="0"/>
              <a:t>, </a:t>
            </a:r>
            <a:r>
              <a:rPr lang="tr-TR" sz="3400" b="1" dirty="0" err="1" smtClean="0"/>
              <a:t>idrâk</a:t>
            </a:r>
            <a:r>
              <a:rPr lang="tr-TR" sz="3400" b="1" dirty="0" smtClean="0"/>
              <a:t>)</a:t>
            </a:r>
            <a:br>
              <a:rPr lang="tr-TR" sz="3400" b="1" dirty="0" smtClean="0"/>
            </a:br>
            <a:r>
              <a:rPr lang="tr-TR" sz="3400" b="1" dirty="0" smtClean="0"/>
              <a:t>VE</a:t>
            </a:r>
            <a:br>
              <a:rPr lang="tr-TR" sz="3400" b="1" dirty="0" smtClean="0"/>
            </a:br>
            <a:r>
              <a:rPr lang="tr-TR" sz="3400" b="1" dirty="0" smtClean="0"/>
              <a:t>KUR’AN’IN ANLAŞILMASI</a:t>
            </a:r>
            <a:endParaRPr lang="tr-TR" sz="3400" dirty="0"/>
          </a:p>
        </p:txBody>
      </p:sp>
      <p:sp>
        <p:nvSpPr>
          <p:cNvPr id="3" name="Metin Yer Tutucusu 2"/>
          <p:cNvSpPr>
            <a:spLocks noGrp="1"/>
          </p:cNvSpPr>
          <p:nvPr>
            <p:ph type="body" idx="1"/>
          </p:nvPr>
        </p:nvSpPr>
        <p:spPr/>
        <p:txBody>
          <a:bodyPr/>
          <a:lstStyle/>
          <a:p>
            <a:endParaRPr lang="tr-TR" i="1" dirty="0" smtClean="0"/>
          </a:p>
          <a:p>
            <a:r>
              <a:rPr lang="tr-TR" sz="3000" i="1" dirty="0" smtClean="0"/>
              <a:t>"Bir </a:t>
            </a:r>
            <a:r>
              <a:rPr lang="tr-TR" sz="3000" i="1" dirty="0"/>
              <a:t>güzel söz söyleme sanatı varsa, bir de güzel anlama ve dinleme sanatı vardır” </a:t>
            </a:r>
            <a:r>
              <a:rPr lang="tr-TR" sz="3000" dirty="0"/>
              <a:t>(</a:t>
            </a:r>
            <a:r>
              <a:rPr lang="tr-TR" sz="3000" dirty="0" err="1"/>
              <a:t>Epiktetos</a:t>
            </a:r>
            <a:r>
              <a:rPr lang="tr-TR" sz="3000" dirty="0"/>
              <a:t>)</a:t>
            </a:r>
          </a:p>
        </p:txBody>
      </p:sp>
    </p:spTree>
    <p:extLst>
      <p:ext uri="{BB962C8B-B14F-4D97-AF65-F5344CB8AC3E}">
        <p14:creationId xmlns:p14="http://schemas.microsoft.com/office/powerpoint/2010/main" val="38590825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Autofit/>
          </a:bodyPr>
          <a:lstStyle/>
          <a:p>
            <a:pPr algn="just">
              <a:buNone/>
            </a:pPr>
            <a:r>
              <a:rPr lang="tr-TR" b="1" i="1" dirty="0" smtClean="0"/>
              <a:t>Anlama</a:t>
            </a:r>
            <a:r>
              <a:rPr lang="tr-TR" b="1" dirty="0" smtClean="0"/>
              <a:t>:</a:t>
            </a:r>
            <a:endParaRPr lang="tr-TR" dirty="0" smtClean="0">
              <a:solidFill>
                <a:schemeClr val="tx2">
                  <a:lumMod val="60000"/>
                  <a:lumOff val="40000"/>
                </a:schemeClr>
              </a:solidFill>
            </a:endParaRPr>
          </a:p>
          <a:p>
            <a:pPr algn="just">
              <a:buNone/>
            </a:pPr>
            <a:r>
              <a:rPr lang="tr-TR" dirty="0" smtClean="0">
                <a:solidFill>
                  <a:srgbClr val="FF0000"/>
                </a:solidFill>
              </a:rPr>
              <a:t>Kur’an’ın </a:t>
            </a:r>
            <a:r>
              <a:rPr lang="tr-TR" dirty="0">
                <a:solidFill>
                  <a:srgbClr val="FF0000"/>
                </a:solidFill>
              </a:rPr>
              <a:t>lafız-anlam ilişkisine ilişkin bütün yönlerini kavrama ile elde edilebilir. </a:t>
            </a:r>
            <a:endParaRPr lang="tr-TR" dirty="0" smtClean="0">
              <a:solidFill>
                <a:srgbClr val="FF0000"/>
              </a:solidFill>
            </a:endParaRPr>
          </a:p>
          <a:p>
            <a:pPr algn="just">
              <a:buNone/>
            </a:pPr>
            <a:r>
              <a:rPr lang="tr-TR" b="1" i="1" dirty="0" smtClean="0"/>
              <a:t>Açıklama</a:t>
            </a:r>
            <a:r>
              <a:rPr lang="tr-TR" dirty="0" smtClean="0"/>
              <a:t>:</a:t>
            </a:r>
          </a:p>
          <a:p>
            <a:pPr algn="just">
              <a:buNone/>
            </a:pPr>
            <a:r>
              <a:rPr lang="tr-TR" dirty="0" smtClean="0">
                <a:solidFill>
                  <a:srgbClr val="92D050"/>
                </a:solidFill>
              </a:rPr>
              <a:t>Kur’an </a:t>
            </a:r>
            <a:r>
              <a:rPr lang="tr-TR" dirty="0">
                <a:solidFill>
                  <a:srgbClr val="92D050"/>
                </a:solidFill>
              </a:rPr>
              <a:t>kelimelerinin hangi anlam ya da anlamlara geldiği, özellikle kullanıldığı bağlamda ne ifade ettiği, cümlecik ya da cümlelerin hangi anlamda kullanıldığı, kısaca kelamın ne dediğini tespit etmek ve onu (her seviyedeki) </a:t>
            </a:r>
            <a:r>
              <a:rPr lang="tr-TR" dirty="0" smtClean="0">
                <a:solidFill>
                  <a:srgbClr val="92D050"/>
                </a:solidFill>
              </a:rPr>
              <a:t>insanın </a:t>
            </a:r>
            <a:r>
              <a:rPr lang="tr-TR" dirty="0">
                <a:solidFill>
                  <a:srgbClr val="92D050"/>
                </a:solidFill>
              </a:rPr>
              <a:t>anlayacağı açık </a:t>
            </a:r>
            <a:r>
              <a:rPr lang="tr-TR">
                <a:solidFill>
                  <a:srgbClr val="92D050"/>
                </a:solidFill>
              </a:rPr>
              <a:t>bir </a:t>
            </a:r>
            <a:r>
              <a:rPr lang="tr-TR" smtClean="0">
                <a:solidFill>
                  <a:srgbClr val="92D050"/>
                </a:solidFill>
              </a:rPr>
              <a:t>dille </a:t>
            </a:r>
            <a:r>
              <a:rPr lang="tr-TR" dirty="0">
                <a:solidFill>
                  <a:srgbClr val="92D050"/>
                </a:solidFill>
              </a:rPr>
              <a:t>anlatmaktır.</a:t>
            </a:r>
          </a:p>
          <a:p>
            <a:pPr algn="just">
              <a:buNone/>
            </a:pPr>
            <a:r>
              <a:rPr lang="tr-TR" b="1" i="1" dirty="0" smtClean="0"/>
              <a:t>Yorum</a:t>
            </a:r>
            <a:r>
              <a:rPr lang="tr-TR" dirty="0" smtClean="0"/>
              <a:t>:</a:t>
            </a:r>
          </a:p>
          <a:p>
            <a:pPr algn="just">
              <a:buNone/>
            </a:pPr>
            <a:r>
              <a:rPr lang="tr-TR" dirty="0" smtClean="0"/>
              <a:t>Müfessirin </a:t>
            </a:r>
            <a:r>
              <a:rPr lang="tr-TR" dirty="0"/>
              <a:t>metin üzerindeki anlamaya ilişkin araştırma ve incelemelerle bir karara ulaştıktan sonra metinle baş başa kalarak tahlil ve tasnif, derin tefekkür sonucunda yeni çıkarım ve anlamalara ulaşma faaliyetidir</a:t>
            </a:r>
            <a:r>
              <a:rPr lang="tr-TR" dirty="0" smtClean="0"/>
              <a:t>.</a:t>
            </a:r>
          </a:p>
          <a:p>
            <a:pPr algn="just">
              <a:buNone/>
            </a:pPr>
            <a:r>
              <a:rPr lang="tr-TR" dirty="0" smtClean="0">
                <a:solidFill>
                  <a:srgbClr val="0070C0"/>
                </a:solidFill>
              </a:rPr>
              <a:t>-Anlama</a:t>
            </a:r>
            <a:r>
              <a:rPr lang="tr-TR" dirty="0">
                <a:solidFill>
                  <a:srgbClr val="0070C0"/>
                </a:solidFill>
              </a:rPr>
              <a:t>, kişinin özel çabası ve kendisi ile sınırlı iken; açıklama ve yorum başkasına </a:t>
            </a:r>
            <a:r>
              <a:rPr lang="tr-TR" dirty="0" err="1">
                <a:solidFill>
                  <a:srgbClr val="0070C0"/>
                </a:solidFill>
              </a:rPr>
              <a:t>arzetme</a:t>
            </a:r>
            <a:r>
              <a:rPr lang="tr-TR" dirty="0">
                <a:solidFill>
                  <a:srgbClr val="0070C0"/>
                </a:solidFill>
              </a:rPr>
              <a:t> işidir, dolayısıyla ilmi bakımdan daha ileri bir düzeyi ve sorumluluğu ifade eder</a:t>
            </a:r>
            <a:r>
              <a:rPr lang="tr-TR" dirty="0" smtClean="0">
                <a:solidFill>
                  <a:srgbClr val="0070C0"/>
                </a:solidFill>
              </a:rPr>
              <a:t>.</a:t>
            </a:r>
            <a:endParaRPr lang="tr-TR" dirty="0">
              <a:solidFill>
                <a:srgbClr val="0070C0"/>
              </a:solidFill>
            </a:endParaRPr>
          </a:p>
        </p:txBody>
      </p:sp>
    </p:spTree>
    <p:extLst>
      <p:ext uri="{BB962C8B-B14F-4D97-AF65-F5344CB8AC3E}">
        <p14:creationId xmlns:p14="http://schemas.microsoft.com/office/powerpoint/2010/main" val="10657237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normAutofit/>
          </a:bodyPr>
          <a:lstStyle/>
          <a:p>
            <a:pPr algn="ctr">
              <a:buNone/>
            </a:pPr>
            <a:endParaRPr lang="tr-TR" sz="2800" b="1" dirty="0" smtClean="0"/>
          </a:p>
          <a:p>
            <a:pPr algn="ctr">
              <a:buNone/>
            </a:pPr>
            <a:r>
              <a:rPr lang="tr-TR" sz="2800" b="1" dirty="0" smtClean="0"/>
              <a:t>Anlama ve Şartları</a:t>
            </a:r>
          </a:p>
          <a:p>
            <a:pPr algn="ctr">
              <a:buNone/>
            </a:pPr>
            <a:endParaRPr lang="tr-TR" sz="3900" b="1" dirty="0" smtClean="0"/>
          </a:p>
          <a:p>
            <a:pPr>
              <a:buNone/>
            </a:pPr>
            <a:r>
              <a:rPr lang="tr-TR" sz="2800" i="1" dirty="0" smtClean="0"/>
              <a:t>Anlama </a:t>
            </a:r>
            <a:r>
              <a:rPr lang="tr-TR" sz="2800" dirty="0" smtClean="0"/>
              <a:t>(</a:t>
            </a:r>
            <a:r>
              <a:rPr lang="tr-TR" sz="2800" i="1" dirty="0" err="1" smtClean="0"/>
              <a:t>fehm</a:t>
            </a:r>
            <a:r>
              <a:rPr lang="tr-TR" sz="2800" i="1" dirty="0" smtClean="0"/>
              <a:t>, </a:t>
            </a:r>
            <a:r>
              <a:rPr lang="tr-TR" sz="2800" i="1" dirty="0" err="1" smtClean="0"/>
              <a:t>fıkh</a:t>
            </a:r>
            <a:r>
              <a:rPr lang="tr-TR" sz="2800" i="1" dirty="0" smtClean="0"/>
              <a:t>, </a:t>
            </a:r>
            <a:r>
              <a:rPr lang="tr-TR" sz="2800" i="1" dirty="0" err="1" smtClean="0"/>
              <a:t>idrâk</a:t>
            </a:r>
            <a:r>
              <a:rPr lang="tr-TR" sz="2800" dirty="0" smtClean="0"/>
              <a:t>) ve </a:t>
            </a:r>
            <a:r>
              <a:rPr lang="tr-TR" sz="2800" i="1" dirty="0" smtClean="0"/>
              <a:t>anlam</a:t>
            </a:r>
            <a:r>
              <a:rPr lang="tr-TR" sz="2800" dirty="0" smtClean="0"/>
              <a:t>ın ortaya çıkması,</a:t>
            </a:r>
            <a:endParaRPr lang="tr-TR" sz="2800" i="1" dirty="0" smtClean="0"/>
          </a:p>
          <a:p>
            <a:pPr>
              <a:buNone/>
            </a:pPr>
            <a:r>
              <a:rPr lang="tr-TR" sz="2800" dirty="0" smtClean="0"/>
              <a:t>anlamanın olması için gerekli elemanlar;</a:t>
            </a:r>
          </a:p>
          <a:p>
            <a:pPr>
              <a:buNone/>
            </a:pPr>
            <a:r>
              <a:rPr lang="tr-TR" sz="2800" dirty="0" smtClean="0"/>
              <a:t>1. Anlatan / Söyleyen</a:t>
            </a:r>
          </a:p>
          <a:p>
            <a:pPr>
              <a:buNone/>
            </a:pPr>
            <a:r>
              <a:rPr lang="tr-TR" sz="2800" dirty="0" smtClean="0"/>
              <a:t>2. Anlayan / Muhatap</a:t>
            </a:r>
          </a:p>
          <a:p>
            <a:pPr>
              <a:buNone/>
            </a:pPr>
            <a:r>
              <a:rPr lang="tr-TR" sz="2800" dirty="0" smtClean="0"/>
              <a:t>3. Anlatılan / Söz - kelam</a:t>
            </a:r>
          </a:p>
          <a:p>
            <a:pPr>
              <a:buNone/>
            </a:pPr>
            <a:r>
              <a:rPr lang="tr-TR" sz="2800" dirty="0" smtClean="0"/>
              <a:t>4. Sözün tabii bağlamı</a:t>
            </a:r>
          </a:p>
          <a:p>
            <a:pPr>
              <a:buNone/>
            </a:pPr>
            <a:r>
              <a:rPr lang="tr-TR" sz="2800" dirty="0" smtClean="0"/>
              <a:t>5. Anlama</a:t>
            </a:r>
          </a:p>
        </p:txBody>
      </p:sp>
    </p:spTree>
    <p:extLst>
      <p:ext uri="{BB962C8B-B14F-4D97-AF65-F5344CB8AC3E}">
        <p14:creationId xmlns:p14="http://schemas.microsoft.com/office/powerpoint/2010/main" val="25873388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1174887" y="218365"/>
            <a:ext cx="6912768" cy="1143000"/>
          </a:xfrm>
        </p:spPr>
        <p:txBody>
          <a:bodyPr>
            <a:normAutofit fontScale="90000"/>
          </a:bodyPr>
          <a:lstStyle/>
          <a:p>
            <a:r>
              <a:rPr lang="tr-TR" sz="3600" b="1" dirty="0" smtClean="0"/>
              <a:t>Bu unsurları </a:t>
            </a:r>
            <a:r>
              <a:rPr lang="tr-TR" sz="3600" b="1" i="1" dirty="0" smtClean="0"/>
              <a:t>Kur’an’ı Anlama</a:t>
            </a:r>
            <a:r>
              <a:rPr lang="tr-TR" sz="3600" b="1" dirty="0" smtClean="0"/>
              <a:t>ya Uygulayalım</a:t>
            </a:r>
            <a:endParaRPr lang="tr-TR" sz="3600" b="1" dirty="0"/>
          </a:p>
        </p:txBody>
      </p:sp>
      <p:sp>
        <p:nvSpPr>
          <p:cNvPr id="3" name="2 İçerik Yer Tutucusu"/>
          <p:cNvSpPr>
            <a:spLocks noGrp="1"/>
          </p:cNvSpPr>
          <p:nvPr>
            <p:ph idx="1"/>
          </p:nvPr>
        </p:nvSpPr>
        <p:spPr>
          <a:xfrm>
            <a:off x="1" y="2552131"/>
            <a:ext cx="8966578" cy="4208994"/>
          </a:xfrm>
        </p:spPr>
        <p:txBody>
          <a:bodyPr>
            <a:normAutofit fontScale="85000" lnSpcReduction="20000"/>
          </a:bodyPr>
          <a:lstStyle/>
          <a:p>
            <a:pPr>
              <a:buNone/>
            </a:pPr>
            <a:r>
              <a:rPr lang="tr-TR" sz="3400" dirty="0" smtClean="0"/>
              <a:t>1. Anlatan/söyleyen/konuşan:	  Allah</a:t>
            </a:r>
          </a:p>
          <a:p>
            <a:pPr>
              <a:buNone/>
            </a:pPr>
            <a:r>
              <a:rPr lang="tr-TR" sz="3400" dirty="0" smtClean="0"/>
              <a:t>2. Anlayan/dinleyen/muhatap:  İnsan</a:t>
            </a:r>
          </a:p>
          <a:p>
            <a:pPr>
              <a:buNone/>
            </a:pPr>
            <a:r>
              <a:rPr lang="tr-TR" sz="3400" dirty="0" smtClean="0"/>
              <a:t>3. Anlatılan:             Kur’an, </a:t>
            </a:r>
            <a:r>
              <a:rPr lang="tr-TR" sz="3400" dirty="0" err="1" smtClean="0"/>
              <a:t>kelâmullâh</a:t>
            </a:r>
            <a:endParaRPr lang="tr-TR" sz="3400" dirty="0" smtClean="0"/>
          </a:p>
          <a:p>
            <a:pPr>
              <a:buNone/>
            </a:pPr>
            <a:r>
              <a:rPr lang="tr-TR" sz="3400" dirty="0" smtClean="0"/>
              <a:t>4. Sözün tabii bağlamı: </a:t>
            </a:r>
          </a:p>
          <a:p>
            <a:pPr>
              <a:buNone/>
            </a:pPr>
            <a:r>
              <a:rPr lang="tr-TR" sz="3400" dirty="0"/>
              <a:t>	</a:t>
            </a:r>
            <a:r>
              <a:rPr lang="tr-TR" sz="3400" dirty="0" smtClean="0"/>
              <a:t>a- </a:t>
            </a:r>
            <a:r>
              <a:rPr lang="tr-TR" sz="3400" dirty="0" err="1" smtClean="0"/>
              <a:t>metinsel</a:t>
            </a:r>
            <a:r>
              <a:rPr lang="tr-TR" sz="3400" dirty="0" smtClean="0"/>
              <a:t> bağlam (siyak-sibak, </a:t>
            </a:r>
            <a:r>
              <a:rPr lang="tr-TR" sz="3400" dirty="0" err="1" smtClean="0"/>
              <a:t>konteks</a:t>
            </a:r>
            <a:r>
              <a:rPr lang="tr-TR" sz="3400" dirty="0" smtClean="0"/>
              <a:t>) </a:t>
            </a:r>
          </a:p>
          <a:p>
            <a:pPr>
              <a:buNone/>
            </a:pPr>
            <a:r>
              <a:rPr lang="tr-TR" sz="3400" dirty="0"/>
              <a:t>	</a:t>
            </a:r>
            <a:r>
              <a:rPr lang="tr-TR" sz="3400" dirty="0" smtClean="0"/>
              <a:t>	ve</a:t>
            </a:r>
          </a:p>
          <a:p>
            <a:pPr>
              <a:buNone/>
            </a:pPr>
            <a:r>
              <a:rPr lang="tr-TR" sz="3400" dirty="0"/>
              <a:t>	</a:t>
            </a:r>
            <a:r>
              <a:rPr lang="tr-TR" sz="3400" dirty="0" smtClean="0"/>
              <a:t>b- harici bağlam (nüzul ortamı)</a:t>
            </a:r>
          </a:p>
          <a:p>
            <a:pPr>
              <a:buNone/>
            </a:pPr>
            <a:r>
              <a:rPr lang="tr-TR" sz="3400" dirty="0" smtClean="0"/>
              <a:t>5. Doğru anlam (ya da doğruya en yakın anlam)</a:t>
            </a:r>
          </a:p>
          <a:p>
            <a:pPr>
              <a:buNone/>
            </a:pPr>
            <a:r>
              <a:rPr lang="tr-TR" sz="3400" dirty="0" smtClean="0"/>
              <a:t>6. Anlama (</a:t>
            </a:r>
            <a:r>
              <a:rPr lang="tr-TR" sz="3400" i="1" dirty="0" err="1" smtClean="0"/>
              <a:t>fehm</a:t>
            </a:r>
            <a:r>
              <a:rPr lang="tr-TR" sz="3400" i="1" dirty="0" smtClean="0"/>
              <a:t>, </a:t>
            </a:r>
            <a:r>
              <a:rPr lang="tr-TR" sz="3400" i="1" dirty="0" err="1" smtClean="0"/>
              <a:t>fıkh</a:t>
            </a:r>
            <a:r>
              <a:rPr lang="tr-TR" sz="3400" i="1" dirty="0"/>
              <a:t>, </a:t>
            </a:r>
            <a:r>
              <a:rPr lang="tr-TR" sz="3400" i="1" dirty="0" err="1" smtClean="0"/>
              <a:t>idrâk</a:t>
            </a:r>
            <a:r>
              <a:rPr lang="tr-TR" sz="3400" dirty="0" smtClean="0"/>
              <a:t>)</a:t>
            </a:r>
          </a:p>
          <a:p>
            <a:pPr>
              <a:buNone/>
            </a:pPr>
            <a:endParaRPr lang="tr-TR" dirty="0" smtClean="0"/>
          </a:p>
        </p:txBody>
      </p:sp>
    </p:spTree>
    <p:extLst>
      <p:ext uri="{BB962C8B-B14F-4D97-AF65-F5344CB8AC3E}">
        <p14:creationId xmlns:p14="http://schemas.microsoft.com/office/powerpoint/2010/main" val="4160826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marL="0" indent="0" algn="ctr">
              <a:buNone/>
            </a:pPr>
            <a:r>
              <a:rPr lang="tr-TR" sz="3200" dirty="0" smtClean="0"/>
              <a:t>Anlamanın en kötüsü ise maksattan uzaklaştırılandır.</a:t>
            </a:r>
            <a:r>
              <a:rPr lang="tr-TR" dirty="0" smtClean="0"/>
              <a:t> </a:t>
            </a:r>
            <a:r>
              <a:rPr lang="tr-TR" sz="3200" dirty="0" smtClean="0"/>
              <a:t>Ve bu bir saptırmadır.</a:t>
            </a:r>
          </a:p>
          <a:p>
            <a:endParaRPr lang="tr-TR" dirty="0" smtClean="0"/>
          </a:p>
          <a:p>
            <a:endParaRPr lang="tr-TR" dirty="0" smtClean="0"/>
          </a:p>
          <a:p>
            <a:endParaRPr lang="tr-TR" dirty="0"/>
          </a:p>
        </p:txBody>
      </p:sp>
      <p:sp>
        <p:nvSpPr>
          <p:cNvPr id="3" name="Başlık 2"/>
          <p:cNvSpPr>
            <a:spLocks noGrp="1"/>
          </p:cNvSpPr>
          <p:nvPr>
            <p:ph type="title"/>
          </p:nvPr>
        </p:nvSpPr>
        <p:spPr/>
        <p:txBody>
          <a:bodyPr/>
          <a:lstStyle/>
          <a:p>
            <a:r>
              <a:rPr lang="tr-TR" sz="3000" dirty="0"/>
              <a:t>Sözün en kudretlisi muhatabının anladığıdır</a:t>
            </a:r>
            <a:r>
              <a:rPr lang="tr-TR" sz="800" dirty="0"/>
              <a:t> (</a:t>
            </a:r>
            <a:r>
              <a:rPr lang="tr-TR" sz="800" dirty="0" err="1"/>
              <a:t>F.Bektaş</a:t>
            </a:r>
            <a:r>
              <a:rPr lang="tr-TR" sz="800" dirty="0"/>
              <a:t>, 9.12.2108</a:t>
            </a:r>
            <a:r>
              <a:rPr lang="tr-TR" sz="800" dirty="0" smtClean="0"/>
              <a:t>).</a:t>
            </a:r>
            <a:endParaRPr lang="tr-TR" sz="1300" dirty="0"/>
          </a:p>
        </p:txBody>
      </p:sp>
    </p:spTree>
    <p:extLst>
      <p:ext uri="{BB962C8B-B14F-4D97-AF65-F5344CB8AC3E}">
        <p14:creationId xmlns:p14="http://schemas.microsoft.com/office/powerpoint/2010/main" val="28829724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2_Hardcover">
  <a:themeElements>
    <a:clrScheme name="Hardcover">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Hardcover">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Hardcover">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Waveform</Template>
  <TotalTime>10354</TotalTime>
  <Words>1650</Words>
  <Application>Microsoft Office PowerPoint</Application>
  <PresentationFormat>Ekran Gösterisi (4:3)</PresentationFormat>
  <Paragraphs>103</Paragraphs>
  <Slides>22</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22</vt:i4>
      </vt:variant>
    </vt:vector>
  </HeadingPairs>
  <TitlesOfParts>
    <vt:vector size="27" baseType="lpstr">
      <vt:lpstr>Book Antiqua</vt:lpstr>
      <vt:lpstr>Calibri</vt:lpstr>
      <vt:lpstr>Times New Roman</vt:lpstr>
      <vt:lpstr>Wingdings</vt:lpstr>
      <vt:lpstr>2_Hardcover</vt:lpstr>
      <vt:lpstr>A.Ü. İlahiyat Fakültesi 1. Sınıf  Tefsir Tarihi ve Usulü  تاريخ التفسير وأصوله</vt:lpstr>
      <vt:lpstr>10. Hafta: الأسبوع  العاشر  نظرية في اصول التفسير  -ı-</vt:lpstr>
      <vt:lpstr>PowerPoint Sunusu</vt:lpstr>
      <vt:lpstr>PowerPoint Sunusu</vt:lpstr>
      <vt:lpstr>ANLAMA (fehm, fıkh, idrâk) VE KUR’AN’IN ANLAŞILMASI</vt:lpstr>
      <vt:lpstr>PowerPoint Sunusu</vt:lpstr>
      <vt:lpstr>PowerPoint Sunusu</vt:lpstr>
      <vt:lpstr>Bu unsurları Kur’an’ı Anlamaya Uygulayalım</vt:lpstr>
      <vt:lpstr>Sözün en kudretlisi muhatabının anladığıdır (F.Bektaş, 9.12.2108).</vt:lpstr>
      <vt:lpstr>Anlamanın Soruları</vt:lpstr>
      <vt:lpstr>Örnek metin: 4 67 Mülk 1-11</vt:lpstr>
      <vt:lpstr>KUR’AN’IN AÇIKLANMASI  (Tefsîr, Beyân, Keşf)</vt:lpstr>
      <vt:lpstr>PowerPoint Sunusu</vt:lpstr>
      <vt:lpstr>PowerPoint Sunusu</vt:lpstr>
      <vt:lpstr>PowerPoint Sunusu</vt:lpstr>
      <vt:lpstr>PowerPoint Sunusu</vt:lpstr>
      <vt:lpstr>PowerPoint Sunusu</vt:lpstr>
      <vt:lpstr>PowerPoint Sunusu</vt:lpstr>
      <vt:lpstr>1 Mümtehine 10</vt:lpstr>
      <vt:lpstr>PowerPoint Sunusu</vt:lpstr>
      <vt:lpstr>2 Mümtehine 12</vt:lpstr>
      <vt:lpstr>Açıklamanın ve Yorumun Karakteri</vt:lpstr>
    </vt:vector>
  </TitlesOfParts>
  <Company>istanbul ünivesitesi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Diyanet İşleri Başkanlığı</dc:title>
  <dc:creator>Necmettin gökkır</dc:creator>
  <cp:lastModifiedBy>user</cp:lastModifiedBy>
  <cp:revision>525</cp:revision>
  <cp:lastPrinted>2016-03-08T11:30:58Z</cp:lastPrinted>
  <dcterms:created xsi:type="dcterms:W3CDTF">2014-10-29T07:48:48Z</dcterms:created>
  <dcterms:modified xsi:type="dcterms:W3CDTF">2021-08-18T16:31:28Z</dcterms:modified>
</cp:coreProperties>
</file>