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89" r:id="rId4"/>
    <p:sldId id="290" r:id="rId5"/>
    <p:sldId id="291" r:id="rId6"/>
    <p:sldId id="292" r:id="rId7"/>
    <p:sldId id="293" r:id="rId8"/>
    <p:sldId id="294" r:id="rId9"/>
    <p:sldId id="295" r:id="rId10"/>
    <p:sldId id="296" r:id="rId11"/>
    <p:sldId id="297" r:id="rId12"/>
    <p:sldId id="298" r:id="rId13"/>
    <p:sldId id="299" r:id="rId14"/>
    <p:sldId id="330" r:id="rId15"/>
    <p:sldId id="300" r:id="rId16"/>
    <p:sldId id="263" r:id="rId17"/>
    <p:sldId id="301" r:id="rId18"/>
    <p:sldId id="302" r:id="rId19"/>
    <p:sldId id="303" r:id="rId20"/>
    <p:sldId id="304" r:id="rId21"/>
    <p:sldId id="305" r:id="rId22"/>
    <p:sldId id="306" r:id="rId23"/>
    <p:sldId id="307" r:id="rId24"/>
    <p:sldId id="308" r:id="rId25"/>
    <p:sldId id="310" r:id="rId26"/>
    <p:sldId id="309" r:id="rId27"/>
    <p:sldId id="264" r:id="rId28"/>
    <p:sldId id="261" r:id="rId29"/>
    <p:sldId id="262" r:id="rId30"/>
    <p:sldId id="288" r:id="rId31"/>
    <p:sldId id="328" r:id="rId32"/>
    <p:sldId id="311" r:id="rId33"/>
    <p:sldId id="312" r:id="rId34"/>
    <p:sldId id="313" r:id="rId35"/>
    <p:sldId id="315" r:id="rId36"/>
    <p:sldId id="318" r:id="rId37"/>
    <p:sldId id="314" r:id="rId38"/>
    <p:sldId id="316" r:id="rId39"/>
    <p:sldId id="317" r:id="rId40"/>
    <p:sldId id="322" r:id="rId41"/>
    <p:sldId id="325" r:id="rId42"/>
    <p:sldId id="319" r:id="rId43"/>
    <p:sldId id="321" r:id="rId44"/>
    <p:sldId id="327" r:id="rId45"/>
    <p:sldId id="320" r:id="rId46"/>
    <p:sldId id="323" r:id="rId47"/>
    <p:sldId id="331" r:id="rId48"/>
    <p:sldId id="329" r:id="rId4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21"/>
  </p:normalViewPr>
  <p:slideViewPr>
    <p:cSldViewPr>
      <p:cViewPr varScale="1">
        <p:scale>
          <a:sx n="91" d="100"/>
          <a:sy n="91" d="100"/>
        </p:scale>
        <p:origin x="169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Başlık"/>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a:t>Asıl başlık stili için tıklatın</a:t>
            </a:r>
            <a:endParaRPr kumimoji="0" lang="en-US"/>
          </a:p>
        </p:txBody>
      </p:sp>
      <p:sp>
        <p:nvSpPr>
          <p:cNvPr id="17" name="16 Alt Başlık"/>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a:t>Asıl alt başlık stilini düzenlemek için tıklatın</a:t>
            </a:r>
            <a:endParaRPr kumimoji="0" lang="en-US"/>
          </a:p>
        </p:txBody>
      </p:sp>
      <p:grpSp>
        <p:nvGrpSpPr>
          <p:cNvPr id="2" name="1 Grup"/>
          <p:cNvGrpSpPr/>
          <p:nvPr/>
        </p:nvGrpSpPr>
        <p:grpSpPr>
          <a:xfrm>
            <a:off x="-3765" y="4953000"/>
            <a:ext cx="9147765"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fld id="{D9F75050-0E15-4C5B-92B0-66D068882F1F}" type="datetimeFigureOut">
              <a:rPr lang="tr-TR" smtClean="0"/>
              <a:pPr/>
              <a:t>16.05.2020</a:t>
            </a:fld>
            <a:endParaRPr lang="tr-TR"/>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endParaRPr lang="tr-TR"/>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481329"/>
            <a:ext cx="8229600" cy="4386071"/>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44013" y="274640"/>
            <a:ext cx="1777470" cy="5592761"/>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41"/>
            <a:ext cx="6324600" cy="559276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57200"/>
            <a:ext cx="8229600" cy="1371600"/>
          </a:xfrm>
        </p:spPr>
        <p:txBody>
          <a:bodyPr/>
          <a:lstStyle/>
          <a:p>
            <a:r>
              <a:rPr lang="tr-TR"/>
              <a:t>Asıl başlık stili için tıklatın</a:t>
            </a:r>
          </a:p>
        </p:txBody>
      </p:sp>
      <p:sp>
        <p:nvSpPr>
          <p:cNvPr id="3" name="2 Metin Yer Tutucusu"/>
          <p:cNvSpPr>
            <a:spLocks noGrp="1"/>
          </p:cNvSpPr>
          <p:nvPr>
            <p:ph type="body" sz="half" idx="1"/>
          </p:nvPr>
        </p:nvSpPr>
        <p:spPr>
          <a:xfrm>
            <a:off x="457200" y="1981200"/>
            <a:ext cx="4038600" cy="3886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981200"/>
            <a:ext cx="4038600" cy="18669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4000500"/>
            <a:ext cx="4038600" cy="18669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10"/>
          </p:nvPr>
        </p:nvSpPr>
        <p:spPr>
          <a:xfrm>
            <a:off x="3124200" y="6248400"/>
            <a:ext cx="2895600" cy="457200"/>
          </a:xfrm>
        </p:spPr>
        <p:txBody>
          <a:bodyPr/>
          <a:lstStyle>
            <a:lvl1pPr>
              <a:defRPr smtClean="0"/>
            </a:lvl1pPr>
          </a:lstStyle>
          <a:p>
            <a:pPr>
              <a:defRPr/>
            </a:pPr>
            <a:endParaRPr lang="tr-TR"/>
          </a:p>
        </p:txBody>
      </p:sp>
      <p:sp>
        <p:nvSpPr>
          <p:cNvPr id="7" name="6 Slayt Numarası Yer Tutucusu"/>
          <p:cNvSpPr>
            <a:spLocks noGrp="1"/>
          </p:cNvSpPr>
          <p:nvPr>
            <p:ph type="sldNum" sz="quarter" idx="11"/>
          </p:nvPr>
        </p:nvSpPr>
        <p:spPr>
          <a:xfrm>
            <a:off x="6553200" y="6248400"/>
            <a:ext cx="2133600" cy="457200"/>
          </a:xfrm>
        </p:spPr>
        <p:txBody>
          <a:bodyPr/>
          <a:lstStyle>
            <a:lvl1pPr>
              <a:defRPr smtClean="0"/>
            </a:lvl1pPr>
          </a:lstStyle>
          <a:p>
            <a:pPr>
              <a:defRPr/>
            </a:pPr>
            <a:fld id="{88C654AF-2293-4DEF-AEF0-8EE36B3F7B77}" type="slidenum">
              <a:rPr lang="tr-TR"/>
              <a:pPr>
                <a:defRPr/>
              </a:pPr>
              <a:t>‹#›</a:t>
            </a:fld>
            <a:endParaRPr lang="tr-TR"/>
          </a:p>
        </p:txBody>
      </p:sp>
      <p:sp>
        <p:nvSpPr>
          <p:cNvPr id="8" name="7 Veri Yer Tutucusu"/>
          <p:cNvSpPr>
            <a:spLocks noGrp="1"/>
          </p:cNvSpPr>
          <p:nvPr>
            <p:ph type="dt" sz="half" idx="12"/>
          </p:nvPr>
        </p:nvSpPr>
        <p:spPr>
          <a:xfrm>
            <a:off x="457200" y="6245225"/>
            <a:ext cx="2133600" cy="476250"/>
          </a:xfrm>
        </p:spPr>
        <p:txBody>
          <a:bodyPr/>
          <a:lstStyle>
            <a:lvl1pPr>
              <a:defRPr smtClean="0"/>
            </a:lvl1pPr>
          </a:lstStyle>
          <a:p>
            <a:pPr>
              <a:defRPr/>
            </a:pPr>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57200"/>
            <a:ext cx="8229600" cy="1371600"/>
          </a:xfrm>
        </p:spPr>
        <p:txBody>
          <a:bodyPr/>
          <a:lstStyle/>
          <a:p>
            <a:r>
              <a:rPr lang="tr-TR"/>
              <a:t>Asıl başlık stili için tıklatın</a:t>
            </a:r>
          </a:p>
        </p:txBody>
      </p:sp>
      <p:sp>
        <p:nvSpPr>
          <p:cNvPr id="3" name="2 İçerik Yer Tutucusu"/>
          <p:cNvSpPr>
            <a:spLocks noGrp="1"/>
          </p:cNvSpPr>
          <p:nvPr>
            <p:ph sz="half" idx="1"/>
          </p:nvPr>
        </p:nvSpPr>
        <p:spPr>
          <a:xfrm>
            <a:off x="457200" y="1981200"/>
            <a:ext cx="4038600" cy="3886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981200"/>
            <a:ext cx="4038600" cy="18669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648200" y="4000500"/>
            <a:ext cx="4038600" cy="18669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10"/>
          </p:nvPr>
        </p:nvSpPr>
        <p:spPr>
          <a:xfrm>
            <a:off x="3124200" y="6248400"/>
            <a:ext cx="2895600" cy="457200"/>
          </a:xfrm>
        </p:spPr>
        <p:txBody>
          <a:bodyPr/>
          <a:lstStyle>
            <a:lvl1pPr>
              <a:defRPr smtClean="0"/>
            </a:lvl1pPr>
          </a:lstStyle>
          <a:p>
            <a:pPr>
              <a:defRPr/>
            </a:pPr>
            <a:endParaRPr lang="tr-TR"/>
          </a:p>
        </p:txBody>
      </p:sp>
      <p:sp>
        <p:nvSpPr>
          <p:cNvPr id="7" name="6 Slayt Numarası Yer Tutucusu"/>
          <p:cNvSpPr>
            <a:spLocks noGrp="1"/>
          </p:cNvSpPr>
          <p:nvPr>
            <p:ph type="sldNum" sz="quarter" idx="11"/>
          </p:nvPr>
        </p:nvSpPr>
        <p:spPr>
          <a:xfrm>
            <a:off x="6553200" y="6248400"/>
            <a:ext cx="2133600" cy="457200"/>
          </a:xfrm>
        </p:spPr>
        <p:txBody>
          <a:bodyPr/>
          <a:lstStyle>
            <a:lvl1pPr>
              <a:defRPr smtClean="0"/>
            </a:lvl1pPr>
          </a:lstStyle>
          <a:p>
            <a:pPr>
              <a:defRPr/>
            </a:pPr>
            <a:fld id="{600D9CA4-BC6C-4FD9-AEB8-FE1693FE1129}" type="slidenum">
              <a:rPr lang="tr-TR"/>
              <a:pPr>
                <a:defRPr/>
              </a:pPr>
              <a:t>‹#›</a:t>
            </a:fld>
            <a:endParaRPr lang="tr-TR"/>
          </a:p>
        </p:txBody>
      </p:sp>
      <p:sp>
        <p:nvSpPr>
          <p:cNvPr id="8" name="7 Veri Yer Tutucusu"/>
          <p:cNvSpPr>
            <a:spLocks noGrp="1"/>
          </p:cNvSpPr>
          <p:nvPr>
            <p:ph type="dt" sz="half" idx="12"/>
          </p:nvPr>
        </p:nvSpPr>
        <p:spPr>
          <a:xfrm>
            <a:off x="457200" y="6245225"/>
            <a:ext cx="2133600" cy="476250"/>
          </a:xfrm>
        </p:spPr>
        <p:txBody>
          <a:bodyPr/>
          <a:lstStyle>
            <a:lvl1pPr>
              <a:defRPr smtClean="0"/>
            </a:lvl1pPr>
          </a:lstStyle>
          <a:p>
            <a:pPr>
              <a:defRPr/>
            </a:pPr>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7" name="6 Başlık"/>
          <p:cNvSpPr>
            <a:spLocks noGrp="1"/>
          </p:cNvSpPr>
          <p:nvPr>
            <p:ph type="title"/>
          </p:nvPr>
        </p:nvSpPr>
        <p:spPr/>
        <p:txBody>
          <a:bodyPr rtlCol="0"/>
          <a:lstStyle/>
          <a:p>
            <a:r>
              <a:rPr kumimoji="0" lang="tr-TR"/>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7" name="6 Köşeli Çift Ayraç"/>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7 Köşeli Çift Ayraç"/>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Başlık"/>
          <p:cNvSpPr>
            <a:spLocks noGrp="1"/>
          </p:cNvSpPr>
          <p:nvPr>
            <p:ph type="title"/>
          </p:nvPr>
        </p:nvSpPr>
        <p:spPr/>
        <p:txBody>
          <a:bodyPr rtlCol="0"/>
          <a:lstStyle/>
          <a:p>
            <a:r>
              <a:rPr kumimoji="0" lang="tr-TR"/>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extLst/>
          </a:lstStyle>
          <a:p>
            <a:r>
              <a:rPr kumimoji="0" lang="tr-TR"/>
              <a:t>Asıl başlık stili için tıklatın</a:t>
            </a:r>
            <a:endParaRPr kumimoji="0" lang="en-US"/>
          </a:p>
        </p:txBody>
      </p:sp>
      <p:sp>
        <p:nvSpPr>
          <p:cNvPr id="3" name="2 Metin Yer Tutucusu"/>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6" name="5 Başlık"/>
          <p:cNvSpPr>
            <a:spLocks noGrp="1"/>
          </p:cNvSpPr>
          <p:nvPr>
            <p:ph type="title"/>
          </p:nvPr>
        </p:nvSpPr>
        <p:spPr/>
        <p:txBody>
          <a:bodyPr rtlCol="0"/>
          <a:lstStyle/>
          <a:p>
            <a:r>
              <a:rPr kumimoji="0" lang="tr-TR"/>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16.05.2020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a:t>Asıl başlık stili için tıklatın</a:t>
            </a:r>
            <a:endParaRPr kumimoji="0" lang="en-US"/>
          </a:p>
        </p:txBody>
      </p:sp>
      <p:sp>
        <p:nvSpPr>
          <p:cNvPr id="3" name="2 Metin Yer Tutucusu"/>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a:xfrm>
            <a:off x="6727032" y="6407944"/>
            <a:ext cx="1920240" cy="365760"/>
          </a:xfrm>
        </p:spPr>
        <p:txBody>
          <a:bodyPr/>
          <a:lstStyle/>
          <a:p>
            <a:fld id="{D9F75050-0E15-4C5B-92B0-66D068882F1F}" type="datetimeFigureOut">
              <a:rPr lang="tr-TR" smtClean="0"/>
              <a:pPr/>
              <a:t>16.05.2020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a:t>Asıl metin stillerini düzenlemek için tıklatın</a:t>
            </a:r>
          </a:p>
        </p:txBody>
      </p:sp>
      <p:sp>
        <p:nvSpPr>
          <p:cNvPr id="3" name="2 Resim Yer Tutucusu"/>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fld id="{D9F75050-0E15-4C5B-92B0-66D068882F1F}" type="datetimeFigureOut">
              <a:rPr lang="tr-TR" smtClean="0"/>
              <a:pPr/>
              <a:t>16.05.2020</a:t>
            </a:fld>
            <a:endParaRPr lang="tr-TR"/>
          </a:p>
        </p:txBody>
      </p:sp>
      <p:sp>
        <p:nvSpPr>
          <p:cNvPr id="6" name="5 Altbilgi Yer Tutucusu"/>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r-TR"/>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fld id="{B1DEFA8C-F947-479F-BE07-76B6B3F80BF1}" type="slidenum">
              <a:rPr lang="tr-TR" smtClean="0"/>
              <a:pPr/>
              <a:t>‹#›</a:t>
            </a:fld>
            <a:endParaRPr lang="tr-TR"/>
          </a:p>
        </p:txBody>
      </p:sp>
      <p:sp>
        <p:nvSpPr>
          <p:cNvPr id="2" name="1 Başlık"/>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a:t>Asıl başlık stili için tıklatın</a:t>
            </a:r>
            <a:endParaRPr kumimoji="0" lang="en-US"/>
          </a:p>
        </p:txBody>
      </p:sp>
      <p:sp>
        <p:nvSpPr>
          <p:cNvPr id="8" name="7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Dik Üçgen"/>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10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12 Köşeli Çift Ayraç"/>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Dik Üçgen"/>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14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tr-TR"/>
              <a:t>Asıl başlık stili için tıklatın</a:t>
            </a:r>
            <a:endParaRPr kumimoji="0" lang="en-US"/>
          </a:p>
        </p:txBody>
      </p:sp>
      <p:sp>
        <p:nvSpPr>
          <p:cNvPr id="30" name="29 Metin Yer Tutucusu"/>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0" name="9 Veri Yer Tutucusu"/>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9F75050-0E15-4C5B-92B0-66D068882F1F}" type="datetimeFigureOut">
              <a:rPr lang="tr-TR" smtClean="0"/>
              <a:pPr/>
              <a:t>16.05.2020</a:t>
            </a:fld>
            <a:endParaRPr lang="tr-TR"/>
          </a:p>
        </p:txBody>
      </p:sp>
      <p:sp>
        <p:nvSpPr>
          <p:cNvPr id="22" name="21 Altbilgi Yer Tutucusu"/>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r-TR"/>
          </a:p>
        </p:txBody>
      </p:sp>
      <p:sp>
        <p:nvSpPr>
          <p:cNvPr id="18" name="17 Slayt Numarası Yer Tutucusu"/>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IJovLQwSgi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drUZs8ZFDx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PfpIAQy6aC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179512" y="2463335"/>
            <a:ext cx="9577064" cy="1829761"/>
          </a:xfrm>
        </p:spPr>
        <p:txBody>
          <a:bodyPr>
            <a:noAutofit/>
          </a:bodyPr>
          <a:lstStyle/>
          <a:p>
            <a:pPr algn="l"/>
            <a:r>
              <a:rPr lang="tr-TR" sz="3200" dirty="0"/>
              <a:t>ÇOCUKLARDA</a:t>
            </a:r>
            <a:br>
              <a:rPr lang="tr-TR" sz="3200" dirty="0"/>
            </a:br>
            <a:r>
              <a:rPr lang="tr-TR" sz="3200" dirty="0"/>
              <a:t>GASTROÖZOFAGEAL REFLÜ</a:t>
            </a:r>
            <a:br>
              <a:rPr lang="tr-TR" sz="3200" dirty="0"/>
            </a:br>
            <a:r>
              <a:rPr lang="tr-TR" sz="3200" dirty="0"/>
              <a:t>ÖZOFAGUS MOTİLİTE BOZUKLUKLARI</a:t>
            </a:r>
            <a:br>
              <a:rPr lang="tr-TR" sz="3200" dirty="0"/>
            </a:br>
            <a:r>
              <a:rPr lang="tr-TR" sz="3200" dirty="0"/>
              <a:t>GÖĞÜS DUVARI DEFORMİTELERİ </a:t>
            </a:r>
          </a:p>
        </p:txBody>
      </p:sp>
      <p:sp>
        <p:nvSpPr>
          <p:cNvPr id="3" name="2 Alt Başlık"/>
          <p:cNvSpPr>
            <a:spLocks noGrp="1"/>
          </p:cNvSpPr>
          <p:nvPr>
            <p:ph type="subTitle" idx="1"/>
          </p:nvPr>
        </p:nvSpPr>
        <p:spPr>
          <a:xfrm>
            <a:off x="1907704" y="4653136"/>
            <a:ext cx="6800800" cy="1752600"/>
          </a:xfrm>
        </p:spPr>
        <p:txBody>
          <a:bodyPr/>
          <a:lstStyle/>
          <a:p>
            <a:r>
              <a:rPr lang="tr-TR" dirty="0"/>
              <a:t>Doç. Dr. </a:t>
            </a:r>
            <a:r>
              <a:rPr lang="tr-TR" dirty="0" err="1"/>
              <a:t>Gülnur</a:t>
            </a:r>
            <a:r>
              <a:rPr lang="tr-TR" dirty="0"/>
              <a:t> GÖLLÜ BAHADIR</a:t>
            </a:r>
          </a:p>
        </p:txBody>
      </p:sp>
      <p:pic>
        <p:nvPicPr>
          <p:cNvPr id="4" name="Picture 31" descr="AÜTF-poster"/>
          <p:cNvPicPr>
            <a:picLocks noChangeArrowheads="1"/>
          </p:cNvPicPr>
          <p:nvPr/>
        </p:nvPicPr>
        <p:blipFill>
          <a:blip r:embed="rId2" cstate="print"/>
          <a:srcRect/>
          <a:stretch>
            <a:fillRect/>
          </a:stretch>
        </p:blipFill>
        <p:spPr bwMode="auto">
          <a:xfrm>
            <a:off x="0" y="188640"/>
            <a:ext cx="1524000" cy="1584176"/>
          </a:xfrm>
          <a:prstGeom prst="rect">
            <a:avLst/>
          </a:prstGeom>
          <a:noFill/>
          <a:ln w="9525">
            <a:noFill/>
            <a:miter lim="800000"/>
            <a:headEnd/>
            <a:tailEnd/>
          </a:ln>
        </p:spPr>
      </p:pic>
      <p:pic>
        <p:nvPicPr>
          <p:cNvPr id="5" name="Picture 32" descr="Ankara Çocuk Cerrahisi"/>
          <p:cNvPicPr>
            <a:picLocks noChangeArrowheads="1"/>
          </p:cNvPicPr>
          <p:nvPr/>
        </p:nvPicPr>
        <p:blipFill>
          <a:blip r:embed="rId3" cstate="print"/>
          <a:srcRect/>
          <a:stretch>
            <a:fillRect/>
          </a:stretch>
        </p:blipFill>
        <p:spPr bwMode="auto">
          <a:xfrm>
            <a:off x="7524328" y="188640"/>
            <a:ext cx="1524000" cy="1428750"/>
          </a:xfrm>
          <a:prstGeom prst="rect">
            <a:avLst/>
          </a:prstGeom>
          <a:solidFill>
            <a:schemeClr val="accent1"/>
          </a:solidFill>
          <a:ln/>
        </p:spPr>
        <p:style>
          <a:lnRef idx="2">
            <a:schemeClr val="accent1">
              <a:shade val="50000"/>
            </a:schemeClr>
          </a:lnRef>
          <a:fillRef idx="1">
            <a:schemeClr val="accent1"/>
          </a:fillRef>
          <a:effectRef idx="0">
            <a:schemeClr val="accent1"/>
          </a:effectRef>
          <a:fontRef idx="minor">
            <a:schemeClr val="lt1"/>
          </a:fontRef>
        </p:style>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4D66D4-0674-774F-8F23-4F4D0C0E9B9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678D8DA-0D85-3D44-ADC9-318EA9319A2D}"/>
              </a:ext>
            </a:extLst>
          </p:cNvPr>
          <p:cNvSpPr>
            <a:spLocks noGrp="1"/>
          </p:cNvSpPr>
          <p:nvPr>
            <p:ph idx="1"/>
          </p:nvPr>
        </p:nvSpPr>
        <p:spPr/>
        <p:txBody>
          <a:bodyPr/>
          <a:lstStyle/>
          <a:p>
            <a:endParaRPr lang="tr-TR"/>
          </a:p>
        </p:txBody>
      </p:sp>
      <p:pic>
        <p:nvPicPr>
          <p:cNvPr id="4" name="Resim 1">
            <a:extLst>
              <a:ext uri="{FF2B5EF4-FFF2-40B4-BE49-F238E27FC236}">
                <a16:creationId xmlns:a16="http://schemas.microsoft.com/office/drawing/2014/main" id="{1FDA5931-AC07-6043-AB66-9C5D22D942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472" y="1154402"/>
            <a:ext cx="37719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a:extLst>
              <a:ext uri="{FF2B5EF4-FFF2-40B4-BE49-F238E27FC236}">
                <a16:creationId xmlns:a16="http://schemas.microsoft.com/office/drawing/2014/main" id="{2D1596D6-E779-C845-9C7C-38BC201D2577}"/>
              </a:ext>
            </a:extLst>
          </p:cNvPr>
          <p:cNvPicPr>
            <a:picLocks noChangeAspect="1"/>
          </p:cNvPicPr>
          <p:nvPr/>
        </p:nvPicPr>
        <p:blipFill>
          <a:blip r:embed="rId3" cstate="print"/>
          <a:stretch>
            <a:fillRect/>
          </a:stretch>
        </p:blipFill>
        <p:spPr>
          <a:xfrm>
            <a:off x="4400551" y="3436527"/>
            <a:ext cx="3747791" cy="2740437"/>
          </a:xfrm>
          <a:prstGeom prst="rect">
            <a:avLst/>
          </a:prstGeom>
        </p:spPr>
      </p:pic>
      <p:sp>
        <p:nvSpPr>
          <p:cNvPr id="6" name="Metin kutusu 5">
            <a:extLst>
              <a:ext uri="{FF2B5EF4-FFF2-40B4-BE49-F238E27FC236}">
                <a16:creationId xmlns:a16="http://schemas.microsoft.com/office/drawing/2014/main" id="{F9D09401-DF5B-D248-933D-891231EC3595}"/>
              </a:ext>
            </a:extLst>
          </p:cNvPr>
          <p:cNvSpPr txBox="1"/>
          <p:nvPr/>
        </p:nvSpPr>
        <p:spPr>
          <a:xfrm>
            <a:off x="280554" y="390432"/>
            <a:ext cx="3501737" cy="369332"/>
          </a:xfrm>
          <a:prstGeom prst="rect">
            <a:avLst/>
          </a:prstGeom>
          <a:noFill/>
        </p:spPr>
        <p:txBody>
          <a:bodyPr wrap="square" rtlCol="0">
            <a:spAutoFit/>
          </a:bodyPr>
          <a:lstStyle/>
          <a:p>
            <a:r>
              <a:rPr lang="tr-TR" dirty="0"/>
              <a:t>24 </a:t>
            </a:r>
            <a:r>
              <a:rPr lang="tr-TR" dirty="0" err="1"/>
              <a:t>saatlih</a:t>
            </a:r>
            <a:r>
              <a:rPr lang="tr-TR" dirty="0"/>
              <a:t> </a:t>
            </a:r>
            <a:r>
              <a:rPr lang="tr-TR" dirty="0" err="1"/>
              <a:t>pH</a:t>
            </a:r>
            <a:endParaRPr lang="tr-TR" dirty="0"/>
          </a:p>
        </p:txBody>
      </p:sp>
      <p:sp>
        <p:nvSpPr>
          <p:cNvPr id="7" name="Metin kutusu 6">
            <a:extLst>
              <a:ext uri="{FF2B5EF4-FFF2-40B4-BE49-F238E27FC236}">
                <a16:creationId xmlns:a16="http://schemas.microsoft.com/office/drawing/2014/main" id="{3F3110C3-7153-BC4B-AA7F-F237BBAAF3B1}"/>
              </a:ext>
            </a:extLst>
          </p:cNvPr>
          <p:cNvSpPr txBox="1"/>
          <p:nvPr/>
        </p:nvSpPr>
        <p:spPr>
          <a:xfrm>
            <a:off x="4322617" y="2815060"/>
            <a:ext cx="3501737" cy="369332"/>
          </a:xfrm>
          <a:prstGeom prst="rect">
            <a:avLst/>
          </a:prstGeom>
          <a:noFill/>
        </p:spPr>
        <p:txBody>
          <a:bodyPr wrap="square" rtlCol="0">
            <a:spAutoFit/>
          </a:bodyPr>
          <a:lstStyle/>
          <a:p>
            <a:r>
              <a:rPr lang="tr-TR" dirty="0"/>
              <a:t>24 </a:t>
            </a:r>
            <a:r>
              <a:rPr lang="tr-TR" dirty="0" err="1"/>
              <a:t>saatlih</a:t>
            </a:r>
            <a:r>
              <a:rPr lang="tr-TR" dirty="0"/>
              <a:t> </a:t>
            </a:r>
            <a:r>
              <a:rPr lang="tr-TR" dirty="0" err="1"/>
              <a:t>pH</a:t>
            </a:r>
            <a:r>
              <a:rPr lang="tr-TR" dirty="0"/>
              <a:t>- empedans</a:t>
            </a:r>
          </a:p>
        </p:txBody>
      </p:sp>
    </p:spTree>
    <p:extLst>
      <p:ext uri="{BB962C8B-B14F-4D97-AF65-F5344CB8AC3E}">
        <p14:creationId xmlns:p14="http://schemas.microsoft.com/office/powerpoint/2010/main" val="259827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B74AFA9-858E-384D-B3E7-BB51C73A6D73}"/>
              </a:ext>
            </a:extLst>
          </p:cNvPr>
          <p:cNvSpPr>
            <a:spLocks noGrp="1"/>
          </p:cNvSpPr>
          <p:nvPr>
            <p:ph type="title"/>
          </p:nvPr>
        </p:nvSpPr>
        <p:spPr/>
        <p:txBody>
          <a:bodyPr/>
          <a:lstStyle/>
          <a:p>
            <a:r>
              <a:rPr lang="tr-TR" b="1" dirty="0"/>
              <a:t>GASTROÖZOFAGEAL REFLÜ</a:t>
            </a:r>
            <a:endParaRPr lang="tr-TR" dirty="0"/>
          </a:p>
        </p:txBody>
      </p:sp>
      <p:sp>
        <p:nvSpPr>
          <p:cNvPr id="3" name="İçerik Yer Tutucusu 2">
            <a:extLst>
              <a:ext uri="{FF2B5EF4-FFF2-40B4-BE49-F238E27FC236}">
                <a16:creationId xmlns:a16="http://schemas.microsoft.com/office/drawing/2014/main" id="{8893F044-EE51-2F46-A31A-CD319E676908}"/>
              </a:ext>
            </a:extLst>
          </p:cNvPr>
          <p:cNvSpPr>
            <a:spLocks noGrp="1"/>
          </p:cNvSpPr>
          <p:nvPr>
            <p:ph idx="1"/>
          </p:nvPr>
        </p:nvSpPr>
        <p:spPr/>
        <p:txBody>
          <a:bodyPr/>
          <a:lstStyle/>
          <a:p>
            <a:r>
              <a:rPr lang="tr-TR" dirty="0"/>
              <a:t>Mide içeriğinin </a:t>
            </a:r>
            <a:r>
              <a:rPr lang="tr-TR" dirty="0" err="1"/>
              <a:t>özofagusa</a:t>
            </a:r>
            <a:r>
              <a:rPr lang="tr-TR" dirty="0"/>
              <a:t> pasajı GÖR olarak tanımlanır ve fizyolojik bir olaydır</a:t>
            </a:r>
          </a:p>
          <a:p>
            <a:endParaRPr lang="tr-TR" dirty="0"/>
          </a:p>
          <a:p>
            <a:r>
              <a:rPr lang="tr-TR" dirty="0"/>
              <a:t>--&gt; süreç büyüme geriliği, </a:t>
            </a:r>
            <a:r>
              <a:rPr lang="tr-TR" dirty="0" err="1"/>
              <a:t>pnömoni</a:t>
            </a:r>
            <a:r>
              <a:rPr lang="tr-TR" dirty="0"/>
              <a:t>, </a:t>
            </a:r>
            <a:r>
              <a:rPr lang="tr-TR" dirty="0" err="1"/>
              <a:t>apne</a:t>
            </a:r>
            <a:r>
              <a:rPr lang="tr-TR" dirty="0"/>
              <a:t> gibi komplikasyonlar ile sonuçlanıyorsa GÖR Hastalığı</a:t>
            </a:r>
          </a:p>
        </p:txBody>
      </p:sp>
    </p:spTree>
    <p:extLst>
      <p:ext uri="{BB962C8B-B14F-4D97-AF65-F5344CB8AC3E}">
        <p14:creationId xmlns:p14="http://schemas.microsoft.com/office/powerpoint/2010/main" val="214009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C5475ED-68E9-D44F-BB2E-BAD612D782A6}"/>
              </a:ext>
            </a:extLst>
          </p:cNvPr>
          <p:cNvSpPr>
            <a:spLocks noGrp="1"/>
          </p:cNvSpPr>
          <p:nvPr>
            <p:ph type="title"/>
          </p:nvPr>
        </p:nvSpPr>
        <p:spPr/>
        <p:txBody>
          <a:bodyPr>
            <a:normAutofit fontScale="90000"/>
          </a:bodyPr>
          <a:lstStyle/>
          <a:p>
            <a:r>
              <a:rPr lang="tr-TR" dirty="0" err="1"/>
              <a:t>Gastroözofageal</a:t>
            </a:r>
            <a:r>
              <a:rPr lang="tr-TR" dirty="0"/>
              <a:t> </a:t>
            </a:r>
            <a:r>
              <a:rPr lang="tr-TR" dirty="0" err="1"/>
              <a:t>reflü</a:t>
            </a:r>
            <a:r>
              <a:rPr lang="tr-TR" dirty="0"/>
              <a:t> hastalığının çocuklarda görülen bulgular</a:t>
            </a:r>
          </a:p>
        </p:txBody>
      </p:sp>
      <p:sp>
        <p:nvSpPr>
          <p:cNvPr id="3" name="İçerik Yer Tutucusu 2">
            <a:extLst>
              <a:ext uri="{FF2B5EF4-FFF2-40B4-BE49-F238E27FC236}">
                <a16:creationId xmlns:a16="http://schemas.microsoft.com/office/drawing/2014/main" id="{9A63E3EE-FFC1-0C42-8952-EADBA7163527}"/>
              </a:ext>
            </a:extLst>
          </p:cNvPr>
          <p:cNvSpPr>
            <a:spLocks noGrp="1"/>
          </p:cNvSpPr>
          <p:nvPr>
            <p:ph idx="1"/>
          </p:nvPr>
        </p:nvSpPr>
        <p:spPr>
          <a:xfrm>
            <a:off x="457200" y="1855365"/>
            <a:ext cx="8229600" cy="4525963"/>
          </a:xfrm>
        </p:spPr>
        <p:txBody>
          <a:bodyPr>
            <a:normAutofit lnSpcReduction="10000"/>
          </a:bodyPr>
          <a:lstStyle/>
          <a:p>
            <a:pPr lvl="0"/>
            <a:r>
              <a:rPr lang="tr-TR" dirty="0"/>
              <a:t>Aşırı kusma ve kusmayla birlikte </a:t>
            </a:r>
            <a:r>
              <a:rPr lang="tr-TR" dirty="0" err="1"/>
              <a:t>malnütrisyon</a:t>
            </a:r>
            <a:endParaRPr lang="tr-TR" dirty="0"/>
          </a:p>
          <a:p>
            <a:pPr marL="109728" lvl="0" indent="0">
              <a:buNone/>
            </a:pPr>
            <a:r>
              <a:rPr lang="tr-TR" dirty="0"/>
              <a:t>  </a:t>
            </a:r>
          </a:p>
          <a:p>
            <a:pPr lvl="0"/>
            <a:r>
              <a:rPr lang="tr-TR" dirty="0" err="1"/>
              <a:t>Özofajit</a:t>
            </a:r>
            <a:r>
              <a:rPr lang="tr-TR" dirty="0"/>
              <a:t> ve komplikasyonlarına bağlı belirtiler </a:t>
            </a:r>
            <a:r>
              <a:rPr lang="tr-TR" sz="2000" dirty="0"/>
              <a:t>(</a:t>
            </a:r>
            <a:r>
              <a:rPr lang="tr-TR" sz="2000" dirty="0" err="1"/>
              <a:t>Epigastrik</a:t>
            </a:r>
            <a:r>
              <a:rPr lang="tr-TR" sz="2000" dirty="0"/>
              <a:t> veya göğüs ağrısı, </a:t>
            </a:r>
            <a:r>
              <a:rPr lang="tr-TR" sz="2000" dirty="0" err="1"/>
              <a:t>irritabilite</a:t>
            </a:r>
            <a:r>
              <a:rPr lang="tr-TR" sz="2000" dirty="0"/>
              <a:t>,beslenme güçlüğü, anemi, </a:t>
            </a:r>
            <a:r>
              <a:rPr lang="tr-TR" sz="2000" dirty="0" err="1"/>
              <a:t>hematemez</a:t>
            </a:r>
            <a:r>
              <a:rPr lang="tr-TR" sz="2000" dirty="0"/>
              <a:t>, </a:t>
            </a:r>
            <a:r>
              <a:rPr lang="tr-TR" sz="2000" dirty="0" err="1"/>
              <a:t>özofagus</a:t>
            </a:r>
            <a:r>
              <a:rPr lang="tr-TR" sz="2000" dirty="0"/>
              <a:t> darlığı) </a:t>
            </a:r>
          </a:p>
          <a:p>
            <a:pPr lvl="0"/>
            <a:endParaRPr lang="tr-TR" sz="2000" dirty="0"/>
          </a:p>
          <a:p>
            <a:pPr lvl="0"/>
            <a:r>
              <a:rPr lang="tr-TR" dirty="0"/>
              <a:t>Solunum semptomları                               </a:t>
            </a:r>
            <a:r>
              <a:rPr lang="tr-TR" sz="2000" dirty="0"/>
              <a:t>(</a:t>
            </a:r>
            <a:r>
              <a:rPr lang="tr-TR" sz="2000" dirty="0" err="1"/>
              <a:t>Aspirasyon</a:t>
            </a:r>
            <a:r>
              <a:rPr lang="tr-TR" sz="2000" dirty="0"/>
              <a:t> </a:t>
            </a:r>
            <a:r>
              <a:rPr lang="tr-TR" sz="2000" dirty="0" err="1"/>
              <a:t>pnömonisi</a:t>
            </a:r>
            <a:r>
              <a:rPr lang="tr-TR" sz="2000" dirty="0"/>
              <a:t> (kronik), </a:t>
            </a:r>
            <a:r>
              <a:rPr lang="tr-TR" sz="2000" dirty="0" err="1"/>
              <a:t>bronkospazm</a:t>
            </a:r>
            <a:r>
              <a:rPr lang="tr-TR" sz="2000" dirty="0"/>
              <a:t> veya </a:t>
            </a:r>
            <a:r>
              <a:rPr lang="tr-TR" sz="2000" dirty="0" err="1"/>
              <a:t>wheezing</a:t>
            </a:r>
            <a:r>
              <a:rPr lang="tr-TR" sz="2000" dirty="0"/>
              <a:t>, </a:t>
            </a:r>
            <a:r>
              <a:rPr lang="tr-TR" sz="2000" dirty="0" err="1"/>
              <a:t>apne</a:t>
            </a:r>
            <a:r>
              <a:rPr lang="tr-TR" sz="2000" dirty="0"/>
              <a:t>, </a:t>
            </a:r>
            <a:r>
              <a:rPr lang="tr-TR" sz="2000" dirty="0" err="1"/>
              <a:t>siyanoz</a:t>
            </a:r>
            <a:r>
              <a:rPr lang="tr-TR" sz="2000" dirty="0"/>
              <a:t> atakları) </a:t>
            </a:r>
          </a:p>
          <a:p>
            <a:pPr lvl="0"/>
            <a:endParaRPr lang="tr-TR" sz="2000" dirty="0"/>
          </a:p>
          <a:p>
            <a:pPr lvl="0"/>
            <a:r>
              <a:rPr lang="tr-TR" dirty="0"/>
              <a:t>Nörolojik semptomlar                            </a:t>
            </a:r>
            <a:r>
              <a:rPr lang="tr-TR" sz="2000" dirty="0"/>
              <a:t>(</a:t>
            </a:r>
            <a:r>
              <a:rPr lang="tr-TR" sz="2000" dirty="0" err="1"/>
              <a:t>Konvülsiyon</a:t>
            </a:r>
            <a:r>
              <a:rPr lang="tr-TR" sz="2000" dirty="0"/>
              <a:t> benzeri belirtiler, </a:t>
            </a:r>
            <a:r>
              <a:rPr lang="tr-TR" sz="2000" dirty="0" err="1"/>
              <a:t>Sandifer</a:t>
            </a:r>
            <a:r>
              <a:rPr lang="tr-TR" sz="2000" dirty="0"/>
              <a:t> sendromu)</a:t>
            </a:r>
          </a:p>
          <a:p>
            <a:endParaRPr lang="tr-TR" dirty="0"/>
          </a:p>
        </p:txBody>
      </p:sp>
    </p:spTree>
    <p:extLst>
      <p:ext uri="{BB962C8B-B14F-4D97-AF65-F5344CB8AC3E}">
        <p14:creationId xmlns:p14="http://schemas.microsoft.com/office/powerpoint/2010/main" val="99327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A88F17F-A049-2A46-886D-C02A1591F362}"/>
              </a:ext>
            </a:extLst>
          </p:cNvPr>
          <p:cNvSpPr>
            <a:spLocks noGrp="1"/>
          </p:cNvSpPr>
          <p:nvPr>
            <p:ph type="title"/>
          </p:nvPr>
        </p:nvSpPr>
        <p:spPr>
          <a:xfrm>
            <a:off x="539552" y="908720"/>
            <a:ext cx="8229600" cy="1143000"/>
          </a:xfrm>
        </p:spPr>
        <p:txBody>
          <a:bodyPr>
            <a:normAutofit fontScale="90000"/>
          </a:bodyPr>
          <a:lstStyle/>
          <a:p>
            <a:r>
              <a:rPr lang="tr-TR" dirty="0" err="1"/>
              <a:t>Gastroözofageal</a:t>
            </a:r>
            <a:r>
              <a:rPr lang="tr-TR" dirty="0"/>
              <a:t> </a:t>
            </a:r>
            <a:r>
              <a:rPr lang="tr-TR" dirty="0" err="1"/>
              <a:t>reflünün</a:t>
            </a:r>
            <a:r>
              <a:rPr lang="tr-TR" dirty="0"/>
              <a:t> çocuklarda oluşturduğu komplikasyonlar</a:t>
            </a:r>
          </a:p>
        </p:txBody>
      </p:sp>
      <p:sp>
        <p:nvSpPr>
          <p:cNvPr id="3" name="İçerik Yer Tutucusu 2">
            <a:extLst>
              <a:ext uri="{FF2B5EF4-FFF2-40B4-BE49-F238E27FC236}">
                <a16:creationId xmlns:a16="http://schemas.microsoft.com/office/drawing/2014/main" id="{8B5D97CC-D7E5-2F48-8BAA-B2F690DFFCA4}"/>
              </a:ext>
            </a:extLst>
          </p:cNvPr>
          <p:cNvSpPr>
            <a:spLocks noGrp="1"/>
          </p:cNvSpPr>
          <p:nvPr>
            <p:ph idx="1"/>
          </p:nvPr>
        </p:nvSpPr>
        <p:spPr>
          <a:xfrm>
            <a:off x="467544" y="2332037"/>
            <a:ext cx="8229600" cy="4525963"/>
          </a:xfrm>
        </p:spPr>
        <p:txBody>
          <a:bodyPr>
            <a:normAutofit/>
          </a:bodyPr>
          <a:lstStyle/>
          <a:p>
            <a:pPr lvl="0"/>
            <a:r>
              <a:rPr lang="tr-TR" dirty="0"/>
              <a:t>Büyüme gelişme geriliği</a:t>
            </a:r>
          </a:p>
          <a:p>
            <a:pPr lvl="0"/>
            <a:r>
              <a:rPr lang="tr-TR" dirty="0" err="1"/>
              <a:t>Aspirasyon</a:t>
            </a:r>
            <a:r>
              <a:rPr lang="tr-TR" dirty="0"/>
              <a:t> </a:t>
            </a:r>
            <a:r>
              <a:rPr lang="tr-TR" dirty="0" err="1"/>
              <a:t>pnömonisi</a:t>
            </a:r>
            <a:r>
              <a:rPr lang="tr-TR" dirty="0"/>
              <a:t>, </a:t>
            </a:r>
            <a:r>
              <a:rPr lang="tr-TR" dirty="0" err="1"/>
              <a:t>apne</a:t>
            </a:r>
            <a:r>
              <a:rPr lang="tr-TR" dirty="0"/>
              <a:t> atakları</a:t>
            </a:r>
          </a:p>
          <a:p>
            <a:pPr lvl="0"/>
            <a:r>
              <a:rPr lang="tr-TR" dirty="0" err="1"/>
              <a:t>Özofajit</a:t>
            </a:r>
            <a:r>
              <a:rPr lang="tr-TR" dirty="0"/>
              <a:t> </a:t>
            </a:r>
          </a:p>
          <a:p>
            <a:pPr lvl="0"/>
            <a:r>
              <a:rPr lang="tr-TR" dirty="0" err="1"/>
              <a:t>Özofagus</a:t>
            </a:r>
            <a:r>
              <a:rPr lang="tr-TR" dirty="0"/>
              <a:t> darlığı</a:t>
            </a:r>
          </a:p>
          <a:p>
            <a:pPr lvl="0"/>
            <a:r>
              <a:rPr lang="tr-TR" dirty="0" err="1"/>
              <a:t>Gastrointestinal</a:t>
            </a:r>
            <a:r>
              <a:rPr lang="tr-TR" dirty="0"/>
              <a:t> kanama ve anemi</a:t>
            </a:r>
          </a:p>
          <a:p>
            <a:pPr lvl="0"/>
            <a:r>
              <a:rPr lang="tr-TR" dirty="0" err="1"/>
              <a:t>Barrett</a:t>
            </a:r>
            <a:r>
              <a:rPr lang="tr-TR" dirty="0"/>
              <a:t> </a:t>
            </a:r>
            <a:r>
              <a:rPr lang="tr-TR" dirty="0" err="1"/>
              <a:t>özofagusu</a:t>
            </a:r>
            <a:r>
              <a:rPr lang="tr-TR" dirty="0"/>
              <a:t> </a:t>
            </a:r>
          </a:p>
          <a:p>
            <a:pPr marL="0" indent="0">
              <a:buNone/>
            </a:pPr>
            <a:endParaRPr lang="tr-TR" dirty="0"/>
          </a:p>
        </p:txBody>
      </p:sp>
    </p:spTree>
    <p:extLst>
      <p:ext uri="{BB962C8B-B14F-4D97-AF65-F5344CB8AC3E}">
        <p14:creationId xmlns:p14="http://schemas.microsoft.com/office/powerpoint/2010/main" val="221660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hlinkClick r:id="rId2"/>
              </a:rPr>
              <a:t>https://www.youtube.com/watch?v=IJovLQwSgi0</a:t>
            </a:r>
            <a:endParaRPr lang="tr-TR" dirty="0"/>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FAFB457-312B-8B4E-9E0A-32D1F771370D}"/>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2AD88E45-6F49-3242-A3A2-772BD2C8A880}"/>
              </a:ext>
            </a:extLst>
          </p:cNvPr>
          <p:cNvSpPr>
            <a:spLocks noGrp="1"/>
          </p:cNvSpPr>
          <p:nvPr>
            <p:ph idx="1"/>
          </p:nvPr>
        </p:nvSpPr>
        <p:spPr/>
        <p:txBody>
          <a:bodyPr/>
          <a:lstStyle/>
          <a:p>
            <a:r>
              <a:rPr lang="tr-TR" dirty="0"/>
              <a:t>Cerrahi </a:t>
            </a:r>
            <a:r>
              <a:rPr lang="tr-TR" dirty="0">
                <a:sym typeface="Wingdings" pitchFamily="2" charset="2"/>
              </a:rPr>
              <a:t> </a:t>
            </a:r>
            <a:r>
              <a:rPr lang="tr-TR" dirty="0" err="1">
                <a:sym typeface="Wingdings" pitchFamily="2" charset="2"/>
              </a:rPr>
              <a:t>Laparoskopik</a:t>
            </a:r>
            <a:r>
              <a:rPr lang="tr-TR" dirty="0">
                <a:sym typeface="Wingdings" pitchFamily="2" charset="2"/>
              </a:rPr>
              <a:t> </a:t>
            </a:r>
            <a:r>
              <a:rPr lang="tr-TR" dirty="0" err="1">
                <a:sym typeface="Wingdings" pitchFamily="2" charset="2"/>
              </a:rPr>
              <a:t>Nissen</a:t>
            </a:r>
            <a:r>
              <a:rPr lang="tr-TR" dirty="0">
                <a:sym typeface="Wingdings" pitchFamily="2" charset="2"/>
              </a:rPr>
              <a:t> </a:t>
            </a:r>
            <a:r>
              <a:rPr lang="tr-TR" dirty="0" err="1">
                <a:sym typeface="Wingdings" pitchFamily="2" charset="2"/>
              </a:rPr>
              <a:t>fundoplikasyonu</a:t>
            </a:r>
            <a:endParaRPr lang="tr-TR" dirty="0"/>
          </a:p>
        </p:txBody>
      </p:sp>
      <p:pic>
        <p:nvPicPr>
          <p:cNvPr id="1026" name="Picture 2" descr="nissen fundoplication ile ilgili görsel sonucu"/>
          <p:cNvPicPr>
            <a:picLocks noChangeAspect="1" noChangeArrowheads="1"/>
          </p:cNvPicPr>
          <p:nvPr/>
        </p:nvPicPr>
        <p:blipFill>
          <a:blip r:embed="rId2" cstate="print"/>
          <a:srcRect b="23695"/>
          <a:stretch>
            <a:fillRect/>
          </a:stretch>
        </p:blipFill>
        <p:spPr bwMode="auto">
          <a:xfrm>
            <a:off x="899592" y="2708920"/>
            <a:ext cx="7305675" cy="3888432"/>
          </a:xfrm>
          <a:prstGeom prst="rect">
            <a:avLst/>
          </a:prstGeom>
          <a:noFill/>
        </p:spPr>
      </p:pic>
    </p:spTree>
    <p:extLst>
      <p:ext uri="{BB962C8B-B14F-4D97-AF65-F5344CB8AC3E}">
        <p14:creationId xmlns:p14="http://schemas.microsoft.com/office/powerpoint/2010/main" val="360710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679359"/>
            <a:ext cx="7772400" cy="1829761"/>
          </a:xfrm>
        </p:spPr>
        <p:txBody>
          <a:bodyPr>
            <a:normAutofit fontScale="90000"/>
          </a:bodyPr>
          <a:lstStyle/>
          <a:p>
            <a:r>
              <a:rPr lang="tr-TR" dirty="0"/>
              <a:t>ÇOCUKLARDA</a:t>
            </a:r>
            <a:br>
              <a:rPr lang="tr-TR" dirty="0"/>
            </a:br>
            <a:r>
              <a:rPr lang="tr-TR" dirty="0"/>
              <a:t>ÖZOFAGUS MOTİLİTE BOZUKLUKLARI</a:t>
            </a:r>
            <a:br>
              <a:rPr lang="tr-TR" dirty="0"/>
            </a:br>
            <a:endParaRPr lang="tr-TR" dirty="0"/>
          </a:p>
        </p:txBody>
      </p:sp>
      <p:sp>
        <p:nvSpPr>
          <p:cNvPr id="3" name="2 Alt Başlık"/>
          <p:cNvSpPr>
            <a:spLocks noGrp="1"/>
          </p:cNvSpPr>
          <p:nvPr>
            <p:ph type="subTitle" idx="1"/>
          </p:nvPr>
        </p:nvSpPr>
        <p:spPr/>
        <p:txBody>
          <a:bodyPr/>
          <a:lstStyle/>
          <a:p>
            <a:endParaRPr lang="tr-T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FA7FEB8-2AB1-DF41-9334-8F76F842FB2A}"/>
              </a:ext>
            </a:extLst>
          </p:cNvPr>
          <p:cNvSpPr>
            <a:spLocks noGrp="1"/>
          </p:cNvSpPr>
          <p:nvPr>
            <p:ph type="title"/>
          </p:nvPr>
        </p:nvSpPr>
        <p:spPr/>
        <p:txBody>
          <a:bodyPr>
            <a:normAutofit fontScale="90000"/>
          </a:bodyPr>
          <a:lstStyle/>
          <a:p>
            <a:r>
              <a:rPr lang="tr-TR" dirty="0" err="1"/>
              <a:t>Özofagus</a:t>
            </a:r>
            <a:r>
              <a:rPr lang="tr-TR" dirty="0"/>
              <a:t> fonksiyon bozuklukları</a:t>
            </a:r>
          </a:p>
        </p:txBody>
      </p:sp>
      <p:sp>
        <p:nvSpPr>
          <p:cNvPr id="3" name="İçerik Yer Tutucusu 2">
            <a:extLst>
              <a:ext uri="{FF2B5EF4-FFF2-40B4-BE49-F238E27FC236}">
                <a16:creationId xmlns:a16="http://schemas.microsoft.com/office/drawing/2014/main" id="{4F12FC57-5EDA-D84E-90F3-1C208A158E67}"/>
              </a:ext>
            </a:extLst>
          </p:cNvPr>
          <p:cNvSpPr>
            <a:spLocks noGrp="1"/>
          </p:cNvSpPr>
          <p:nvPr>
            <p:ph idx="1"/>
          </p:nvPr>
        </p:nvSpPr>
        <p:spPr/>
        <p:txBody>
          <a:bodyPr/>
          <a:lstStyle/>
          <a:p>
            <a:r>
              <a:rPr lang="tr-TR" dirty="0" err="1"/>
              <a:t>Krikofarengeal</a:t>
            </a:r>
            <a:r>
              <a:rPr lang="tr-TR" dirty="0"/>
              <a:t> </a:t>
            </a:r>
            <a:r>
              <a:rPr lang="tr-TR" dirty="0" err="1"/>
              <a:t>akalazya</a:t>
            </a:r>
            <a:endParaRPr lang="tr-TR" dirty="0"/>
          </a:p>
          <a:p>
            <a:endParaRPr lang="tr-TR" dirty="0"/>
          </a:p>
          <a:p>
            <a:r>
              <a:rPr lang="tr-TR" dirty="0" err="1"/>
              <a:t>Diffüz</a:t>
            </a:r>
            <a:r>
              <a:rPr lang="tr-TR" dirty="0"/>
              <a:t> </a:t>
            </a:r>
            <a:r>
              <a:rPr lang="tr-TR" dirty="0" err="1"/>
              <a:t>özofageal</a:t>
            </a:r>
            <a:r>
              <a:rPr lang="tr-TR" dirty="0"/>
              <a:t> spazm</a:t>
            </a:r>
          </a:p>
          <a:p>
            <a:endParaRPr lang="tr-TR" dirty="0"/>
          </a:p>
          <a:p>
            <a:r>
              <a:rPr lang="tr-TR" dirty="0" err="1"/>
              <a:t>Nutcracker</a:t>
            </a:r>
            <a:r>
              <a:rPr lang="tr-TR" dirty="0"/>
              <a:t> </a:t>
            </a:r>
            <a:r>
              <a:rPr lang="tr-TR" dirty="0" err="1"/>
              <a:t>özofagus</a:t>
            </a:r>
            <a:endParaRPr lang="tr-TR" dirty="0"/>
          </a:p>
          <a:p>
            <a:endParaRPr lang="tr-TR" dirty="0"/>
          </a:p>
          <a:p>
            <a:r>
              <a:rPr lang="tr-TR" dirty="0" err="1"/>
              <a:t>Akalazya</a:t>
            </a:r>
            <a:endParaRPr lang="tr-TR" dirty="0"/>
          </a:p>
        </p:txBody>
      </p:sp>
    </p:spTree>
    <p:extLst>
      <p:ext uri="{BB962C8B-B14F-4D97-AF65-F5344CB8AC3E}">
        <p14:creationId xmlns:p14="http://schemas.microsoft.com/office/powerpoint/2010/main" val="258241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A007727-FE0A-134F-9BBE-712C2C09671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6CB9BEB-C0D5-5C4E-B2C2-79B8B3536647}"/>
              </a:ext>
            </a:extLst>
          </p:cNvPr>
          <p:cNvSpPr>
            <a:spLocks noGrp="1"/>
          </p:cNvSpPr>
          <p:nvPr>
            <p:ph idx="1"/>
          </p:nvPr>
        </p:nvSpPr>
        <p:spPr/>
        <p:txBody>
          <a:bodyPr>
            <a:normAutofit fontScale="92500"/>
          </a:bodyPr>
          <a:lstStyle/>
          <a:p>
            <a:r>
              <a:rPr lang="tr-TR" dirty="0"/>
              <a:t>7 yaşındaki Eda polikliniğe korkarak girdi. Annesi Eda’nın son bir yılda zayıfladığını, yemek yemeyi çok istemediğini, ekmek gibi katı gıdaları bir şekilde yutabildiğini ancak su- limonata gibi sıvı gıdaları yutarken çok zorlandığını söyledi</a:t>
            </a:r>
          </a:p>
          <a:p>
            <a:pPr>
              <a:buNone/>
            </a:pPr>
            <a:r>
              <a:rPr lang="tr-TR" dirty="0"/>
              <a:t> </a:t>
            </a:r>
          </a:p>
          <a:p>
            <a:r>
              <a:rPr lang="tr-TR" dirty="0"/>
              <a:t>Eda’nın yemek yedikten sonra genellikle 1-2 saat sonra kustuğunu kusmuğunun içinde yemek parçaları olduğunu belirtti</a:t>
            </a:r>
          </a:p>
          <a:p>
            <a:endParaRPr lang="tr-TR" dirty="0"/>
          </a:p>
          <a:p>
            <a:r>
              <a:rPr lang="tr-TR" dirty="0"/>
              <a:t>Geceleri sıklıkla öksürük ile uyanıyormuş</a:t>
            </a:r>
          </a:p>
        </p:txBody>
      </p:sp>
    </p:spTree>
    <p:extLst>
      <p:ext uri="{BB962C8B-B14F-4D97-AF65-F5344CB8AC3E}">
        <p14:creationId xmlns:p14="http://schemas.microsoft.com/office/powerpoint/2010/main" val="107713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F4967A9-6756-0F41-A7DE-4FD12E60036F}"/>
              </a:ext>
            </a:extLst>
          </p:cNvPr>
          <p:cNvSpPr>
            <a:spLocks noGrp="1"/>
          </p:cNvSpPr>
          <p:nvPr>
            <p:ph type="title"/>
          </p:nvPr>
        </p:nvSpPr>
        <p:spPr/>
        <p:txBody>
          <a:bodyPr/>
          <a:lstStyle/>
          <a:p>
            <a:r>
              <a:rPr lang="tr-TR" dirty="0"/>
              <a:t>Fizik inceleme</a:t>
            </a:r>
          </a:p>
        </p:txBody>
      </p:sp>
      <p:sp>
        <p:nvSpPr>
          <p:cNvPr id="3" name="İçerik Yer Tutucusu 2">
            <a:extLst>
              <a:ext uri="{FF2B5EF4-FFF2-40B4-BE49-F238E27FC236}">
                <a16:creationId xmlns:a16="http://schemas.microsoft.com/office/drawing/2014/main" id="{B1ED3646-31C5-DC47-A8AE-C7D75D4522AA}"/>
              </a:ext>
            </a:extLst>
          </p:cNvPr>
          <p:cNvSpPr>
            <a:spLocks noGrp="1"/>
          </p:cNvSpPr>
          <p:nvPr>
            <p:ph idx="1"/>
          </p:nvPr>
        </p:nvSpPr>
        <p:spPr/>
        <p:txBody>
          <a:bodyPr/>
          <a:lstStyle/>
          <a:p>
            <a:r>
              <a:rPr lang="tr-TR" dirty="0"/>
              <a:t>Vücut ağırlığı 5-10 </a:t>
            </a:r>
            <a:r>
              <a:rPr lang="tr-TR" dirty="0" err="1"/>
              <a:t>persantilin</a:t>
            </a:r>
            <a:r>
              <a:rPr lang="tr-TR" dirty="0"/>
              <a:t> arasında</a:t>
            </a:r>
          </a:p>
          <a:p>
            <a:endParaRPr lang="tr-TR" dirty="0"/>
          </a:p>
          <a:p>
            <a:r>
              <a:rPr lang="tr-TR" dirty="0"/>
              <a:t>Diğer sistem değerlendirmeleri doğal</a:t>
            </a:r>
          </a:p>
        </p:txBody>
      </p:sp>
    </p:spTree>
    <p:extLst>
      <p:ext uri="{BB962C8B-B14F-4D97-AF65-F5344CB8AC3E}">
        <p14:creationId xmlns:p14="http://schemas.microsoft.com/office/powerpoint/2010/main" val="735248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normAutofit fontScale="90000"/>
          </a:bodyPr>
          <a:lstStyle/>
          <a:p>
            <a:r>
              <a:rPr lang="tr-TR" dirty="0"/>
              <a:t>ÇOCUKLARDA</a:t>
            </a:r>
            <a:br>
              <a:rPr lang="tr-TR" dirty="0"/>
            </a:br>
            <a:r>
              <a:rPr lang="tr-TR" dirty="0"/>
              <a:t>GASTROÖZOFAGEAL REFLÜ</a:t>
            </a:r>
          </a:p>
        </p:txBody>
      </p:sp>
      <p:sp>
        <p:nvSpPr>
          <p:cNvPr id="3" name="2 Alt Başlık"/>
          <p:cNvSpPr>
            <a:spLocks noGrp="1"/>
          </p:cNvSpPr>
          <p:nvPr>
            <p:ph type="subTitle" idx="1"/>
          </p:nvPr>
        </p:nvSpPr>
        <p:spPr/>
        <p:txBody>
          <a:bodyPr/>
          <a:lstStyle/>
          <a:p>
            <a:endParaRPr lang="tr-T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804353E-282F-B74A-8FFD-BAA494AA17D4}"/>
              </a:ext>
            </a:extLst>
          </p:cNvPr>
          <p:cNvSpPr>
            <a:spLocks noGrp="1"/>
          </p:cNvSpPr>
          <p:nvPr>
            <p:ph type="title"/>
          </p:nvPr>
        </p:nvSpPr>
        <p:spPr/>
        <p:txBody>
          <a:bodyPr/>
          <a:lstStyle/>
          <a:p>
            <a:r>
              <a:rPr lang="tr-TR" dirty="0"/>
              <a:t>Laboratuvar </a:t>
            </a:r>
          </a:p>
        </p:txBody>
      </p:sp>
      <p:sp>
        <p:nvSpPr>
          <p:cNvPr id="3" name="İçerik Yer Tutucusu 2">
            <a:extLst>
              <a:ext uri="{FF2B5EF4-FFF2-40B4-BE49-F238E27FC236}">
                <a16:creationId xmlns:a16="http://schemas.microsoft.com/office/drawing/2014/main" id="{10691614-4F76-3940-9FA2-707D563D61FE}"/>
              </a:ext>
            </a:extLst>
          </p:cNvPr>
          <p:cNvSpPr>
            <a:spLocks noGrp="1"/>
          </p:cNvSpPr>
          <p:nvPr>
            <p:ph idx="1"/>
          </p:nvPr>
        </p:nvSpPr>
        <p:spPr/>
        <p:txBody>
          <a:bodyPr/>
          <a:lstStyle/>
          <a:p>
            <a:r>
              <a:rPr lang="tr-TR" dirty="0"/>
              <a:t>Özellik yok</a:t>
            </a:r>
          </a:p>
        </p:txBody>
      </p:sp>
    </p:spTree>
    <p:extLst>
      <p:ext uri="{BB962C8B-B14F-4D97-AF65-F5344CB8AC3E}">
        <p14:creationId xmlns:p14="http://schemas.microsoft.com/office/powerpoint/2010/main" val="1819956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EAE8261-004C-8643-8867-66B40F24622C}"/>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511C9B0-7DEC-C948-ACB6-45F7ADDF9847}"/>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322368C8-84F3-3945-B9E0-6A50B58F2887}"/>
              </a:ext>
            </a:extLst>
          </p:cNvPr>
          <p:cNvPicPr>
            <a:picLocks noChangeAspect="1"/>
          </p:cNvPicPr>
          <p:nvPr/>
        </p:nvPicPr>
        <p:blipFill>
          <a:blip r:embed="rId2" cstate="print"/>
          <a:stretch>
            <a:fillRect/>
          </a:stretch>
        </p:blipFill>
        <p:spPr>
          <a:xfrm flipH="1">
            <a:off x="1763688" y="0"/>
            <a:ext cx="5256583" cy="6858000"/>
          </a:xfrm>
          <a:prstGeom prst="rect">
            <a:avLst/>
          </a:prstGeom>
        </p:spPr>
      </p:pic>
    </p:spTree>
    <p:extLst>
      <p:ext uri="{BB962C8B-B14F-4D97-AF65-F5344CB8AC3E}">
        <p14:creationId xmlns:p14="http://schemas.microsoft.com/office/powerpoint/2010/main" val="168410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A2E2E27-ECA5-1C4B-A5DC-BE0AEB57325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A576C4D-1FF3-9041-83E0-FA455DEB12C2}"/>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7D77F95A-581B-A949-89EA-6482F696A7F5}"/>
              </a:ext>
            </a:extLst>
          </p:cNvPr>
          <p:cNvPicPr>
            <a:picLocks noChangeAspect="1"/>
          </p:cNvPicPr>
          <p:nvPr/>
        </p:nvPicPr>
        <p:blipFill>
          <a:blip r:embed="rId2" cstate="print"/>
          <a:stretch>
            <a:fillRect/>
          </a:stretch>
        </p:blipFill>
        <p:spPr>
          <a:xfrm>
            <a:off x="2567250" y="622624"/>
            <a:ext cx="2950324" cy="5293266"/>
          </a:xfrm>
          <a:prstGeom prst="rect">
            <a:avLst/>
          </a:prstGeom>
        </p:spPr>
      </p:pic>
    </p:spTree>
    <p:extLst>
      <p:ext uri="{BB962C8B-B14F-4D97-AF65-F5344CB8AC3E}">
        <p14:creationId xmlns:p14="http://schemas.microsoft.com/office/powerpoint/2010/main" val="3178818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0C021E0-9B60-2046-9F13-375D397BAECB}"/>
              </a:ext>
            </a:extLst>
          </p:cNvPr>
          <p:cNvSpPr>
            <a:spLocks noGrp="1"/>
          </p:cNvSpPr>
          <p:nvPr>
            <p:ph type="title"/>
          </p:nvPr>
        </p:nvSpPr>
        <p:spPr/>
        <p:txBody>
          <a:bodyPr/>
          <a:lstStyle/>
          <a:p>
            <a:r>
              <a:rPr lang="tr-TR" dirty="0" err="1"/>
              <a:t>Akalazya</a:t>
            </a:r>
            <a:endParaRPr lang="tr-TR" dirty="0"/>
          </a:p>
        </p:txBody>
      </p:sp>
      <p:sp>
        <p:nvSpPr>
          <p:cNvPr id="3" name="İçerik Yer Tutucusu 2">
            <a:extLst>
              <a:ext uri="{FF2B5EF4-FFF2-40B4-BE49-F238E27FC236}">
                <a16:creationId xmlns:a16="http://schemas.microsoft.com/office/drawing/2014/main" id="{72613D60-C7C0-0D4E-8FC9-0E06A163E40D}"/>
              </a:ext>
            </a:extLst>
          </p:cNvPr>
          <p:cNvSpPr>
            <a:spLocks noGrp="1"/>
          </p:cNvSpPr>
          <p:nvPr>
            <p:ph idx="1"/>
          </p:nvPr>
        </p:nvSpPr>
        <p:spPr/>
        <p:txBody>
          <a:bodyPr/>
          <a:lstStyle/>
          <a:p>
            <a:r>
              <a:rPr lang="tr-TR" dirty="0" err="1"/>
              <a:t>Myenterik</a:t>
            </a:r>
            <a:r>
              <a:rPr lang="tr-TR" dirty="0"/>
              <a:t> </a:t>
            </a:r>
            <a:r>
              <a:rPr lang="tr-TR" dirty="0" err="1"/>
              <a:t>pleksusda</a:t>
            </a:r>
            <a:r>
              <a:rPr lang="tr-TR" dirty="0"/>
              <a:t> yer alan inhibitör </a:t>
            </a:r>
            <a:r>
              <a:rPr lang="tr-TR" dirty="0" err="1"/>
              <a:t>ganglion</a:t>
            </a:r>
            <a:r>
              <a:rPr lang="tr-TR" dirty="0"/>
              <a:t> hücrelerinde </a:t>
            </a:r>
            <a:r>
              <a:rPr lang="tr-TR" dirty="0" err="1"/>
              <a:t>harabiyet</a:t>
            </a:r>
            <a:r>
              <a:rPr lang="tr-TR" dirty="0"/>
              <a:t>, AÖS gevşeyememe ve </a:t>
            </a:r>
            <a:r>
              <a:rPr lang="tr-TR" dirty="0" err="1"/>
              <a:t>özofagus</a:t>
            </a:r>
            <a:r>
              <a:rPr lang="tr-TR" dirty="0"/>
              <a:t> gövdesinde </a:t>
            </a:r>
            <a:r>
              <a:rPr lang="tr-TR" dirty="0" err="1"/>
              <a:t>peristaltizm</a:t>
            </a:r>
            <a:r>
              <a:rPr lang="tr-TR" dirty="0"/>
              <a:t> kaybı</a:t>
            </a:r>
          </a:p>
        </p:txBody>
      </p:sp>
    </p:spTree>
    <p:extLst>
      <p:ext uri="{BB962C8B-B14F-4D97-AF65-F5344CB8AC3E}">
        <p14:creationId xmlns:p14="http://schemas.microsoft.com/office/powerpoint/2010/main" val="367844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427FD32-9765-2C48-AFCD-C22DC221F0AA}"/>
              </a:ext>
            </a:extLst>
          </p:cNvPr>
          <p:cNvSpPr>
            <a:spLocks noGrp="1"/>
          </p:cNvSpPr>
          <p:nvPr>
            <p:ph type="title"/>
          </p:nvPr>
        </p:nvSpPr>
        <p:spPr/>
        <p:txBody>
          <a:bodyPr/>
          <a:lstStyle/>
          <a:p>
            <a:r>
              <a:rPr lang="tr-TR" dirty="0" err="1"/>
              <a:t>Manometri</a:t>
            </a:r>
            <a:r>
              <a:rPr lang="tr-TR" dirty="0"/>
              <a:t>- Endoskopi</a:t>
            </a:r>
          </a:p>
        </p:txBody>
      </p:sp>
      <p:sp>
        <p:nvSpPr>
          <p:cNvPr id="3" name="İçerik Yer Tutucusu 2">
            <a:extLst>
              <a:ext uri="{FF2B5EF4-FFF2-40B4-BE49-F238E27FC236}">
                <a16:creationId xmlns:a16="http://schemas.microsoft.com/office/drawing/2014/main" id="{03A40DDF-E0D1-7247-BC11-3F1F83FCC257}"/>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568EC42D-449E-6640-9921-CECB2A112B0E}"/>
              </a:ext>
            </a:extLst>
          </p:cNvPr>
          <p:cNvPicPr>
            <a:picLocks noChangeAspect="1"/>
          </p:cNvPicPr>
          <p:nvPr/>
        </p:nvPicPr>
        <p:blipFill rotWithShape="1">
          <a:blip r:embed="rId2" cstate="print"/>
          <a:srcRect l="67542" t="4053" b="12311"/>
          <a:stretch/>
        </p:blipFill>
        <p:spPr>
          <a:xfrm>
            <a:off x="1039091" y="1690688"/>
            <a:ext cx="2460914" cy="3643312"/>
          </a:xfrm>
          <a:prstGeom prst="rect">
            <a:avLst/>
          </a:prstGeom>
        </p:spPr>
      </p:pic>
      <p:pic>
        <p:nvPicPr>
          <p:cNvPr id="5" name="Resim 4">
            <a:extLst>
              <a:ext uri="{FF2B5EF4-FFF2-40B4-BE49-F238E27FC236}">
                <a16:creationId xmlns:a16="http://schemas.microsoft.com/office/drawing/2014/main" id="{933756B2-A2A8-E643-B17D-6900D84D89AB}"/>
              </a:ext>
            </a:extLst>
          </p:cNvPr>
          <p:cNvPicPr>
            <a:picLocks noChangeAspect="1"/>
          </p:cNvPicPr>
          <p:nvPr/>
        </p:nvPicPr>
        <p:blipFill>
          <a:blip r:embed="rId3" cstate="print"/>
          <a:stretch>
            <a:fillRect/>
          </a:stretch>
        </p:blipFill>
        <p:spPr>
          <a:xfrm>
            <a:off x="3830414" y="1690688"/>
            <a:ext cx="3370487" cy="3981335"/>
          </a:xfrm>
          <a:prstGeom prst="rect">
            <a:avLst/>
          </a:prstGeom>
        </p:spPr>
      </p:pic>
    </p:spTree>
    <p:extLst>
      <p:ext uri="{BB962C8B-B14F-4D97-AF65-F5344CB8AC3E}">
        <p14:creationId xmlns:p14="http://schemas.microsoft.com/office/powerpoint/2010/main" val="189384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F4B5CC6-7BBF-2943-A154-E0DB52E35589}"/>
              </a:ext>
            </a:extLst>
          </p:cNvPr>
          <p:cNvSpPr>
            <a:spLocks noGrp="1"/>
          </p:cNvSpPr>
          <p:nvPr>
            <p:ph type="title"/>
          </p:nvPr>
        </p:nvSpPr>
        <p:spPr/>
        <p:txBody>
          <a:bodyPr/>
          <a:lstStyle/>
          <a:p>
            <a:r>
              <a:rPr lang="tr-TR" dirty="0"/>
              <a:t>Tedavi </a:t>
            </a:r>
          </a:p>
        </p:txBody>
      </p:sp>
      <p:sp>
        <p:nvSpPr>
          <p:cNvPr id="3" name="İçerik Yer Tutucusu 2">
            <a:extLst>
              <a:ext uri="{FF2B5EF4-FFF2-40B4-BE49-F238E27FC236}">
                <a16:creationId xmlns:a16="http://schemas.microsoft.com/office/drawing/2014/main" id="{84A46A6B-AA0A-9344-8F16-66503C5F3FF2}"/>
              </a:ext>
            </a:extLst>
          </p:cNvPr>
          <p:cNvSpPr>
            <a:spLocks noGrp="1"/>
          </p:cNvSpPr>
          <p:nvPr>
            <p:ph idx="1"/>
          </p:nvPr>
        </p:nvSpPr>
        <p:spPr/>
        <p:txBody>
          <a:bodyPr>
            <a:normAutofit/>
          </a:bodyPr>
          <a:lstStyle/>
          <a:p>
            <a:r>
              <a:rPr lang="tr-TR" dirty="0"/>
              <a:t>Medikal tedavide; kalsiyum kanal </a:t>
            </a:r>
            <a:r>
              <a:rPr lang="tr-TR" dirty="0" err="1"/>
              <a:t>blokörleri</a:t>
            </a:r>
            <a:r>
              <a:rPr lang="tr-TR" dirty="0"/>
              <a:t> </a:t>
            </a:r>
          </a:p>
          <a:p>
            <a:r>
              <a:rPr lang="tr-TR" dirty="0" err="1"/>
              <a:t>Botoks</a:t>
            </a:r>
            <a:r>
              <a:rPr lang="tr-TR" dirty="0"/>
              <a:t> enjeksiyonu</a:t>
            </a:r>
          </a:p>
          <a:p>
            <a:r>
              <a:rPr lang="tr-TR" dirty="0"/>
              <a:t>Balon </a:t>
            </a:r>
            <a:r>
              <a:rPr lang="tr-TR" dirty="0" err="1"/>
              <a:t>dilatasyonu</a:t>
            </a:r>
            <a:r>
              <a:rPr lang="tr-TR" dirty="0"/>
              <a:t> </a:t>
            </a:r>
          </a:p>
          <a:p>
            <a:endParaRPr lang="tr-TR" dirty="0"/>
          </a:p>
          <a:p>
            <a:r>
              <a:rPr lang="tr-TR" dirty="0" err="1"/>
              <a:t>Heller</a:t>
            </a:r>
            <a:r>
              <a:rPr lang="tr-TR" dirty="0"/>
              <a:t> </a:t>
            </a:r>
            <a:r>
              <a:rPr lang="tr-TR" dirty="0" err="1"/>
              <a:t>myotomi</a:t>
            </a:r>
            <a:endParaRPr lang="tr-TR" dirty="0"/>
          </a:p>
        </p:txBody>
      </p:sp>
    </p:spTree>
    <p:extLst>
      <p:ext uri="{BB962C8B-B14F-4D97-AF65-F5344CB8AC3E}">
        <p14:creationId xmlns:p14="http://schemas.microsoft.com/office/powerpoint/2010/main" val="389487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C00617E-ABB0-3A4A-BEFD-0636EE349F51}"/>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9500056D-29CB-E143-958D-CAE79380CCEA}"/>
              </a:ext>
            </a:extLst>
          </p:cNvPr>
          <p:cNvSpPr>
            <a:spLocks noGrp="1"/>
          </p:cNvSpPr>
          <p:nvPr>
            <p:ph idx="1"/>
          </p:nvPr>
        </p:nvSpPr>
        <p:spPr/>
        <p:txBody>
          <a:bodyPr/>
          <a:lstStyle/>
          <a:p>
            <a:pPr>
              <a:buNone/>
            </a:pPr>
            <a:endParaRPr lang="tr-TR" dirty="0"/>
          </a:p>
        </p:txBody>
      </p:sp>
      <p:sp>
        <p:nvSpPr>
          <p:cNvPr id="47106" name="AutoShape 2" descr="heller myotomy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7108" name="AutoShape 4" descr="heller myotomy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7110" name="Picture 6" descr="heller myotomy ile ilgili görsel sonucu"/>
          <p:cNvPicPr>
            <a:picLocks noChangeAspect="1" noChangeArrowheads="1"/>
          </p:cNvPicPr>
          <p:nvPr/>
        </p:nvPicPr>
        <p:blipFill>
          <a:blip r:embed="rId2" cstate="print"/>
          <a:srcRect/>
          <a:stretch>
            <a:fillRect/>
          </a:stretch>
        </p:blipFill>
        <p:spPr bwMode="auto">
          <a:xfrm>
            <a:off x="323528" y="1484784"/>
            <a:ext cx="4467225" cy="2305050"/>
          </a:xfrm>
          <a:prstGeom prst="rect">
            <a:avLst/>
          </a:prstGeom>
          <a:noFill/>
        </p:spPr>
      </p:pic>
      <p:pic>
        <p:nvPicPr>
          <p:cNvPr id="47112" name="Picture 8" descr="heller myotomy ile ilgili görsel sonucu"/>
          <p:cNvPicPr>
            <a:picLocks noChangeAspect="1" noChangeArrowheads="1"/>
          </p:cNvPicPr>
          <p:nvPr/>
        </p:nvPicPr>
        <p:blipFill>
          <a:blip r:embed="rId3" cstate="print"/>
          <a:srcRect t="17117" b="5858"/>
          <a:stretch>
            <a:fillRect/>
          </a:stretch>
        </p:blipFill>
        <p:spPr bwMode="auto">
          <a:xfrm>
            <a:off x="5004048" y="4293096"/>
            <a:ext cx="3476625" cy="1944216"/>
          </a:xfrm>
          <a:prstGeom prst="rect">
            <a:avLst/>
          </a:prstGeom>
          <a:noFill/>
        </p:spPr>
      </p:pic>
    </p:spTree>
    <p:extLst>
      <p:ext uri="{BB962C8B-B14F-4D97-AF65-F5344CB8AC3E}">
        <p14:creationId xmlns:p14="http://schemas.microsoft.com/office/powerpoint/2010/main" val="86270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395536" y="1752601"/>
            <a:ext cx="8352928" cy="1829761"/>
          </a:xfrm>
        </p:spPr>
        <p:txBody>
          <a:bodyPr>
            <a:normAutofit fontScale="90000"/>
          </a:bodyPr>
          <a:lstStyle/>
          <a:p>
            <a:r>
              <a:rPr lang="tr-TR" dirty="0"/>
              <a:t>ÇOCUKLARDA</a:t>
            </a:r>
            <a:br>
              <a:rPr lang="tr-TR" dirty="0"/>
            </a:br>
            <a:r>
              <a:rPr lang="tr-TR" dirty="0"/>
              <a:t>GÖĞÜS DUVARI DEFORMİTELERİ </a:t>
            </a:r>
          </a:p>
        </p:txBody>
      </p:sp>
      <p:sp>
        <p:nvSpPr>
          <p:cNvPr id="3" name="2 Alt Başlık"/>
          <p:cNvSpPr>
            <a:spLocks noGrp="1"/>
          </p:cNvSpPr>
          <p:nvPr>
            <p:ph type="subTitle" idx="1"/>
          </p:nvPr>
        </p:nvSpPr>
        <p:spPr/>
        <p:txBody>
          <a:bodyPr/>
          <a:lstStyle/>
          <a:p>
            <a:endParaRPr lang="tr-T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lnSpcReduction="10000"/>
          </a:bodyPr>
          <a:lstStyle/>
          <a:p>
            <a:r>
              <a:rPr lang="tr-TR" dirty="0" err="1"/>
              <a:t>Pektus</a:t>
            </a:r>
            <a:r>
              <a:rPr lang="tr-TR" dirty="0"/>
              <a:t> </a:t>
            </a:r>
            <a:r>
              <a:rPr lang="tr-TR" dirty="0" err="1"/>
              <a:t>ekskavatum</a:t>
            </a:r>
            <a:endParaRPr lang="tr-TR" dirty="0"/>
          </a:p>
          <a:p>
            <a:endParaRPr lang="tr-TR" dirty="0"/>
          </a:p>
          <a:p>
            <a:r>
              <a:rPr lang="tr-TR" dirty="0" err="1"/>
              <a:t>Pektus</a:t>
            </a:r>
            <a:r>
              <a:rPr lang="tr-TR" dirty="0"/>
              <a:t> </a:t>
            </a:r>
            <a:r>
              <a:rPr lang="tr-TR" dirty="0" err="1"/>
              <a:t>karinatum</a:t>
            </a:r>
            <a:endParaRPr lang="tr-TR" dirty="0"/>
          </a:p>
          <a:p>
            <a:endParaRPr lang="tr-TR" dirty="0"/>
          </a:p>
          <a:p>
            <a:r>
              <a:rPr lang="tr-TR" dirty="0" err="1"/>
              <a:t>Poland</a:t>
            </a:r>
            <a:r>
              <a:rPr lang="tr-TR" dirty="0"/>
              <a:t> sendromu</a:t>
            </a:r>
          </a:p>
          <a:p>
            <a:endParaRPr lang="tr-TR" dirty="0"/>
          </a:p>
          <a:p>
            <a:r>
              <a:rPr lang="tr-TR" dirty="0" err="1"/>
              <a:t>Sternal</a:t>
            </a:r>
            <a:r>
              <a:rPr lang="tr-TR" dirty="0"/>
              <a:t> </a:t>
            </a:r>
            <a:r>
              <a:rPr lang="tr-TR" dirty="0" err="1"/>
              <a:t>defektler</a:t>
            </a:r>
            <a:endParaRPr lang="tr-TR" dirty="0"/>
          </a:p>
          <a:p>
            <a:endParaRPr lang="tr-TR" dirty="0"/>
          </a:p>
          <a:p>
            <a:r>
              <a:rPr lang="tr-TR" dirty="0"/>
              <a:t>Yaygın iskelet </a:t>
            </a:r>
            <a:r>
              <a:rPr lang="tr-TR" dirty="0" err="1"/>
              <a:t>deformitelerine</a:t>
            </a:r>
            <a:r>
              <a:rPr lang="tr-TR" dirty="0"/>
              <a:t> eşlik eden </a:t>
            </a:r>
            <a:r>
              <a:rPr lang="tr-TR" dirty="0" err="1"/>
              <a:t>displaziler</a:t>
            </a:r>
            <a:r>
              <a:rPr lang="tr-TR" dirty="0"/>
              <a:t> ya da </a:t>
            </a:r>
            <a:r>
              <a:rPr lang="tr-TR" dirty="0" err="1"/>
              <a:t>torasik</a:t>
            </a:r>
            <a:r>
              <a:rPr lang="tr-TR" dirty="0"/>
              <a:t> </a:t>
            </a:r>
            <a:r>
              <a:rPr lang="tr-TR" dirty="0" err="1"/>
              <a:t>deformiteler</a:t>
            </a:r>
            <a:endParaRPr lang="tr-TR" dirty="0"/>
          </a:p>
        </p:txBody>
      </p:sp>
      <p:sp>
        <p:nvSpPr>
          <p:cNvPr id="3" name="2 Başlık"/>
          <p:cNvSpPr>
            <a:spLocks noGrp="1"/>
          </p:cNvSpPr>
          <p:nvPr>
            <p:ph type="title"/>
          </p:nvPr>
        </p:nvSpPr>
        <p:spPr/>
        <p:txBody>
          <a:bodyPr/>
          <a:lstStyle/>
          <a:p>
            <a:r>
              <a:rPr lang="tr-TR" dirty="0"/>
              <a:t>Göğüs duvarı </a:t>
            </a:r>
            <a:r>
              <a:rPr lang="tr-TR" dirty="0" err="1"/>
              <a:t>deformiteleri</a:t>
            </a:r>
            <a:endParaRPr lang="tr-T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t>14 yaşındaki Yağız babası ile polikliniğe geliyor. Babası hemen söze başlıyor, “Yağız biraz içine kapanık ve çekinik bir çocuk, okulda çok aktif değil, birkaç spora yazdırdım ama çok yoruluyorum diye gitmek istemediğini belirtti. Biraz sıkıştırınca arkadaşlarının arasında tişörtünü çıkartmaktan çekindiğini söyleyince size getirdim” dedi</a:t>
            </a:r>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EDE041F-0B01-EF42-AA63-C5149BD3CF4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CF249BB-33FE-8E40-83F0-60512C98DFDE}"/>
              </a:ext>
            </a:extLst>
          </p:cNvPr>
          <p:cNvSpPr>
            <a:spLocks noGrp="1"/>
          </p:cNvSpPr>
          <p:nvPr>
            <p:ph idx="1"/>
          </p:nvPr>
        </p:nvSpPr>
        <p:spPr/>
        <p:txBody>
          <a:bodyPr/>
          <a:lstStyle/>
          <a:p>
            <a:r>
              <a:rPr lang="tr-TR" altLang="tr-TR" dirty="0"/>
              <a:t>Dört yaşındaki </a:t>
            </a:r>
            <a:r>
              <a:rPr lang="tr-TR" altLang="tr-TR" dirty="0" err="1"/>
              <a:t>serebral</a:t>
            </a:r>
            <a:r>
              <a:rPr lang="tr-TR" altLang="tr-TR" dirty="0"/>
              <a:t> </a:t>
            </a:r>
            <a:r>
              <a:rPr lang="tr-TR" altLang="tr-TR" dirty="0" err="1"/>
              <a:t>palsili</a:t>
            </a:r>
            <a:r>
              <a:rPr lang="tr-TR" altLang="tr-TR" dirty="0"/>
              <a:t> kız hasta kilo alamama, sürekli yediklerini içerir tarzda kusma, sık tekrarlayan akciğer enfeksiyonu  yakınması ile getiriliyor</a:t>
            </a:r>
          </a:p>
          <a:p>
            <a:endParaRPr lang="tr-TR" dirty="0"/>
          </a:p>
        </p:txBody>
      </p:sp>
    </p:spTree>
    <p:extLst>
      <p:ext uri="{BB962C8B-B14F-4D97-AF65-F5344CB8AC3E}">
        <p14:creationId xmlns:p14="http://schemas.microsoft.com/office/powerpoint/2010/main" val="375215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F9610D7-14DB-4D48-9E24-BBD7B446356A}"/>
              </a:ext>
            </a:extLst>
          </p:cNvPr>
          <p:cNvSpPr>
            <a:spLocks noGrp="1"/>
          </p:cNvSpPr>
          <p:nvPr>
            <p:ph type="title"/>
          </p:nvPr>
        </p:nvSpPr>
        <p:spPr/>
        <p:txBody>
          <a:bodyPr/>
          <a:lstStyle/>
          <a:p>
            <a:r>
              <a:rPr lang="tr-TR" dirty="0"/>
              <a:t>Fizik inceleme</a:t>
            </a:r>
          </a:p>
        </p:txBody>
      </p:sp>
      <p:sp>
        <p:nvSpPr>
          <p:cNvPr id="3" name="İçerik Yer Tutucusu 2">
            <a:extLst>
              <a:ext uri="{FF2B5EF4-FFF2-40B4-BE49-F238E27FC236}">
                <a16:creationId xmlns:a16="http://schemas.microsoft.com/office/drawing/2014/main" id="{6C0E2DCC-2A54-9D42-83A5-4D0A65A7DDA8}"/>
              </a:ext>
            </a:extLst>
          </p:cNvPr>
          <p:cNvSpPr>
            <a:spLocks noGrp="1"/>
          </p:cNvSpPr>
          <p:nvPr>
            <p:ph idx="1"/>
          </p:nvPr>
        </p:nvSpPr>
        <p:spPr/>
        <p:txBody>
          <a:bodyPr/>
          <a:lstStyle/>
          <a:p>
            <a:r>
              <a:rPr lang="tr-TR" dirty="0"/>
              <a:t>Kalpte 2/6 dereceden </a:t>
            </a:r>
            <a:r>
              <a:rPr lang="tr-TR" dirty="0" err="1"/>
              <a:t>sistolik</a:t>
            </a:r>
            <a:r>
              <a:rPr lang="tr-TR" dirty="0"/>
              <a:t> üfürüm mevcut</a:t>
            </a:r>
          </a:p>
        </p:txBody>
      </p:sp>
      <p:pic>
        <p:nvPicPr>
          <p:cNvPr id="13314" name="Picture 2" descr="pectus excavatum ile ilgili görsel sonucu"/>
          <p:cNvPicPr>
            <a:picLocks noChangeAspect="1" noChangeArrowheads="1"/>
          </p:cNvPicPr>
          <p:nvPr/>
        </p:nvPicPr>
        <p:blipFill>
          <a:blip r:embed="rId2" cstate="print"/>
          <a:srcRect/>
          <a:stretch>
            <a:fillRect/>
          </a:stretch>
        </p:blipFill>
        <p:spPr bwMode="auto">
          <a:xfrm>
            <a:off x="1403648" y="2276872"/>
            <a:ext cx="6192688" cy="4319542"/>
          </a:xfrm>
          <a:prstGeom prst="rect">
            <a:avLst/>
          </a:prstGeom>
          <a:noFill/>
        </p:spPr>
      </p:pic>
    </p:spTree>
    <p:extLst>
      <p:ext uri="{BB962C8B-B14F-4D97-AF65-F5344CB8AC3E}">
        <p14:creationId xmlns:p14="http://schemas.microsoft.com/office/powerpoint/2010/main" val="4125842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00042"/>
          <p:cNvPicPr>
            <a:picLocks noGrp="1" noChangeAspect="1" noChangeArrowheads="1"/>
          </p:cNvPicPr>
          <p:nvPr>
            <p:ph sz="half" idx="1"/>
          </p:nvPr>
        </p:nvPicPr>
        <p:blipFill>
          <a:blip r:embed="rId2" cstate="print"/>
          <a:srcRect/>
          <a:stretch>
            <a:fillRect/>
          </a:stretch>
        </p:blipFill>
        <p:spPr>
          <a:xfrm>
            <a:off x="0" y="0"/>
            <a:ext cx="3851275" cy="3078163"/>
          </a:xfrm>
          <a:noFill/>
        </p:spPr>
      </p:pic>
      <p:pic>
        <p:nvPicPr>
          <p:cNvPr id="12291" name="Picture 7" descr="PIC00043"/>
          <p:cNvPicPr>
            <a:picLocks noGrp="1" noChangeAspect="1" noChangeArrowheads="1"/>
          </p:cNvPicPr>
          <p:nvPr>
            <p:ph sz="quarter" idx="2"/>
          </p:nvPr>
        </p:nvPicPr>
        <p:blipFill>
          <a:blip r:embed="rId3" cstate="print"/>
          <a:srcRect/>
          <a:stretch>
            <a:fillRect/>
          </a:stretch>
        </p:blipFill>
        <p:spPr>
          <a:xfrm>
            <a:off x="2771775" y="1844675"/>
            <a:ext cx="3960813" cy="3163888"/>
          </a:xfrm>
          <a:noFill/>
        </p:spPr>
      </p:pic>
      <p:pic>
        <p:nvPicPr>
          <p:cNvPr id="12292" name="Picture 10" descr="Pic00046"/>
          <p:cNvPicPr>
            <a:picLocks noGrp="1" noChangeAspect="1" noChangeArrowheads="1"/>
          </p:cNvPicPr>
          <p:nvPr>
            <p:ph sz="quarter" idx="3"/>
          </p:nvPr>
        </p:nvPicPr>
        <p:blipFill>
          <a:blip r:embed="rId4" cstate="print"/>
          <a:srcRect/>
          <a:stretch>
            <a:fillRect/>
          </a:stretch>
        </p:blipFill>
        <p:spPr>
          <a:xfrm>
            <a:off x="6000750" y="2924175"/>
            <a:ext cx="3143250" cy="3933825"/>
          </a:xfrm>
          <a:noFill/>
        </p:spPr>
      </p:pic>
      <p:sp>
        <p:nvSpPr>
          <p:cNvPr id="7" name="6 Dikdörtgen"/>
          <p:cNvSpPr/>
          <p:nvPr/>
        </p:nvSpPr>
        <p:spPr>
          <a:xfrm>
            <a:off x="7786688" y="4143375"/>
            <a:ext cx="500062"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t>Tetkik olarak neleri istersiniz?</a:t>
            </a:r>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a:t>Laboratuvar </a:t>
            </a:r>
            <a:r>
              <a:rPr lang="tr-TR" dirty="0"/>
              <a:t>parametreleri normal</a:t>
            </a:r>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t>EKO</a:t>
            </a:r>
            <a:r>
              <a:rPr lang="tr-TR" dirty="0">
                <a:sym typeface="Wingdings" pitchFamily="2" charset="2"/>
              </a:rPr>
              <a:t> Hafif Mitral </a:t>
            </a:r>
            <a:r>
              <a:rPr lang="tr-TR" dirty="0" err="1">
                <a:sym typeface="Wingdings" pitchFamily="2" charset="2"/>
              </a:rPr>
              <a:t>valv</a:t>
            </a:r>
            <a:r>
              <a:rPr lang="tr-TR" dirty="0">
                <a:sym typeface="Wingdings" pitchFamily="2" charset="2"/>
              </a:rPr>
              <a:t> </a:t>
            </a:r>
            <a:r>
              <a:rPr lang="tr-TR" dirty="0" err="1">
                <a:sym typeface="Wingdings" pitchFamily="2" charset="2"/>
              </a:rPr>
              <a:t>prolapsusu</a:t>
            </a:r>
            <a:endParaRPr lang="tr-TR" dirty="0">
              <a:sym typeface="Wingdings" pitchFamily="2" charset="2"/>
            </a:endParaRPr>
          </a:p>
          <a:p>
            <a:endParaRPr lang="tr-TR" dirty="0">
              <a:sym typeface="Wingdings" pitchFamily="2" charset="2"/>
            </a:endParaRPr>
          </a:p>
          <a:p>
            <a:r>
              <a:rPr lang="tr-TR" dirty="0">
                <a:sym typeface="Wingdings" pitchFamily="2" charset="2"/>
              </a:rPr>
              <a:t>SFT özellik yok </a:t>
            </a:r>
            <a:endParaRPr lang="tr-TR" dirty="0"/>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t>Haller indeksi 3,25 üzerinde</a:t>
            </a:r>
          </a:p>
        </p:txBody>
      </p:sp>
      <p:sp>
        <p:nvSpPr>
          <p:cNvPr id="3" name="2 Başlık"/>
          <p:cNvSpPr>
            <a:spLocks noGrp="1"/>
          </p:cNvSpPr>
          <p:nvPr>
            <p:ph type="title"/>
          </p:nvPr>
        </p:nvSpPr>
        <p:spPr/>
        <p:txBody>
          <a:bodyPr/>
          <a:lstStyle/>
          <a:p>
            <a:r>
              <a:rPr lang="tr-TR" dirty="0" err="1"/>
              <a:t>Pektus</a:t>
            </a:r>
            <a:r>
              <a:rPr lang="tr-TR" dirty="0"/>
              <a:t> </a:t>
            </a:r>
            <a:r>
              <a:rPr lang="tr-TR" dirty="0" err="1"/>
              <a:t>ekskavatum</a:t>
            </a:r>
            <a:endParaRPr lang="tr-TR" dirty="0"/>
          </a:p>
        </p:txBody>
      </p:sp>
      <p:pic>
        <p:nvPicPr>
          <p:cNvPr id="56322" name="Picture 2" descr="pectus excavatum haller ile ilgili görsel sonucu"/>
          <p:cNvPicPr>
            <a:picLocks noChangeAspect="1" noChangeArrowheads="1"/>
          </p:cNvPicPr>
          <p:nvPr/>
        </p:nvPicPr>
        <p:blipFill>
          <a:blip r:embed="rId2" cstate="print"/>
          <a:srcRect/>
          <a:stretch>
            <a:fillRect/>
          </a:stretch>
        </p:blipFill>
        <p:spPr bwMode="auto">
          <a:xfrm>
            <a:off x="2267744" y="2204864"/>
            <a:ext cx="4392488" cy="439248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481328"/>
            <a:ext cx="8229600" cy="4611968"/>
          </a:xfrm>
        </p:spPr>
        <p:txBody>
          <a:bodyPr>
            <a:normAutofit fontScale="92500" lnSpcReduction="10000"/>
          </a:bodyPr>
          <a:lstStyle/>
          <a:p>
            <a:pPr lvl="0"/>
            <a:r>
              <a:rPr lang="tr-TR" dirty="0"/>
              <a:t>Tomografide kalp ve akciğere basının gösterilmesi ya da Haller indeksinin 3,25 üzerinde olması </a:t>
            </a:r>
          </a:p>
          <a:p>
            <a:pPr lvl="0"/>
            <a:endParaRPr lang="tr-TR" dirty="0"/>
          </a:p>
          <a:p>
            <a:pPr lvl="0"/>
            <a:r>
              <a:rPr lang="tr-TR" dirty="0"/>
              <a:t>Kardiyolojik incelemede kalp kompresyonu, yer değiştirmesi, MVP, üfürüm ya da aritmi gözlenmesi</a:t>
            </a:r>
          </a:p>
          <a:p>
            <a:pPr lvl="0"/>
            <a:endParaRPr lang="tr-TR" dirty="0"/>
          </a:p>
          <a:p>
            <a:pPr lvl="0"/>
            <a:r>
              <a:rPr lang="tr-TR" dirty="0"/>
              <a:t>Solunum fonksiyon testlerinde akciğer hastalığının gösterilmesi</a:t>
            </a:r>
          </a:p>
          <a:p>
            <a:pPr lvl="0"/>
            <a:endParaRPr lang="tr-TR" dirty="0"/>
          </a:p>
          <a:p>
            <a:pPr lvl="0"/>
            <a:r>
              <a:rPr lang="tr-TR" dirty="0"/>
              <a:t>Geçmiş PE onarımı</a:t>
            </a:r>
          </a:p>
          <a:p>
            <a:endParaRPr lang="tr-TR" dirty="0"/>
          </a:p>
        </p:txBody>
      </p:sp>
      <p:sp>
        <p:nvSpPr>
          <p:cNvPr id="3" name="2 Başlık"/>
          <p:cNvSpPr>
            <a:spLocks noGrp="1"/>
          </p:cNvSpPr>
          <p:nvPr>
            <p:ph type="title"/>
          </p:nvPr>
        </p:nvSpPr>
        <p:spPr/>
        <p:txBody>
          <a:bodyPr>
            <a:normAutofit fontScale="90000"/>
          </a:bodyPr>
          <a:lstStyle/>
          <a:p>
            <a:r>
              <a:rPr lang="tr-TR" dirty="0"/>
              <a:t>Kriterlerden iki tanesinin olması </a:t>
            </a:r>
            <a:r>
              <a:rPr lang="tr-TR" dirty="0">
                <a:sym typeface="Wingdings" pitchFamily="2" charset="2"/>
              </a:rPr>
              <a:t> </a:t>
            </a:r>
            <a:r>
              <a:rPr lang="tr-TR" dirty="0"/>
              <a:t> ameliyat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hlinkClick r:id="rId2"/>
              </a:rPr>
              <a:t>https://www.youtube.com/watch?v=drUZs8ZFDxg</a:t>
            </a:r>
            <a:endParaRPr lang="tr-TR" dirty="0"/>
          </a:p>
        </p:txBody>
      </p:sp>
      <p:sp>
        <p:nvSpPr>
          <p:cNvPr id="3" name="2 Başlık"/>
          <p:cNvSpPr>
            <a:spLocks noGrp="1"/>
          </p:cNvSpPr>
          <p:nvPr>
            <p:ph type="title"/>
          </p:nvPr>
        </p:nvSpPr>
        <p:spPr/>
        <p:txBody>
          <a:bodyPr/>
          <a:lstStyle/>
          <a:p>
            <a:endParaRPr lang="tr-T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lstStyle/>
          <a:p>
            <a:endParaRPr lang="tr-TR"/>
          </a:p>
        </p:txBody>
      </p:sp>
      <p:pic>
        <p:nvPicPr>
          <p:cNvPr id="61442" name="Picture 2" descr="C:\Users\user\Downloads\WhatsApp Image 2019-11-08 at 09.10.59.jpeg"/>
          <p:cNvPicPr>
            <a:picLocks noChangeAspect="1" noChangeArrowheads="1"/>
          </p:cNvPicPr>
          <p:nvPr/>
        </p:nvPicPr>
        <p:blipFill>
          <a:blip r:embed="rId2" cstate="print"/>
          <a:srcRect/>
          <a:stretch>
            <a:fillRect/>
          </a:stretch>
        </p:blipFill>
        <p:spPr bwMode="auto">
          <a:xfrm>
            <a:off x="0" y="1484784"/>
            <a:ext cx="9144000" cy="444055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dirty="0"/>
          </a:p>
        </p:txBody>
      </p:sp>
      <p:sp>
        <p:nvSpPr>
          <p:cNvPr id="3" name="2 Başlık"/>
          <p:cNvSpPr>
            <a:spLocks noGrp="1"/>
          </p:cNvSpPr>
          <p:nvPr>
            <p:ph type="title"/>
          </p:nvPr>
        </p:nvSpPr>
        <p:spPr/>
        <p:txBody>
          <a:bodyPr/>
          <a:lstStyle/>
          <a:p>
            <a:endParaRPr lang="tr-TR"/>
          </a:p>
        </p:txBody>
      </p:sp>
      <p:pic>
        <p:nvPicPr>
          <p:cNvPr id="62466" name="Picture 2" descr="C:\Users\user\Downloads\WhatsApp Image 2019-11-08 at 09.10.57.jpeg"/>
          <p:cNvPicPr>
            <a:picLocks noChangeAspect="1" noChangeArrowheads="1"/>
          </p:cNvPicPr>
          <p:nvPr/>
        </p:nvPicPr>
        <p:blipFill>
          <a:blip r:embed="rId2" cstate="print"/>
          <a:srcRect/>
          <a:stretch>
            <a:fillRect/>
          </a:stretch>
        </p:blipFill>
        <p:spPr bwMode="auto">
          <a:xfrm>
            <a:off x="2123728" y="836712"/>
            <a:ext cx="4029912" cy="537321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Başlık 1">
            <a:extLst>
              <a:ext uri="{FF2B5EF4-FFF2-40B4-BE49-F238E27FC236}">
                <a16:creationId xmlns:a16="http://schemas.microsoft.com/office/drawing/2014/main" id="{37F054F8-55BF-DD45-97EF-703796586B58}"/>
              </a:ext>
            </a:extLst>
          </p:cNvPr>
          <p:cNvSpPr>
            <a:spLocks noGrp="1"/>
          </p:cNvSpPr>
          <p:nvPr>
            <p:ph type="title"/>
          </p:nvPr>
        </p:nvSpPr>
        <p:spPr/>
        <p:txBody>
          <a:bodyPr/>
          <a:lstStyle/>
          <a:p>
            <a:r>
              <a:rPr lang="tr-TR" altLang="tr-TR" dirty="0"/>
              <a:t>Öykü </a:t>
            </a:r>
          </a:p>
        </p:txBody>
      </p:sp>
      <p:sp>
        <p:nvSpPr>
          <p:cNvPr id="24578" name="İçerik Yer Tutucusu 2">
            <a:extLst>
              <a:ext uri="{FF2B5EF4-FFF2-40B4-BE49-F238E27FC236}">
                <a16:creationId xmlns:a16="http://schemas.microsoft.com/office/drawing/2014/main" id="{801756F8-CB45-A745-88D5-95E35C4AC9A1}"/>
              </a:ext>
            </a:extLst>
          </p:cNvPr>
          <p:cNvSpPr>
            <a:spLocks noGrp="1"/>
          </p:cNvSpPr>
          <p:nvPr>
            <p:ph idx="1"/>
          </p:nvPr>
        </p:nvSpPr>
        <p:spPr/>
        <p:txBody>
          <a:bodyPr/>
          <a:lstStyle/>
          <a:p>
            <a:r>
              <a:rPr lang="tr-TR" dirty="0"/>
              <a:t>Ağızdan beslenmesi sıkıntılı yerken öksürmesi ve morarması oluyor</a:t>
            </a:r>
          </a:p>
          <a:p>
            <a:r>
              <a:rPr lang="tr-TR" dirty="0"/>
              <a:t>Annesi bir kase çorbayı 45 dakikada yedirebildiği söyledi</a:t>
            </a:r>
          </a:p>
          <a:p>
            <a:r>
              <a:rPr lang="tr-TR" dirty="0"/>
              <a:t>Beslenme sonrası kusuyor</a:t>
            </a:r>
          </a:p>
          <a:p>
            <a:r>
              <a:rPr lang="tr-TR" dirty="0"/>
              <a:t>Bu sene 5 kez alt solunum yolu enfeksiyonu nedeni ile tedavi almış, bir kez de hastaneye yatmış</a:t>
            </a:r>
          </a:p>
          <a:p>
            <a:r>
              <a:rPr lang="tr-TR" dirty="0"/>
              <a:t>Annesi ismini bilmediği ilaçlar kullandıklarını söylüyor</a:t>
            </a:r>
          </a:p>
          <a:p>
            <a:endParaRPr lang="tr-TR" dirty="0"/>
          </a:p>
          <a:p>
            <a:endParaRPr lang="tr-TR" altLang="tr-TR" dirty="0"/>
          </a:p>
        </p:txBody>
      </p:sp>
    </p:spTree>
    <p:extLst>
      <p:ext uri="{BB962C8B-B14F-4D97-AF65-F5344CB8AC3E}">
        <p14:creationId xmlns:p14="http://schemas.microsoft.com/office/powerpoint/2010/main" val="1580107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dirty="0"/>
          </a:p>
          <a:p>
            <a:r>
              <a:rPr lang="tr-TR" dirty="0" err="1"/>
              <a:t>Ravitch</a:t>
            </a:r>
            <a:r>
              <a:rPr lang="tr-TR" dirty="0"/>
              <a:t> tekniği</a:t>
            </a:r>
          </a:p>
        </p:txBody>
      </p:sp>
      <p:sp>
        <p:nvSpPr>
          <p:cNvPr id="3" name="2 Başlık"/>
          <p:cNvSpPr>
            <a:spLocks noGrp="1"/>
          </p:cNvSpPr>
          <p:nvPr>
            <p:ph type="title"/>
          </p:nvPr>
        </p:nvSpPr>
        <p:spPr/>
        <p:txBody>
          <a:bodyPr>
            <a:normAutofit fontScale="90000"/>
          </a:bodyPr>
          <a:lstStyle/>
          <a:p>
            <a:r>
              <a:rPr lang="tr-TR" dirty="0" err="1"/>
              <a:t>Pektus</a:t>
            </a:r>
            <a:r>
              <a:rPr lang="tr-TR" dirty="0"/>
              <a:t> </a:t>
            </a:r>
            <a:r>
              <a:rPr lang="tr-TR" dirty="0" err="1"/>
              <a:t>ekskavatumda</a:t>
            </a:r>
            <a:r>
              <a:rPr lang="tr-TR" dirty="0"/>
              <a:t> diğer tedavi seçenekleri</a:t>
            </a:r>
          </a:p>
        </p:txBody>
      </p:sp>
      <p:pic>
        <p:nvPicPr>
          <p:cNvPr id="5" name="Picture 16"/>
          <p:cNvPicPr>
            <a:picLocks noChangeAspect="1" noChangeArrowheads="1"/>
          </p:cNvPicPr>
          <p:nvPr/>
        </p:nvPicPr>
        <p:blipFill>
          <a:blip r:embed="rId2" cstate="print"/>
          <a:srcRect/>
          <a:stretch>
            <a:fillRect/>
          </a:stretch>
        </p:blipFill>
        <p:spPr>
          <a:xfrm>
            <a:off x="4139952" y="1268760"/>
            <a:ext cx="2911715" cy="2549724"/>
          </a:xfrm>
          <a:prstGeom prst="rect">
            <a:avLst/>
          </a:prstGeom>
          <a:noFill/>
        </p:spPr>
      </p:pic>
      <p:pic>
        <p:nvPicPr>
          <p:cNvPr id="6" name="Picture 4" descr="Pectus1pre"/>
          <p:cNvPicPr>
            <a:picLocks noChangeAspect="1" noChangeArrowheads="1"/>
          </p:cNvPicPr>
          <p:nvPr/>
        </p:nvPicPr>
        <p:blipFill>
          <a:blip r:embed="rId3" cstate="print"/>
          <a:srcRect/>
          <a:stretch>
            <a:fillRect/>
          </a:stretch>
        </p:blipFill>
        <p:spPr>
          <a:xfrm>
            <a:off x="827584" y="3976687"/>
            <a:ext cx="3381375" cy="2881313"/>
          </a:xfrm>
          <a:prstGeom prst="rect">
            <a:avLst/>
          </a:prstGeom>
          <a:noFill/>
        </p:spPr>
      </p:pic>
      <p:pic>
        <p:nvPicPr>
          <p:cNvPr id="7" name="Picture 7" descr="Pectus1pos"/>
          <p:cNvPicPr>
            <a:picLocks noChangeAspect="1" noChangeArrowheads="1"/>
          </p:cNvPicPr>
          <p:nvPr/>
        </p:nvPicPr>
        <p:blipFill>
          <a:blip r:embed="rId4" cstate="print"/>
          <a:srcRect/>
          <a:stretch>
            <a:fillRect/>
          </a:stretch>
        </p:blipFill>
        <p:spPr>
          <a:xfrm>
            <a:off x="4932040" y="4035425"/>
            <a:ext cx="3527425" cy="2822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tr-TR" dirty="0"/>
              <a:t>Cerrahi olmayan tedaviler</a:t>
            </a:r>
          </a:p>
        </p:txBody>
      </p:sp>
      <p:sp>
        <p:nvSpPr>
          <p:cNvPr id="20483" name="Rectangle 3"/>
          <p:cNvSpPr>
            <a:spLocks noGrp="1" noChangeArrowheads="1"/>
          </p:cNvSpPr>
          <p:nvPr>
            <p:ph type="body" sz="half" idx="1"/>
          </p:nvPr>
        </p:nvSpPr>
        <p:spPr>
          <a:xfrm>
            <a:off x="457200" y="1981200"/>
            <a:ext cx="8218488" cy="3886200"/>
          </a:xfrm>
        </p:spPr>
        <p:txBody>
          <a:bodyPr/>
          <a:lstStyle/>
          <a:p>
            <a:r>
              <a:rPr lang="tr-TR" b="1" dirty="0"/>
              <a:t>Vakum kemeri</a:t>
            </a:r>
          </a:p>
        </p:txBody>
      </p:sp>
      <p:pic>
        <p:nvPicPr>
          <p:cNvPr id="20484" name="Picture 4"/>
          <p:cNvPicPr>
            <a:picLocks noGrp="1" noChangeAspect="1" noChangeArrowheads="1"/>
          </p:cNvPicPr>
          <p:nvPr>
            <p:ph sz="quarter" idx="2"/>
          </p:nvPr>
        </p:nvPicPr>
        <p:blipFill>
          <a:blip r:embed="rId2" cstate="print"/>
          <a:srcRect/>
          <a:stretch>
            <a:fillRect/>
          </a:stretch>
        </p:blipFill>
        <p:spPr>
          <a:xfrm>
            <a:off x="827088" y="2781300"/>
            <a:ext cx="2898775" cy="3313113"/>
          </a:xfrm>
          <a:noFill/>
        </p:spPr>
      </p:pic>
      <p:pic>
        <p:nvPicPr>
          <p:cNvPr id="20485" name="Picture 6"/>
          <p:cNvPicPr>
            <a:picLocks noGrp="1" noChangeAspect="1" noChangeArrowheads="1"/>
          </p:cNvPicPr>
          <p:nvPr>
            <p:ph sz="quarter" idx="3"/>
          </p:nvPr>
        </p:nvPicPr>
        <p:blipFill>
          <a:blip r:embed="rId3" cstate="print"/>
          <a:srcRect/>
          <a:stretch>
            <a:fillRect/>
          </a:stretch>
        </p:blipFill>
        <p:spPr>
          <a:xfrm>
            <a:off x="4140200" y="2798763"/>
            <a:ext cx="4319588" cy="3294062"/>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dirty="0"/>
              <a:t>15 yaşındaki Batuhan göğsünün öne doğru çıkık olması yakınması ile geldi. Arkadaşlarının sürekli dalga geçtiğini, yüzmeye ve tatile denize gitmeyi çok sevdiğini ama sırf bu görüntüsü nedeni ile gidemediğini belirtti</a:t>
            </a:r>
          </a:p>
        </p:txBody>
      </p:sp>
      <p:sp>
        <p:nvSpPr>
          <p:cNvPr id="3" name="2 Başlık"/>
          <p:cNvSpPr>
            <a:spLocks noGrp="1"/>
          </p:cNvSpPr>
          <p:nvPr>
            <p:ph type="title"/>
          </p:nvPr>
        </p:nvSpPr>
        <p:spPr/>
        <p:txBody>
          <a:bodyPr/>
          <a:lstStyle/>
          <a:p>
            <a:endParaRPr lang="tr-T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lstStyle/>
          <a:p>
            <a:endParaRPr lang="tr-TR"/>
          </a:p>
        </p:txBody>
      </p:sp>
      <p:pic>
        <p:nvPicPr>
          <p:cNvPr id="64514" name="Picture 2" descr="pectus carinatum ile ilgili görsel sonucu"/>
          <p:cNvPicPr>
            <a:picLocks noChangeAspect="1" noChangeArrowheads="1"/>
          </p:cNvPicPr>
          <p:nvPr/>
        </p:nvPicPr>
        <p:blipFill>
          <a:blip r:embed="rId2" cstate="print"/>
          <a:srcRect r="47409"/>
          <a:stretch>
            <a:fillRect/>
          </a:stretch>
        </p:blipFill>
        <p:spPr bwMode="auto">
          <a:xfrm>
            <a:off x="2483768" y="1196752"/>
            <a:ext cx="3514630" cy="507906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normAutofit fontScale="90000"/>
          </a:bodyPr>
          <a:lstStyle/>
          <a:p>
            <a:r>
              <a:rPr lang="tr-TR" dirty="0" err="1"/>
              <a:t>Pektus</a:t>
            </a:r>
            <a:r>
              <a:rPr lang="tr-TR" dirty="0"/>
              <a:t> </a:t>
            </a:r>
            <a:r>
              <a:rPr lang="tr-TR" dirty="0" err="1"/>
              <a:t>karinatumda</a:t>
            </a:r>
            <a:r>
              <a:rPr lang="tr-TR" dirty="0"/>
              <a:t> korse tedavisi</a:t>
            </a:r>
          </a:p>
        </p:txBody>
      </p:sp>
      <p:pic>
        <p:nvPicPr>
          <p:cNvPr id="4" name="Picture 4" descr="Pectus Carinatum Brace"/>
          <p:cNvPicPr>
            <a:picLocks noChangeAspect="1" noChangeArrowheads="1"/>
          </p:cNvPicPr>
          <p:nvPr/>
        </p:nvPicPr>
        <p:blipFill>
          <a:blip r:embed="rId2" cstate="print"/>
          <a:srcRect/>
          <a:stretch>
            <a:fillRect/>
          </a:stretch>
        </p:blipFill>
        <p:spPr>
          <a:xfrm>
            <a:off x="539552" y="1844824"/>
            <a:ext cx="4010561" cy="4465091"/>
          </a:xfrm>
          <a:prstGeom prst="rect">
            <a:avLst/>
          </a:prstGeom>
          <a:noFill/>
        </p:spPr>
      </p:pic>
      <p:pic>
        <p:nvPicPr>
          <p:cNvPr id="5" name="Picture 6" descr="Back side of Pectus Carinatum brace"/>
          <p:cNvPicPr>
            <a:picLocks noChangeAspect="1" noChangeArrowheads="1"/>
          </p:cNvPicPr>
          <p:nvPr/>
        </p:nvPicPr>
        <p:blipFill>
          <a:blip r:embed="rId3" cstate="print"/>
          <a:srcRect/>
          <a:stretch>
            <a:fillRect/>
          </a:stretch>
        </p:blipFill>
        <p:spPr>
          <a:xfrm>
            <a:off x="4715371" y="1844824"/>
            <a:ext cx="3818355" cy="446449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lstStyle/>
          <a:p>
            <a:endParaRPr lang="tr-TR"/>
          </a:p>
        </p:txBody>
      </p:sp>
      <p:pic>
        <p:nvPicPr>
          <p:cNvPr id="64514" name="Picture 2" descr="pectus carinatum ile ilgili görsel sonucu"/>
          <p:cNvPicPr>
            <a:picLocks noChangeAspect="1" noChangeArrowheads="1"/>
          </p:cNvPicPr>
          <p:nvPr/>
        </p:nvPicPr>
        <p:blipFill>
          <a:blip r:embed="rId2" cstate="print"/>
          <a:srcRect l="49895"/>
          <a:stretch>
            <a:fillRect/>
          </a:stretch>
        </p:blipFill>
        <p:spPr bwMode="auto">
          <a:xfrm>
            <a:off x="2843808" y="908720"/>
            <a:ext cx="3600400" cy="546117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lstStyle/>
          <a:p>
            <a:r>
              <a:rPr lang="tr-TR" dirty="0" err="1"/>
              <a:t>Abramson</a:t>
            </a:r>
            <a:r>
              <a:rPr lang="tr-TR" dirty="0"/>
              <a:t> tekniği</a:t>
            </a:r>
          </a:p>
        </p:txBody>
      </p:sp>
      <p:pic>
        <p:nvPicPr>
          <p:cNvPr id="4" name="Picture 6"/>
          <p:cNvPicPr>
            <a:picLocks noChangeAspect="1" noChangeArrowheads="1"/>
          </p:cNvPicPr>
          <p:nvPr/>
        </p:nvPicPr>
        <p:blipFill>
          <a:blip r:embed="rId2" cstate="print"/>
          <a:srcRect/>
          <a:stretch>
            <a:fillRect/>
          </a:stretch>
        </p:blipFill>
        <p:spPr bwMode="auto">
          <a:xfrm>
            <a:off x="539552" y="2204864"/>
            <a:ext cx="3460750" cy="2992437"/>
          </a:xfrm>
          <a:prstGeom prst="rect">
            <a:avLst/>
          </a:prstGeom>
          <a:noFill/>
          <a:ln w="9525">
            <a:noFill/>
            <a:miter lim="800000"/>
            <a:headEnd/>
            <a:tailEnd/>
          </a:ln>
        </p:spPr>
      </p:pic>
      <p:pic>
        <p:nvPicPr>
          <p:cNvPr id="5" name="Picture 41"/>
          <p:cNvPicPr>
            <a:picLocks noChangeAspect="1" noChangeArrowheads="1"/>
          </p:cNvPicPr>
          <p:nvPr/>
        </p:nvPicPr>
        <p:blipFill>
          <a:blip r:embed="rId3" cstate="print"/>
          <a:srcRect/>
          <a:stretch>
            <a:fillRect/>
          </a:stretch>
        </p:blipFill>
        <p:spPr bwMode="auto">
          <a:xfrm>
            <a:off x="4386298" y="1556792"/>
            <a:ext cx="3282393" cy="2016224"/>
          </a:xfrm>
          <a:prstGeom prst="rect">
            <a:avLst/>
          </a:prstGeom>
          <a:noFill/>
          <a:ln w="9525">
            <a:noFill/>
            <a:miter lim="800000"/>
            <a:headEnd/>
            <a:tailEnd/>
          </a:ln>
          <a:effectLst/>
        </p:spPr>
      </p:pic>
      <p:pic>
        <p:nvPicPr>
          <p:cNvPr id="6" name="Picture 40"/>
          <p:cNvPicPr>
            <a:picLocks noChangeAspect="1" noChangeArrowheads="1"/>
          </p:cNvPicPr>
          <p:nvPr/>
        </p:nvPicPr>
        <p:blipFill>
          <a:blip r:embed="rId4" cstate="print"/>
          <a:srcRect/>
          <a:stretch>
            <a:fillRect/>
          </a:stretch>
        </p:blipFill>
        <p:spPr bwMode="auto">
          <a:xfrm>
            <a:off x="4486670" y="4005064"/>
            <a:ext cx="3325521" cy="208823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8942663F-7677-7D40-BFA2-85C34E0AD1E2}"/>
              </a:ext>
            </a:extLst>
          </p:cNvPr>
          <p:cNvSpPr>
            <a:spLocks noGrp="1"/>
          </p:cNvSpPr>
          <p:nvPr>
            <p:ph idx="1"/>
          </p:nvPr>
        </p:nvSpPr>
        <p:spPr/>
        <p:txBody>
          <a:bodyPr/>
          <a:lstStyle/>
          <a:p>
            <a:r>
              <a:rPr lang="tr-TR" dirty="0">
                <a:hlinkClick r:id="rId2"/>
              </a:rPr>
              <a:t>https://www.youtube.com/watch?v=PfpIAQy6aCs</a:t>
            </a:r>
            <a:endParaRPr lang="tr-TR" dirty="0"/>
          </a:p>
        </p:txBody>
      </p:sp>
      <p:sp>
        <p:nvSpPr>
          <p:cNvPr id="3" name="Unvan 2">
            <a:extLst>
              <a:ext uri="{FF2B5EF4-FFF2-40B4-BE49-F238E27FC236}">
                <a16:creationId xmlns:a16="http://schemas.microsoft.com/office/drawing/2014/main" id="{E0DDA19D-C1C0-064D-BBA3-894B2AC3AF22}"/>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2963023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a:p>
        </p:txBody>
      </p:sp>
      <p:sp>
        <p:nvSpPr>
          <p:cNvPr id="3" name="2 Başlık"/>
          <p:cNvSpPr>
            <a:spLocks noGrp="1"/>
          </p:cNvSpPr>
          <p:nvPr>
            <p:ph type="title"/>
          </p:nvPr>
        </p:nvSpPr>
        <p:spPr/>
        <p:txBody>
          <a:bodyPr/>
          <a:lstStyle/>
          <a:p>
            <a:r>
              <a:rPr lang="tr-TR" dirty="0" err="1"/>
              <a:t>Ravitch</a:t>
            </a:r>
            <a:r>
              <a:rPr lang="tr-TR" dirty="0"/>
              <a:t>  tekniği</a:t>
            </a:r>
          </a:p>
        </p:txBody>
      </p:sp>
      <p:pic>
        <p:nvPicPr>
          <p:cNvPr id="4" name="Picture 8"/>
          <p:cNvPicPr>
            <a:picLocks noChangeAspect="1" noChangeArrowheads="1"/>
          </p:cNvPicPr>
          <p:nvPr/>
        </p:nvPicPr>
        <p:blipFill>
          <a:blip r:embed="rId2" cstate="print"/>
          <a:srcRect/>
          <a:stretch>
            <a:fillRect/>
          </a:stretch>
        </p:blipFill>
        <p:spPr>
          <a:xfrm>
            <a:off x="1403350" y="1268413"/>
            <a:ext cx="6481763" cy="49339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E219DE2-A1D9-5143-B8A8-A737F35EABEF}"/>
              </a:ext>
            </a:extLst>
          </p:cNvPr>
          <p:cNvSpPr>
            <a:spLocks noGrp="1"/>
          </p:cNvSpPr>
          <p:nvPr>
            <p:ph type="title"/>
          </p:nvPr>
        </p:nvSpPr>
        <p:spPr/>
        <p:txBody>
          <a:bodyPr/>
          <a:lstStyle/>
          <a:p>
            <a:r>
              <a:rPr lang="tr-TR" dirty="0"/>
              <a:t>Fizik inceleme</a:t>
            </a:r>
          </a:p>
        </p:txBody>
      </p:sp>
      <p:sp>
        <p:nvSpPr>
          <p:cNvPr id="3" name="İçerik Yer Tutucusu 2">
            <a:extLst>
              <a:ext uri="{FF2B5EF4-FFF2-40B4-BE49-F238E27FC236}">
                <a16:creationId xmlns:a16="http://schemas.microsoft.com/office/drawing/2014/main" id="{0178FFC1-5A41-3A4C-9506-C83B107C1B3B}"/>
              </a:ext>
            </a:extLst>
          </p:cNvPr>
          <p:cNvSpPr>
            <a:spLocks noGrp="1"/>
          </p:cNvSpPr>
          <p:nvPr>
            <p:ph idx="1"/>
          </p:nvPr>
        </p:nvSpPr>
        <p:spPr/>
        <p:txBody>
          <a:bodyPr/>
          <a:lstStyle/>
          <a:p>
            <a:r>
              <a:rPr lang="tr-TR" dirty="0"/>
              <a:t>Boyu ve vücut ağırlığı 5 </a:t>
            </a:r>
            <a:r>
              <a:rPr lang="tr-TR" dirty="0" err="1"/>
              <a:t>persantilin</a:t>
            </a:r>
            <a:r>
              <a:rPr lang="tr-TR" dirty="0"/>
              <a:t> altında</a:t>
            </a:r>
          </a:p>
          <a:p>
            <a:endParaRPr lang="tr-TR" dirty="0"/>
          </a:p>
          <a:p>
            <a:r>
              <a:rPr lang="tr-TR" dirty="0"/>
              <a:t>Nörolojik problemi mevcut</a:t>
            </a:r>
          </a:p>
          <a:p>
            <a:endParaRPr lang="tr-TR" dirty="0"/>
          </a:p>
          <a:p>
            <a:r>
              <a:rPr lang="tr-TR" dirty="0"/>
              <a:t>Dinlemekle solunum sesleri bazalde </a:t>
            </a:r>
            <a:r>
              <a:rPr lang="tr-TR" dirty="0" err="1"/>
              <a:t>bilateral</a:t>
            </a:r>
            <a:r>
              <a:rPr lang="tr-TR" dirty="0"/>
              <a:t> kaba</a:t>
            </a:r>
          </a:p>
          <a:p>
            <a:endParaRPr lang="tr-TR" dirty="0"/>
          </a:p>
          <a:p>
            <a:endParaRPr lang="tr-TR" dirty="0"/>
          </a:p>
        </p:txBody>
      </p:sp>
    </p:spTree>
    <p:extLst>
      <p:ext uri="{BB962C8B-B14F-4D97-AF65-F5344CB8AC3E}">
        <p14:creationId xmlns:p14="http://schemas.microsoft.com/office/powerpoint/2010/main" val="79946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50E84B1-5B8C-8240-91EB-EDE4B8BA135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32FAFC8-6CC2-674A-B37E-702F18A79631}"/>
              </a:ext>
            </a:extLst>
          </p:cNvPr>
          <p:cNvSpPr>
            <a:spLocks noGrp="1"/>
          </p:cNvSpPr>
          <p:nvPr>
            <p:ph idx="1"/>
          </p:nvPr>
        </p:nvSpPr>
        <p:spPr/>
        <p:txBody>
          <a:bodyPr/>
          <a:lstStyle/>
          <a:p>
            <a:r>
              <a:rPr lang="tr-TR" dirty="0"/>
              <a:t>Hafif beyaz küre yüksekliği hariç laboratuvar parametreleri normal</a:t>
            </a:r>
          </a:p>
        </p:txBody>
      </p:sp>
    </p:spTree>
    <p:extLst>
      <p:ext uri="{BB962C8B-B14F-4D97-AF65-F5344CB8AC3E}">
        <p14:creationId xmlns:p14="http://schemas.microsoft.com/office/powerpoint/2010/main" val="31012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7644F5A-1921-BA4F-9B04-3799FC142A11}"/>
              </a:ext>
            </a:extLst>
          </p:cNvPr>
          <p:cNvSpPr>
            <a:spLocks noGrp="1"/>
          </p:cNvSpPr>
          <p:nvPr>
            <p:ph type="title"/>
          </p:nvPr>
        </p:nvSpPr>
        <p:spPr/>
        <p:txBody>
          <a:bodyPr/>
          <a:lstStyle/>
          <a:p>
            <a:r>
              <a:rPr lang="tr-TR" dirty="0"/>
              <a:t>Ön tanı?</a:t>
            </a:r>
          </a:p>
        </p:txBody>
      </p:sp>
      <p:sp>
        <p:nvSpPr>
          <p:cNvPr id="3" name="İçerik Yer Tutucusu 2">
            <a:extLst>
              <a:ext uri="{FF2B5EF4-FFF2-40B4-BE49-F238E27FC236}">
                <a16:creationId xmlns:a16="http://schemas.microsoft.com/office/drawing/2014/main" id="{18F80921-6D53-7941-B5AD-E7027BFD8EFC}"/>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218738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828B4F-6AAE-7D46-B53A-9D51104C5CB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F9F31862-0885-874D-A631-1852584BE74F}"/>
              </a:ext>
            </a:extLst>
          </p:cNvPr>
          <p:cNvSpPr>
            <a:spLocks noGrp="1"/>
          </p:cNvSpPr>
          <p:nvPr>
            <p:ph idx="1"/>
          </p:nvPr>
        </p:nvSpPr>
        <p:spPr/>
        <p:txBody>
          <a:bodyPr/>
          <a:lstStyle/>
          <a:p>
            <a:r>
              <a:rPr lang="tr-TR" dirty="0"/>
              <a:t>Annesinden kullandığı ilaçlar istendi. H2 reseptör </a:t>
            </a:r>
            <a:r>
              <a:rPr lang="tr-TR" dirty="0" err="1"/>
              <a:t>blokörü</a:t>
            </a:r>
            <a:r>
              <a:rPr lang="tr-TR" dirty="0"/>
              <a:t>, </a:t>
            </a:r>
            <a:r>
              <a:rPr lang="tr-TR" dirty="0" err="1"/>
              <a:t>prokinetik</a:t>
            </a:r>
            <a:r>
              <a:rPr lang="tr-TR" dirty="0"/>
              <a:t> ilaçlar kullandığını görüldü</a:t>
            </a:r>
          </a:p>
          <a:p>
            <a:endParaRPr lang="tr-TR" dirty="0"/>
          </a:p>
          <a:p>
            <a:r>
              <a:rPr lang="tr-TR" dirty="0"/>
              <a:t>Tetkik?</a:t>
            </a:r>
          </a:p>
        </p:txBody>
      </p:sp>
    </p:spTree>
    <p:extLst>
      <p:ext uri="{BB962C8B-B14F-4D97-AF65-F5344CB8AC3E}">
        <p14:creationId xmlns:p14="http://schemas.microsoft.com/office/powerpoint/2010/main" val="56444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5382ADE-F90A-524C-A7DF-DCD558C322A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C7F91C6-B332-3943-A51D-94565BAED048}"/>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F66ABB5-A51D-4C4A-831B-35AE38E97EB0}"/>
              </a:ext>
            </a:extLst>
          </p:cNvPr>
          <p:cNvPicPr>
            <a:picLocks noChangeAspect="1"/>
          </p:cNvPicPr>
          <p:nvPr/>
        </p:nvPicPr>
        <p:blipFill>
          <a:blip r:embed="rId2" cstate="print">
            <a:extLst>
              <a:ext uri="{28A0092B-C50C-407E-A947-70E740481C1C}">
                <a14:useLocalDpi xmlns:a14="http://schemas.microsoft.com/office/drawing/2010/main" val="0"/>
              </a:ext>
            </a:extLst>
          </a:blip>
          <a:srcRect l="4919" t="20671" r="16536"/>
          <a:stretch>
            <a:fillRect/>
          </a:stretch>
        </p:blipFill>
        <p:spPr bwMode="auto">
          <a:xfrm>
            <a:off x="2720253" y="496310"/>
            <a:ext cx="3077766"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0013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148</TotalTime>
  <Words>624</Words>
  <Application>Microsoft Macintosh PowerPoint</Application>
  <PresentationFormat>Ekran Gösterisi (4:3)</PresentationFormat>
  <Paragraphs>115</Paragraphs>
  <Slides>48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48</vt:i4>
      </vt:variant>
    </vt:vector>
  </HeadingPairs>
  <TitlesOfParts>
    <vt:vector size="53" baseType="lpstr">
      <vt:lpstr>Lucida Sans Unicode</vt:lpstr>
      <vt:lpstr>Verdana</vt:lpstr>
      <vt:lpstr>Wingdings 2</vt:lpstr>
      <vt:lpstr>Wingdings 3</vt:lpstr>
      <vt:lpstr>Kalabalık</vt:lpstr>
      <vt:lpstr>ÇOCUKLARDA GASTROÖZOFAGEAL REFLÜ ÖZOFAGUS MOTİLİTE BOZUKLUKLARI GÖĞÜS DUVARI DEFORMİTELERİ </vt:lpstr>
      <vt:lpstr>ÇOCUKLARDA GASTROÖZOFAGEAL REFLÜ</vt:lpstr>
      <vt:lpstr>PowerPoint Sunusu</vt:lpstr>
      <vt:lpstr>Öykü </vt:lpstr>
      <vt:lpstr>Fizik inceleme</vt:lpstr>
      <vt:lpstr>PowerPoint Sunusu</vt:lpstr>
      <vt:lpstr>Ön tanı?</vt:lpstr>
      <vt:lpstr>PowerPoint Sunusu</vt:lpstr>
      <vt:lpstr>PowerPoint Sunusu</vt:lpstr>
      <vt:lpstr>PowerPoint Sunusu</vt:lpstr>
      <vt:lpstr>GASTROÖZOFAGEAL REFLÜ</vt:lpstr>
      <vt:lpstr>Gastroözofageal reflü hastalığının çocuklarda görülen bulgular</vt:lpstr>
      <vt:lpstr>Gastroözofageal reflünün çocuklarda oluşturduğu komplikasyonlar</vt:lpstr>
      <vt:lpstr>PowerPoint Sunusu</vt:lpstr>
      <vt:lpstr>Tedavi?</vt:lpstr>
      <vt:lpstr>ÇOCUKLARDA ÖZOFAGUS MOTİLİTE BOZUKLUKLARI </vt:lpstr>
      <vt:lpstr>Özofagus fonksiyon bozuklukları</vt:lpstr>
      <vt:lpstr>PowerPoint Sunusu</vt:lpstr>
      <vt:lpstr>Fizik inceleme</vt:lpstr>
      <vt:lpstr>Laboratuvar </vt:lpstr>
      <vt:lpstr>PowerPoint Sunusu</vt:lpstr>
      <vt:lpstr>PowerPoint Sunusu</vt:lpstr>
      <vt:lpstr>Akalazya</vt:lpstr>
      <vt:lpstr>Manometri- Endoskopi</vt:lpstr>
      <vt:lpstr>Tedavi </vt:lpstr>
      <vt:lpstr>Tedavi?</vt:lpstr>
      <vt:lpstr>ÇOCUKLARDA GÖĞÜS DUVARI DEFORMİTELERİ </vt:lpstr>
      <vt:lpstr>Göğüs duvarı deformiteleri</vt:lpstr>
      <vt:lpstr>PowerPoint Sunusu</vt:lpstr>
      <vt:lpstr>Fizik inceleme</vt:lpstr>
      <vt:lpstr>PowerPoint Sunusu</vt:lpstr>
      <vt:lpstr>PowerPoint Sunusu</vt:lpstr>
      <vt:lpstr>PowerPoint Sunusu</vt:lpstr>
      <vt:lpstr>PowerPoint Sunusu</vt:lpstr>
      <vt:lpstr>Pektus ekskavatum</vt:lpstr>
      <vt:lpstr>Kriterlerden iki tanesinin olması   ameliyat</vt:lpstr>
      <vt:lpstr>PowerPoint Sunusu</vt:lpstr>
      <vt:lpstr>PowerPoint Sunusu</vt:lpstr>
      <vt:lpstr>PowerPoint Sunusu</vt:lpstr>
      <vt:lpstr>Pektus ekskavatumda diğer tedavi seçenekleri</vt:lpstr>
      <vt:lpstr>Cerrahi olmayan tedaviler</vt:lpstr>
      <vt:lpstr>PowerPoint Sunusu</vt:lpstr>
      <vt:lpstr>PowerPoint Sunusu</vt:lpstr>
      <vt:lpstr>Pektus karinatumda korse tedavisi</vt:lpstr>
      <vt:lpstr>PowerPoint Sunusu</vt:lpstr>
      <vt:lpstr>Abramson tekniği</vt:lpstr>
      <vt:lpstr>PowerPoint Sunusu</vt:lpstr>
      <vt:lpstr>Ravitch  tekniği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ÇOCUKLARDA GASTROÖZOFAGEAL REFLÜ ÖZOFAGUS MOTİLİTE BOZUKLUKLARI GÖĞÜS DUVARI DEFORMİTELERİ </dc:title>
  <dc:creator>user</dc:creator>
  <cp:lastModifiedBy>Microsoft Office User</cp:lastModifiedBy>
  <cp:revision>21</cp:revision>
  <dcterms:created xsi:type="dcterms:W3CDTF">2019-11-05T08:01:41Z</dcterms:created>
  <dcterms:modified xsi:type="dcterms:W3CDTF">2020-05-16T12:10:01Z</dcterms:modified>
</cp:coreProperties>
</file>