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314"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9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4F6B0D9C-41DC-4DF4-9C81-4EF15F6C0FD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057DD89-7E6D-46C3-A11F-0B15341BBD79}" type="datetimeFigureOut">
              <a:rPr lang="tr-TR" smtClean="0"/>
              <a:pPr/>
              <a:t>09.03.2018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F6B0D9C-41DC-4DF4-9C81-4EF15F6C0FD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143000"/>
          </a:xfrm>
        </p:spPr>
        <p:txBody>
          <a:bodyPr>
            <a:normAutofit fontScale="90000"/>
          </a:bodyPr>
          <a:lstStyle/>
          <a:p>
            <a:pPr algn="ctr"/>
            <a:r>
              <a:rPr lang="tr-TR" dirty="0" smtClean="0"/>
              <a:t>TURUNÇGİL VİRAL VE BAKTERİYEL HASTALIKLARI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12968" cy="6336704"/>
          </a:xfrm>
        </p:spPr>
        <p:txBody>
          <a:bodyPr>
            <a:normAutofit lnSpcReduction="10000"/>
          </a:bodyPr>
          <a:lstStyle/>
          <a:p>
            <a:pPr algn="just">
              <a:buNone/>
            </a:pPr>
            <a:r>
              <a:rPr lang="tr-TR" b="1" dirty="0" smtClean="0"/>
              <a:t>		</a:t>
            </a:r>
            <a:r>
              <a:rPr lang="tr-TR" sz="3400" dirty="0" smtClean="0"/>
              <a:t>Üç </a:t>
            </a:r>
            <a:r>
              <a:rPr lang="tr-TR" sz="3400" dirty="0"/>
              <a:t>yapraklı üzerine aşılı bitkilerde enfeksiyondan 3-8 yıl sonra kabuk kavlamaları görülür ve 8-10 içerisinde de şiddetli bir cücelik gelişmeye başlar. Kabuk kavlaması olduğu zaman aşı yerinin altında kabukta çatlama ve dökülme görülür. </a:t>
            </a:r>
            <a:r>
              <a:rPr lang="tr-TR" sz="3400" dirty="0" err="1"/>
              <a:t>Carrizo</a:t>
            </a:r>
            <a:r>
              <a:rPr lang="tr-TR" sz="3400" dirty="0"/>
              <a:t> </a:t>
            </a:r>
            <a:r>
              <a:rPr lang="tr-TR" sz="3400" dirty="0" err="1"/>
              <a:t>citrange</a:t>
            </a:r>
            <a:r>
              <a:rPr lang="tr-TR" sz="3400" dirty="0"/>
              <a:t> üzerine aşılı ağaçlarda belirtiler daha geç görülür, cücelik üç yapraklıdaki kadar da şiddetli olmaz ve kabuk kavlamaları da her zaman görülmeyebilir. Kavlayan kabukların altında etmenin </a:t>
            </a:r>
            <a:r>
              <a:rPr lang="tr-TR" sz="3400" dirty="0" err="1"/>
              <a:t>strainine</a:t>
            </a:r>
            <a:r>
              <a:rPr lang="tr-TR" sz="3400" dirty="0"/>
              <a:t> bağlı olarak bazen zamk akıntıları görülebilir. </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fontScale="62500" lnSpcReduction="20000"/>
          </a:bodyPr>
          <a:lstStyle/>
          <a:p>
            <a:pPr algn="just">
              <a:buNone/>
            </a:pPr>
            <a:r>
              <a:rPr lang="tr-TR" b="1" dirty="0" smtClean="0"/>
              <a:t>		</a:t>
            </a:r>
            <a:r>
              <a:rPr lang="tr-TR" sz="4800" dirty="0" smtClean="0"/>
              <a:t>Diğer </a:t>
            </a:r>
            <a:r>
              <a:rPr lang="tr-TR" sz="4800" dirty="0"/>
              <a:t>hassas anaçlar üzerine aşılı ağaçlarda cücelik, ağaçta sararma ve bazen da anacın kabuğunun pul pul dökülme şeklinde belirtiler görülür. </a:t>
            </a:r>
            <a:r>
              <a:rPr lang="tr-TR" sz="4800" dirty="0" err="1"/>
              <a:t>Exocortis</a:t>
            </a:r>
            <a:r>
              <a:rPr lang="tr-TR" sz="4800" dirty="0"/>
              <a:t> meyve kalitesini etkilemez, ancak ağaç cüceleştiğinden verim çok düşer. Yüksek sıcaklıklar belirti gelişimini hızlandırır.</a:t>
            </a:r>
          </a:p>
          <a:p>
            <a:pPr algn="just">
              <a:buNone/>
            </a:pPr>
            <a:r>
              <a:rPr lang="tr-TR" sz="4800" dirty="0"/>
              <a:t>		</a:t>
            </a:r>
            <a:r>
              <a:rPr lang="tr-TR" sz="4800" dirty="0" smtClean="0"/>
              <a:t>Ülkemizde </a:t>
            </a:r>
            <a:r>
              <a:rPr lang="tr-TR" sz="4800" dirty="0" err="1"/>
              <a:t>turunçgil</a:t>
            </a:r>
            <a:r>
              <a:rPr lang="tr-TR" sz="4800" dirty="0"/>
              <a:t> yetiştirilen her yerde bulunmakla birlikte özellikle üç yapraklının anaç olarak kullanıldığı Ege Bölgesi’nde çok daha yaygındır.</a:t>
            </a:r>
          </a:p>
          <a:p>
            <a:pPr algn="just">
              <a:buNone/>
            </a:pPr>
            <a:r>
              <a:rPr lang="tr-TR" sz="4800" dirty="0"/>
              <a:t>	</a:t>
            </a:r>
            <a:r>
              <a:rPr lang="tr-TR" sz="4800" dirty="0" smtClean="0"/>
              <a:t>	Etmenin </a:t>
            </a:r>
            <a:r>
              <a:rPr lang="tr-TR" sz="4800" dirty="0"/>
              <a:t>bilinen bir vektörü olmayıp enfekteli bitki materyalleri ile yayılmaktadır. Ayrıca bulaşık bitki budama ve aşılamada kullanılan alet ve ekipmanla da </a:t>
            </a:r>
            <a:r>
              <a:rPr lang="tr-TR" sz="4800" dirty="0" err="1"/>
              <a:t>viroid</a:t>
            </a:r>
            <a:r>
              <a:rPr lang="tr-TR" sz="4800" dirty="0"/>
              <a:t> sağlıklı bitkilere bulaşmaktadır.</a:t>
            </a:r>
          </a:p>
          <a:p>
            <a:pPr>
              <a:buNone/>
            </a:pPr>
            <a:r>
              <a:rPr lang="tr-TR" sz="4300" b="1" dirty="0"/>
              <a:t> </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568952" cy="6192688"/>
          </a:xfrm>
        </p:spPr>
        <p:txBody>
          <a:bodyPr>
            <a:normAutofit/>
          </a:bodyPr>
          <a:lstStyle/>
          <a:p>
            <a:pPr algn="just">
              <a:buNone/>
            </a:pPr>
            <a:r>
              <a:rPr lang="tr-TR" b="1" dirty="0" smtClean="0"/>
              <a:t>	</a:t>
            </a:r>
            <a:r>
              <a:rPr lang="tr-TR" sz="3200" dirty="0" smtClean="0"/>
              <a:t>Mücadele</a:t>
            </a:r>
            <a:endParaRPr lang="tr-TR" sz="3200" dirty="0"/>
          </a:p>
          <a:p>
            <a:pPr lvl="0" algn="just"/>
            <a:r>
              <a:rPr lang="tr-TR" sz="3200" dirty="0"/>
              <a:t>Virüsten ari sertifikalı üretim materyali kullanılmalıdır. </a:t>
            </a:r>
          </a:p>
          <a:p>
            <a:pPr lvl="0" algn="just"/>
            <a:r>
              <a:rPr lang="tr-TR" sz="3200" dirty="0"/>
              <a:t>Hastalığa dayanıklı anaç kullanılmalıdır. </a:t>
            </a:r>
          </a:p>
          <a:p>
            <a:pPr lvl="0" algn="just"/>
            <a:r>
              <a:rPr lang="tr-TR" sz="3200" dirty="0"/>
              <a:t>Budama aletleri ağaçtan ağaca geçerken </a:t>
            </a:r>
            <a:r>
              <a:rPr lang="tr-TR" sz="3200" dirty="0" smtClean="0"/>
              <a:t>%3’lük </a:t>
            </a:r>
            <a:r>
              <a:rPr lang="tr-TR" sz="3200" dirty="0"/>
              <a:t>sodyum </a:t>
            </a:r>
            <a:r>
              <a:rPr lang="tr-TR" sz="3200" dirty="0" err="1"/>
              <a:t>hipoklorid</a:t>
            </a:r>
            <a:r>
              <a:rPr lang="tr-TR" sz="3200" dirty="0"/>
              <a:t> veya </a:t>
            </a:r>
            <a:r>
              <a:rPr lang="tr-TR" sz="3200" dirty="0" smtClean="0"/>
              <a:t>%3’lük </a:t>
            </a:r>
            <a:r>
              <a:rPr lang="tr-TR" sz="3200" dirty="0"/>
              <a:t>sodyum hidroksit + </a:t>
            </a:r>
            <a:r>
              <a:rPr lang="tr-TR" sz="3200" dirty="0" smtClean="0"/>
              <a:t>%2’lik </a:t>
            </a:r>
            <a:r>
              <a:rPr lang="tr-TR" sz="3200" dirty="0" err="1"/>
              <a:t>formalin</a:t>
            </a:r>
            <a:r>
              <a:rPr lang="tr-TR" sz="3200" dirty="0"/>
              <a:t> </a:t>
            </a:r>
            <a:r>
              <a:rPr lang="tr-TR" sz="3200" dirty="0" err="1"/>
              <a:t>solusyonlarına</a:t>
            </a:r>
            <a:r>
              <a:rPr lang="tr-TR" sz="3200" dirty="0"/>
              <a:t> batırılarak dezenfekte edilmelidir. </a:t>
            </a:r>
          </a:p>
          <a:p>
            <a:pPr lvl="0" algn="just"/>
            <a:r>
              <a:rPr lang="tr-TR" sz="3200" dirty="0"/>
              <a:t>Bulaşık ağaçlar derhal sökülerek imha edilmelidir. </a:t>
            </a:r>
          </a:p>
          <a:p>
            <a:endParaRPr lang="tr-TR" b="1" dirty="0"/>
          </a:p>
          <a:p>
            <a:pPr>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404664"/>
            <a:ext cx="8568952" cy="6192688"/>
          </a:xfrm>
        </p:spPr>
        <p:txBody>
          <a:bodyPr/>
          <a:lstStyle/>
          <a:p>
            <a:pPr algn="ctr">
              <a:buNone/>
            </a:pPr>
            <a:r>
              <a:rPr lang="tr-TR" sz="4800" b="1" dirty="0"/>
              <a:t>Citrus </a:t>
            </a:r>
            <a:r>
              <a:rPr lang="tr-TR" sz="4800" b="1" dirty="0" err="1" smtClean="0"/>
              <a:t>Tristeza</a:t>
            </a:r>
            <a:r>
              <a:rPr lang="tr-TR" sz="4800" b="1" dirty="0" smtClean="0"/>
              <a:t> </a:t>
            </a:r>
            <a:r>
              <a:rPr lang="tr-TR" sz="4800" b="1" dirty="0" err="1" smtClean="0"/>
              <a:t>Virus</a:t>
            </a:r>
            <a:r>
              <a:rPr lang="tr-TR" sz="4800" b="1" dirty="0" smtClean="0"/>
              <a:t> (CTV)</a:t>
            </a:r>
            <a:r>
              <a:rPr lang="tr-TR" sz="4000" b="1" dirty="0"/>
              <a:t/>
            </a:r>
            <a:br>
              <a:rPr lang="tr-TR" sz="4000" b="1" dirty="0"/>
            </a:br>
            <a:endParaRPr lang="tr-TR" sz="4000" b="1" dirty="0"/>
          </a:p>
          <a:p>
            <a:pPr algn="just">
              <a:buNone/>
            </a:pPr>
            <a:r>
              <a:rPr lang="tr-TR" sz="4000" b="1" dirty="0" smtClean="0"/>
              <a:t>		</a:t>
            </a:r>
            <a:r>
              <a:rPr lang="tr-TR" sz="4000" dirty="0" smtClean="0"/>
              <a:t>CTV </a:t>
            </a:r>
            <a:r>
              <a:rPr lang="tr-TR" sz="4000" i="1" dirty="0" err="1"/>
              <a:t>Closterovirus</a:t>
            </a:r>
            <a:r>
              <a:rPr lang="tr-TR" sz="4000" i="1" dirty="0"/>
              <a:t> </a:t>
            </a:r>
            <a:r>
              <a:rPr lang="tr-TR" sz="4000" dirty="0"/>
              <a:t>cinsinin bir üyesi olup partikülleri ipliğimsi, kıvrımlı 2000x11 </a:t>
            </a:r>
            <a:r>
              <a:rPr lang="tr-TR" sz="4000" dirty="0" err="1"/>
              <a:t>nm</a:t>
            </a:r>
            <a:r>
              <a:rPr lang="tr-TR" sz="4000" dirty="0"/>
              <a:t> boyutlarında tek parça genomlu tek sarmal RNA içeren bir </a:t>
            </a:r>
            <a:r>
              <a:rPr lang="tr-TR" sz="4000" dirty="0" err="1"/>
              <a:t>virustur</a:t>
            </a:r>
            <a:r>
              <a:rPr lang="tr-TR" sz="4000" dirty="0"/>
              <a:t>.  Etmenin sebep olduğu hastalık göçüren olarak bilinmektedir.</a:t>
            </a:r>
          </a:p>
          <a:p>
            <a:pPr algn="just">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192688"/>
          </a:xfrm>
        </p:spPr>
        <p:txBody>
          <a:bodyPr>
            <a:normAutofit lnSpcReduction="10000"/>
          </a:bodyPr>
          <a:lstStyle/>
          <a:p>
            <a:pPr algn="just">
              <a:buNone/>
            </a:pPr>
            <a:r>
              <a:rPr lang="tr-TR" b="1" dirty="0" smtClean="0"/>
              <a:t>		</a:t>
            </a:r>
            <a:r>
              <a:rPr lang="tr-TR" sz="3600" dirty="0" smtClean="0"/>
              <a:t>Bazı </a:t>
            </a:r>
            <a:r>
              <a:rPr lang="tr-TR" sz="3600" dirty="0"/>
              <a:t>CTV </a:t>
            </a:r>
            <a:r>
              <a:rPr lang="tr-TR" sz="3600" dirty="0" err="1"/>
              <a:t>izolatları</a:t>
            </a:r>
            <a:r>
              <a:rPr lang="tr-TR" sz="3600" dirty="0"/>
              <a:t> ticari </a:t>
            </a:r>
            <a:r>
              <a:rPr lang="tr-TR" sz="3600" dirty="0" err="1"/>
              <a:t>turunçgil</a:t>
            </a:r>
            <a:r>
              <a:rPr lang="tr-TR" sz="3600" dirty="0"/>
              <a:t> çeşitlerinde hafif belirtiler oluşturur veya görünür hiçbir belirti görülmez. Ancak bazıları da çok şiddetli belirtiler yapmaktadır. </a:t>
            </a:r>
          </a:p>
          <a:p>
            <a:pPr algn="just">
              <a:buNone/>
            </a:pPr>
            <a:r>
              <a:rPr lang="tr-TR" sz="3600" dirty="0" smtClean="0"/>
              <a:t>		</a:t>
            </a:r>
            <a:r>
              <a:rPr lang="tr-TR" sz="3600" dirty="0" err="1" smtClean="0"/>
              <a:t>CTV’nin</a:t>
            </a:r>
            <a:r>
              <a:rPr lang="tr-TR" sz="3600" dirty="0" smtClean="0"/>
              <a:t> </a:t>
            </a:r>
            <a:r>
              <a:rPr lang="tr-TR" sz="3600" dirty="0"/>
              <a:t>turunçgillerde sebep olduğu sendrom </a:t>
            </a:r>
            <a:r>
              <a:rPr lang="tr-TR" sz="3600" dirty="0" err="1"/>
              <a:t>virus</a:t>
            </a:r>
            <a:r>
              <a:rPr lang="tr-TR" sz="3600" dirty="0"/>
              <a:t> </a:t>
            </a:r>
            <a:r>
              <a:rPr lang="tr-TR" sz="3600" dirty="0" err="1"/>
              <a:t>strainlerine</a:t>
            </a:r>
            <a:r>
              <a:rPr lang="tr-TR" sz="3600" dirty="0"/>
              <a:t> ve anaç-kalem kombinasyonlarına bağlı olarak </a:t>
            </a:r>
            <a:r>
              <a:rPr lang="tr-TR" sz="3600" dirty="0" err="1"/>
              <a:t>tristeza</a:t>
            </a:r>
            <a:r>
              <a:rPr lang="tr-TR" sz="3600" dirty="0"/>
              <a:t>, gövde çukurlanması (gövdede gözenekleşme) ve fidan sarılığı olmak üzere 3 şekilde görülmektedir. </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712968" cy="6336704"/>
          </a:xfrm>
        </p:spPr>
        <p:txBody>
          <a:bodyPr>
            <a:normAutofit/>
          </a:bodyPr>
          <a:lstStyle/>
          <a:p>
            <a:pPr algn="just">
              <a:buNone/>
            </a:pPr>
            <a:r>
              <a:rPr lang="tr-TR" b="1" dirty="0" smtClean="0"/>
              <a:t>		</a:t>
            </a:r>
            <a:r>
              <a:rPr lang="tr-TR" sz="3200" dirty="0" smtClean="0"/>
              <a:t>İlki </a:t>
            </a:r>
            <a:r>
              <a:rPr lang="tr-TR" sz="3200" dirty="0"/>
              <a:t>(</a:t>
            </a:r>
            <a:r>
              <a:rPr lang="tr-TR" sz="3200" dirty="0" err="1"/>
              <a:t>tristeza</a:t>
            </a:r>
            <a:r>
              <a:rPr lang="tr-TR" sz="3200" dirty="0"/>
              <a:t>) turunç ve limon gibi anaçlar üzerine aşılı turunçgillerde (portakal, mandarin, greyfurt, </a:t>
            </a:r>
            <a:r>
              <a:rPr lang="tr-TR" sz="3200" dirty="0" err="1"/>
              <a:t>kamkat</a:t>
            </a:r>
            <a:r>
              <a:rPr lang="tr-TR" sz="3200" dirty="0"/>
              <a:t>, </a:t>
            </a:r>
            <a:r>
              <a:rPr lang="tr-TR" sz="3200" dirty="0" err="1"/>
              <a:t>laymlar</a:t>
            </a:r>
            <a:r>
              <a:rPr lang="tr-TR" sz="3200" dirty="0"/>
              <a:t>)  ağaçlarda genel bir çöküntü (</a:t>
            </a:r>
            <a:r>
              <a:rPr lang="tr-TR" sz="3200" dirty="0" err="1"/>
              <a:t>decline</a:t>
            </a:r>
            <a:r>
              <a:rPr lang="tr-TR" sz="3200" dirty="0"/>
              <a:t>) ve ağaçlarda bodurluk şeklindedir. Bu durumda ağaç normal </a:t>
            </a:r>
            <a:r>
              <a:rPr lang="tr-TR" sz="3200" dirty="0" err="1"/>
              <a:t>vegetatif</a:t>
            </a:r>
            <a:r>
              <a:rPr lang="tr-TR" sz="3200" dirty="0"/>
              <a:t> gelişimini sürdürürken solgunluk görülmeye başlar ve birkaç hafta içerisinde de ağaç tamamen çöker (</a:t>
            </a:r>
            <a:r>
              <a:rPr lang="tr-TR" sz="3200" dirty="0" err="1"/>
              <a:t>quick</a:t>
            </a:r>
            <a:r>
              <a:rPr lang="tr-TR" sz="3200" dirty="0"/>
              <a:t> </a:t>
            </a:r>
            <a:r>
              <a:rPr lang="tr-TR" sz="3200" dirty="0" err="1"/>
              <a:t>decline</a:t>
            </a:r>
            <a:r>
              <a:rPr lang="tr-TR" sz="3200" dirty="0"/>
              <a:t>, </a:t>
            </a:r>
            <a:r>
              <a:rPr lang="tr-TR" sz="3200" dirty="0" smtClean="0"/>
              <a:t>hızlı </a:t>
            </a:r>
            <a:r>
              <a:rPr lang="tr-TR" sz="3200" dirty="0"/>
              <a:t>ölüm). </a:t>
            </a:r>
            <a:r>
              <a:rPr lang="tr-TR" sz="3200" dirty="0" err="1"/>
              <a:t>Bazan</a:t>
            </a:r>
            <a:r>
              <a:rPr lang="tr-TR" sz="3200" dirty="0"/>
              <a:t> bu çöküş ayları ya da yılları bulacak kadar yavaş seyredebilir (</a:t>
            </a:r>
            <a:r>
              <a:rPr lang="tr-TR" sz="3200" dirty="0" err="1"/>
              <a:t>slow</a:t>
            </a:r>
            <a:r>
              <a:rPr lang="tr-TR" sz="3200" dirty="0"/>
              <a:t> </a:t>
            </a:r>
            <a:r>
              <a:rPr lang="tr-TR" sz="3200" dirty="0" err="1"/>
              <a:t>decline</a:t>
            </a:r>
            <a:r>
              <a:rPr lang="tr-TR" sz="3200" dirty="0"/>
              <a:t>). Genellikle böyle ağaçlar soluk yeşil veya sarı renkli ve ince yapraklıdırlar. </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712968" cy="6336704"/>
          </a:xfrm>
        </p:spPr>
        <p:txBody>
          <a:bodyPr>
            <a:normAutofit/>
          </a:bodyPr>
          <a:lstStyle/>
          <a:p>
            <a:pPr algn="just">
              <a:buNone/>
            </a:pPr>
            <a:r>
              <a:rPr lang="tr-TR" b="1" dirty="0" smtClean="0"/>
              <a:t>		</a:t>
            </a:r>
            <a:r>
              <a:rPr lang="tr-TR" dirty="0" smtClean="0"/>
              <a:t>CTV </a:t>
            </a:r>
            <a:r>
              <a:rPr lang="tr-TR" dirty="0"/>
              <a:t>aşı birleşme bölgesine yakın arkadaş hücreleriyle kalburlu boruların nekrozuna yol açar ve aşırı miktarda işlev yapamayan </a:t>
            </a:r>
            <a:r>
              <a:rPr lang="tr-TR" dirty="0" err="1"/>
              <a:t>floem</a:t>
            </a:r>
            <a:r>
              <a:rPr lang="tr-TR" dirty="0"/>
              <a:t> oluşumu görülür. Bu da kök sistemin su ve besin maddesi açlığına yol açar bu şekilde de ağaç solar, sararır ve geriye doğru ölür. Aşı birleşme yerinin altındaki (turunç) odun dokusunun </a:t>
            </a:r>
            <a:r>
              <a:rPr lang="tr-TR" dirty="0" err="1"/>
              <a:t>medullar</a:t>
            </a:r>
            <a:r>
              <a:rPr lang="tr-TR" dirty="0"/>
              <a:t> ışın hücreleri ligninleşir ve bunun sonucu olarak balık dişi gibi ince uçlu çıkıntılar oluşur. Buna denk gelen kabuk dokusunun iç yüzeyinde de toplu iğne batırılmış gibi çukurcuklar görülür. </a:t>
            </a:r>
            <a:endParaRPr lang="tr-TR" dirty="0" smtClean="0"/>
          </a:p>
          <a:p>
            <a:pPr algn="just">
              <a:buNone/>
            </a:pPr>
            <a:r>
              <a:rPr lang="tr-TR" dirty="0" smtClean="0"/>
              <a:t>		Yaprakların </a:t>
            </a:r>
            <a:r>
              <a:rPr lang="tr-TR" dirty="0"/>
              <a:t>dökülmesi, azot eksikliği belirtilerine benzer yapraklarda </a:t>
            </a:r>
            <a:r>
              <a:rPr lang="tr-TR" dirty="0" err="1"/>
              <a:t>klorotik</a:t>
            </a:r>
            <a:r>
              <a:rPr lang="tr-TR" dirty="0"/>
              <a:t> lekeler ve küçük soluk renkli meyveler diğer belirtilerdir.</a:t>
            </a:r>
          </a:p>
          <a:p>
            <a:pPr algn="just">
              <a:buNone/>
            </a:pPr>
            <a:endParaRPr lang="tr-TR" dirty="0"/>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640960" cy="6336704"/>
          </a:xfrm>
        </p:spPr>
        <p:txBody>
          <a:bodyPr>
            <a:normAutofit fontScale="92500"/>
          </a:bodyPr>
          <a:lstStyle/>
          <a:p>
            <a:pPr algn="just">
              <a:buNone/>
            </a:pPr>
            <a:r>
              <a:rPr lang="tr-TR" sz="3600" dirty="0" smtClean="0"/>
              <a:t>		İkincisi </a:t>
            </a:r>
            <a:r>
              <a:rPr lang="tr-TR" sz="3600" dirty="0"/>
              <a:t>muhtemelen </a:t>
            </a:r>
            <a:r>
              <a:rPr lang="tr-TR" sz="3600" dirty="0" err="1"/>
              <a:t>kambiyum</a:t>
            </a:r>
            <a:r>
              <a:rPr lang="tr-TR" sz="3600" dirty="0"/>
              <a:t> dokusunun belirli yerlerinde </a:t>
            </a:r>
            <a:r>
              <a:rPr lang="tr-TR" sz="3600" dirty="0" err="1"/>
              <a:t>meristematik</a:t>
            </a:r>
            <a:r>
              <a:rPr lang="tr-TR" sz="3600" dirty="0"/>
              <a:t> aktivitenin kopması ile görülen gövde çukurlanması (GÇ) belirtileridir. Gövde ve dallarda görülen aşırı çukurlanma </a:t>
            </a:r>
            <a:r>
              <a:rPr lang="tr-TR" sz="3600" dirty="0" err="1"/>
              <a:t>radyal</a:t>
            </a:r>
            <a:r>
              <a:rPr lang="tr-TR" sz="3600" dirty="0"/>
              <a:t> gelişmeyi sınırlayabilir ve bodurluğa sebep olabilir. Bu çukurluklar derin veya daha yüzeysel uzunlamasına değişik boy ve sayılardadır. </a:t>
            </a:r>
            <a:r>
              <a:rPr lang="tr-TR" sz="3600" dirty="0" err="1"/>
              <a:t>GÇ’li</a:t>
            </a:r>
            <a:r>
              <a:rPr lang="tr-TR" sz="3600" dirty="0"/>
              <a:t> ağaçlar sarı renkli ince yapraklı bir durumdadır, böyle ağaçlar düşük verimli ve küçük meyvelidir. Böyle meyvelerin meyve suyu içeriği de düşüktür. </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264696"/>
          </a:xfrm>
        </p:spPr>
        <p:txBody>
          <a:bodyPr/>
          <a:lstStyle/>
          <a:p>
            <a:pPr algn="just">
              <a:buNone/>
            </a:pPr>
            <a:r>
              <a:rPr lang="tr-TR" b="1" dirty="0" smtClean="0"/>
              <a:t>		</a:t>
            </a:r>
            <a:r>
              <a:rPr lang="tr-TR" sz="4400" dirty="0" err="1" smtClean="0"/>
              <a:t>Greyfrut</a:t>
            </a:r>
            <a:r>
              <a:rPr lang="tr-TR" sz="4400" dirty="0" smtClean="0"/>
              <a:t> </a:t>
            </a:r>
            <a:r>
              <a:rPr lang="tr-TR" sz="4400" dirty="0"/>
              <a:t>ve bazı portakal çeşitleri GÇ ırkına orta derecede hassasiyet gösterirken mandarinler en yüksek toleransa sahiptir. </a:t>
            </a:r>
            <a:r>
              <a:rPr lang="tr-TR" sz="4400" dirty="0" err="1"/>
              <a:t>Tristezadan</a:t>
            </a:r>
            <a:r>
              <a:rPr lang="tr-TR" sz="4400" dirty="0"/>
              <a:t> farklı olarak GÇ sendromu genellikle ağaçları öldürmez fakat zayıf gelişme ve verimdeki kronik düşüş yüksek ekonomik kayıplara sebep olur. </a:t>
            </a:r>
          </a:p>
          <a:p>
            <a:pPr algn="just">
              <a:buNone/>
            </a:pPr>
            <a:endParaRPr lang="tr-TR" sz="4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408712"/>
          </a:xfrm>
        </p:spPr>
        <p:txBody>
          <a:bodyPr>
            <a:normAutofit lnSpcReduction="10000"/>
          </a:bodyPr>
          <a:lstStyle/>
          <a:p>
            <a:pPr algn="just">
              <a:buNone/>
            </a:pPr>
            <a:r>
              <a:rPr lang="tr-TR" dirty="0" smtClean="0"/>
              <a:t>		</a:t>
            </a:r>
            <a:r>
              <a:rPr lang="tr-TR" sz="3000" dirty="0" smtClean="0"/>
              <a:t>Üçüncüsü </a:t>
            </a:r>
            <a:r>
              <a:rPr lang="tr-TR" sz="3000" dirty="0"/>
              <a:t>biyolojik indeksleme ile gözlenen bahçelerde nadiren rastlanan fidanlarda sarılık (FS) belirtileridir. FS cüceleşme, küçük soluk renkli veya sarı yapraklılık, kök sisteminin zayıflaması ve bazen turunç, greyfurt ve limon fidanlarının gelişmesinin tamamen durmasına sebep olur.</a:t>
            </a:r>
          </a:p>
          <a:p>
            <a:pPr algn="just">
              <a:buNone/>
            </a:pPr>
            <a:r>
              <a:rPr lang="tr-TR" sz="3000" dirty="0"/>
              <a:t> </a:t>
            </a:r>
            <a:r>
              <a:rPr lang="tr-TR" sz="3000" dirty="0" smtClean="0"/>
              <a:t>		Genellikle </a:t>
            </a:r>
            <a:r>
              <a:rPr lang="tr-TR" sz="3000" dirty="0"/>
              <a:t>kullanılan </a:t>
            </a:r>
            <a:r>
              <a:rPr lang="tr-TR" sz="3000" dirty="0" err="1"/>
              <a:t>turunçgil</a:t>
            </a:r>
            <a:r>
              <a:rPr lang="tr-TR" sz="3000" dirty="0"/>
              <a:t> anaçlarından turunç etmene hassas, üç yapraklı ve bazı üç yapraklı </a:t>
            </a:r>
            <a:r>
              <a:rPr lang="tr-TR" sz="3000" dirty="0" err="1"/>
              <a:t>hibritleri</a:t>
            </a:r>
            <a:r>
              <a:rPr lang="tr-TR" sz="3000" dirty="0"/>
              <a:t> ise dayanıklıdır. Ancak son zamanlarda üç yapraklının anaç olarak kullanıldığı bazı bitkilerde (mandarin, limon) </a:t>
            </a:r>
            <a:r>
              <a:rPr lang="tr-TR" sz="3000" dirty="0" err="1"/>
              <a:t>stem</a:t>
            </a:r>
            <a:r>
              <a:rPr lang="tr-TR" sz="3000" dirty="0"/>
              <a:t> </a:t>
            </a:r>
            <a:r>
              <a:rPr lang="tr-TR" sz="3000" dirty="0" err="1"/>
              <a:t>pitting</a:t>
            </a:r>
            <a:r>
              <a:rPr lang="tr-TR" sz="3000" dirty="0"/>
              <a:t> </a:t>
            </a:r>
            <a:r>
              <a:rPr lang="tr-TR" sz="3000" dirty="0" smtClean="0"/>
              <a:t> (gövde çukurlanması) belirtileri </a:t>
            </a:r>
            <a:r>
              <a:rPr lang="tr-TR" sz="3000" dirty="0"/>
              <a:t>görülmüştür.   </a:t>
            </a:r>
          </a:p>
          <a:p>
            <a:pPr algn="just">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08712"/>
          </a:xfrm>
        </p:spPr>
        <p:txBody>
          <a:bodyPr>
            <a:normAutofit/>
          </a:bodyPr>
          <a:lstStyle/>
          <a:p>
            <a:pPr algn="ctr">
              <a:buNone/>
            </a:pPr>
            <a:r>
              <a:rPr lang="tr-TR" sz="4400" b="1" dirty="0" err="1"/>
              <a:t>Stubburn</a:t>
            </a:r>
            <a:r>
              <a:rPr lang="tr-TR" sz="4400" b="1" dirty="0"/>
              <a:t> </a:t>
            </a:r>
          </a:p>
          <a:p>
            <a:pPr algn="just">
              <a:buNone/>
            </a:pPr>
            <a:r>
              <a:rPr lang="tr-TR" sz="3200" b="1" dirty="0"/>
              <a:t> </a:t>
            </a:r>
            <a:r>
              <a:rPr lang="tr-TR" sz="3200" b="1" dirty="0" smtClean="0"/>
              <a:t>		</a:t>
            </a:r>
            <a:r>
              <a:rPr lang="tr-TR" sz="3200" dirty="0" smtClean="0"/>
              <a:t>Hastalık </a:t>
            </a:r>
            <a:r>
              <a:rPr lang="tr-TR" sz="3200" dirty="0"/>
              <a:t>etmeni </a:t>
            </a:r>
            <a:r>
              <a:rPr lang="tr-TR" sz="3200" dirty="0" err="1"/>
              <a:t>Bacteria</a:t>
            </a:r>
            <a:r>
              <a:rPr lang="tr-TR" sz="3200" dirty="0"/>
              <a:t> üst aleminden </a:t>
            </a:r>
            <a:r>
              <a:rPr lang="tr-TR" sz="3200" dirty="0" err="1"/>
              <a:t>Mollicutes</a:t>
            </a:r>
            <a:r>
              <a:rPr lang="tr-TR" sz="3200" dirty="0"/>
              <a:t> sınıfından </a:t>
            </a:r>
            <a:r>
              <a:rPr lang="tr-TR" sz="3200" dirty="0" err="1"/>
              <a:t>Spiroplasmataceae</a:t>
            </a:r>
            <a:r>
              <a:rPr lang="tr-TR" sz="3200" dirty="0"/>
              <a:t> familyasından bir </a:t>
            </a:r>
            <a:r>
              <a:rPr lang="tr-TR" sz="3200" dirty="0" err="1"/>
              <a:t>spiroplazma</a:t>
            </a:r>
            <a:r>
              <a:rPr lang="tr-TR" sz="3200" dirty="0"/>
              <a:t> olan 2.0 x 0.1-0.2 </a:t>
            </a:r>
            <a:r>
              <a:rPr lang="tr-TR" sz="3200" dirty="0" err="1"/>
              <a:t>μm</a:t>
            </a:r>
            <a:r>
              <a:rPr lang="tr-TR" sz="3200" dirty="0"/>
              <a:t> boyutlarında </a:t>
            </a:r>
            <a:r>
              <a:rPr lang="tr-TR" sz="3200" i="1" dirty="0" err="1"/>
              <a:t>Spiroplasma</a:t>
            </a:r>
            <a:r>
              <a:rPr lang="tr-TR" sz="3200" dirty="0"/>
              <a:t> </a:t>
            </a:r>
            <a:r>
              <a:rPr lang="tr-TR" sz="3200" i="1" dirty="0" err="1"/>
              <a:t>citr</a:t>
            </a:r>
            <a:r>
              <a:rPr lang="tr-TR" sz="3200" dirty="0" err="1"/>
              <a:t>i’dir</a:t>
            </a:r>
            <a:r>
              <a:rPr lang="tr-TR" sz="3200" dirty="0"/>
              <a:t>. Bu </a:t>
            </a:r>
            <a:r>
              <a:rPr lang="tr-TR" sz="3200" dirty="0" err="1"/>
              <a:t>spiroplazma</a:t>
            </a:r>
            <a:r>
              <a:rPr lang="tr-TR" sz="3200" dirty="0"/>
              <a:t> turunçgillerde yalnızca </a:t>
            </a:r>
            <a:r>
              <a:rPr lang="tr-TR" sz="3200" dirty="0" err="1"/>
              <a:t>floemin</a:t>
            </a:r>
            <a:r>
              <a:rPr lang="tr-TR" sz="3200" dirty="0"/>
              <a:t> kalburlu boru hücrelerinde bulunmaktadır. Bunlar kültüre alınabilmektedir. </a:t>
            </a:r>
          </a:p>
          <a:p>
            <a:pPr algn="just">
              <a:buNone/>
            </a:pPr>
            <a:r>
              <a:rPr lang="tr-TR" sz="3200" dirty="0" smtClean="0"/>
              <a:t>		Bu </a:t>
            </a:r>
            <a:r>
              <a:rPr lang="tr-TR" sz="3200" dirty="0"/>
              <a:t>hastalık yurdumuzda palamutlaşma veya yediverenleşme hastalığı olarak bilinmektedir.</a:t>
            </a:r>
          </a:p>
          <a:p>
            <a:pPr algn="just">
              <a:buNone/>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80720"/>
          </a:xfrm>
        </p:spPr>
        <p:txBody>
          <a:bodyPr>
            <a:normAutofit/>
          </a:bodyPr>
          <a:lstStyle/>
          <a:p>
            <a:pPr algn="just">
              <a:buNone/>
            </a:pPr>
            <a:r>
              <a:rPr lang="tr-TR" b="1" dirty="0" smtClean="0"/>
              <a:t>		</a:t>
            </a:r>
            <a:r>
              <a:rPr lang="tr-TR" sz="3200" dirty="0" smtClean="0"/>
              <a:t>Günümüze </a:t>
            </a:r>
            <a:r>
              <a:rPr lang="tr-TR" sz="3200" dirty="0"/>
              <a:t>kadar turunç üzerine aşılı 80 milyondan fazla </a:t>
            </a:r>
            <a:r>
              <a:rPr lang="tr-TR" sz="3200" dirty="0" err="1"/>
              <a:t>turunçgil</a:t>
            </a:r>
            <a:r>
              <a:rPr lang="tr-TR" sz="3200" dirty="0"/>
              <a:t> ağacı CTV yüzünden ölmüş ya da verim özelliklerini kaybetmiştir. Arjantin’de 10 milyondan fazla, Brezilya’da 6 milyondan, ABD’de de 3 milyondan fazla ağaç CTV yüzünden yok olmuştur. İspanya’da 40 milyondan fazla turunç üzerine aşılı özellikle portakal ve mandarin yine CTV yüzünden yok olmuştur. </a:t>
            </a:r>
          </a:p>
          <a:p>
            <a:pPr algn="just">
              <a:buNone/>
            </a:pPr>
            <a:r>
              <a:rPr lang="tr-TR" sz="3200" dirty="0"/>
              <a:t> </a:t>
            </a:r>
            <a:r>
              <a:rPr lang="tr-TR" sz="3200" dirty="0" smtClean="0"/>
              <a:t>		Bu </a:t>
            </a:r>
            <a:r>
              <a:rPr lang="tr-TR" sz="3200" dirty="0"/>
              <a:t>hastalık Ege ve Akdeniz bölgelerimizde limon, portakal, greyfurt ve mandarinlerde sınırlı olarak bulunmaktadır.</a:t>
            </a:r>
          </a:p>
          <a:p>
            <a:pPr>
              <a:buNone/>
            </a:pPr>
            <a:endParaRPr lang="tr-TR" b="1" dirty="0"/>
          </a:p>
          <a:p>
            <a:pP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568952" cy="6264696"/>
          </a:xfrm>
        </p:spPr>
        <p:txBody>
          <a:bodyPr>
            <a:normAutofit lnSpcReduction="10000"/>
          </a:bodyPr>
          <a:lstStyle/>
          <a:p>
            <a:pPr algn="just">
              <a:buNone/>
            </a:pPr>
            <a:r>
              <a:rPr lang="tr-TR" dirty="0" smtClean="0"/>
              <a:t>		</a:t>
            </a:r>
            <a:r>
              <a:rPr lang="tr-TR" sz="3200" dirty="0" smtClean="0"/>
              <a:t>CTV </a:t>
            </a:r>
            <a:r>
              <a:rPr lang="tr-TR" sz="3200" dirty="0"/>
              <a:t>aşı ve </a:t>
            </a:r>
            <a:r>
              <a:rPr lang="tr-TR" sz="3200" dirty="0" smtClean="0"/>
              <a:t>semi-</a:t>
            </a:r>
            <a:r>
              <a:rPr lang="tr-TR" sz="3200" dirty="0" err="1" smtClean="0"/>
              <a:t>persistent</a:t>
            </a:r>
            <a:r>
              <a:rPr lang="tr-TR" sz="3200" dirty="0" smtClean="0"/>
              <a:t> </a:t>
            </a:r>
            <a:r>
              <a:rPr lang="tr-TR" sz="3200" dirty="0"/>
              <a:t>olarak bazı </a:t>
            </a:r>
            <a:r>
              <a:rPr lang="tr-TR" sz="3200" dirty="0" err="1"/>
              <a:t>afitlerce</a:t>
            </a:r>
            <a:r>
              <a:rPr lang="tr-TR" sz="3200" dirty="0"/>
              <a:t> (</a:t>
            </a:r>
            <a:r>
              <a:rPr lang="tr-TR" sz="3200" i="1" dirty="0" err="1"/>
              <a:t>Toxoprera</a:t>
            </a:r>
            <a:r>
              <a:rPr lang="tr-TR" sz="3200" i="1" dirty="0"/>
              <a:t> </a:t>
            </a:r>
            <a:r>
              <a:rPr lang="tr-TR" sz="3200" i="1" dirty="0" err="1"/>
              <a:t>citricida</a:t>
            </a:r>
            <a:r>
              <a:rPr lang="tr-TR" sz="3200" i="1" dirty="0"/>
              <a:t>, </a:t>
            </a:r>
            <a:r>
              <a:rPr lang="tr-TR" sz="3200" i="1" dirty="0" err="1"/>
              <a:t>Aphis</a:t>
            </a:r>
            <a:r>
              <a:rPr lang="tr-TR" sz="3200" i="1" dirty="0"/>
              <a:t> </a:t>
            </a:r>
            <a:r>
              <a:rPr lang="tr-TR" sz="3200" i="1" dirty="0" err="1"/>
              <a:t>gossypii</a:t>
            </a:r>
            <a:r>
              <a:rPr lang="tr-TR" sz="3200" i="1" dirty="0"/>
              <a:t>, </a:t>
            </a:r>
            <a:r>
              <a:rPr lang="tr-TR" sz="3200" i="1" dirty="0" err="1"/>
              <a:t>Aphis</a:t>
            </a:r>
            <a:r>
              <a:rPr lang="tr-TR" sz="3200" i="1" dirty="0"/>
              <a:t> </a:t>
            </a:r>
            <a:r>
              <a:rPr lang="tr-TR" sz="3200" i="1" dirty="0" err="1"/>
              <a:t>spiraecola</a:t>
            </a:r>
            <a:r>
              <a:rPr lang="tr-TR" sz="3200" dirty="0"/>
              <a:t> ve</a:t>
            </a:r>
            <a:r>
              <a:rPr lang="tr-TR" sz="3200" i="1" dirty="0"/>
              <a:t> </a:t>
            </a:r>
            <a:r>
              <a:rPr lang="tr-TR" sz="3200" i="1" dirty="0" err="1"/>
              <a:t>Toxoptera</a:t>
            </a:r>
            <a:r>
              <a:rPr lang="tr-TR" sz="3200" i="1" dirty="0"/>
              <a:t> </a:t>
            </a:r>
            <a:r>
              <a:rPr lang="tr-TR" sz="3200" i="1" dirty="0" err="1"/>
              <a:t>aurantii</a:t>
            </a:r>
            <a:r>
              <a:rPr lang="tr-TR" sz="3200" dirty="0"/>
              <a:t>) kolaylıkla taşınmaktadır. En etkili vektör olan </a:t>
            </a:r>
            <a:r>
              <a:rPr lang="tr-TR" sz="3200" i="1" dirty="0"/>
              <a:t>T.</a:t>
            </a:r>
            <a:r>
              <a:rPr lang="tr-TR" sz="3200" dirty="0"/>
              <a:t> </a:t>
            </a:r>
            <a:r>
              <a:rPr lang="tr-TR" sz="3200" i="1" dirty="0" err="1"/>
              <a:t>citricida</a:t>
            </a:r>
            <a:r>
              <a:rPr lang="tr-TR" sz="3200" dirty="0" err="1"/>
              <a:t>’nın</a:t>
            </a:r>
            <a:r>
              <a:rPr lang="tr-TR" sz="3200" dirty="0"/>
              <a:t> son zamanlara kadar Avrupa ve Akdeniz havzasında bulunmadığı bildirilmekteydi, ancak 2005 yılında Kuzey İspanya ve Portekiz’de </a:t>
            </a:r>
            <a:r>
              <a:rPr lang="tr-TR" sz="3200" dirty="0" err="1"/>
              <a:t>turunçgil</a:t>
            </a:r>
            <a:r>
              <a:rPr lang="tr-TR" sz="3200" dirty="0"/>
              <a:t> alanlarının uzağında bu vektörün varlığı saptanmıştır. Bu </a:t>
            </a:r>
            <a:r>
              <a:rPr lang="tr-TR" sz="3200" dirty="0" err="1"/>
              <a:t>afit</a:t>
            </a:r>
            <a:r>
              <a:rPr lang="tr-TR" sz="3200" dirty="0"/>
              <a:t> özellikle Asya, Avustralya, Sahra çölünün altındaki Afrika ülkelerinde, Orta ve Güney Amerika ile değişik </a:t>
            </a:r>
            <a:r>
              <a:rPr lang="tr-TR" sz="3200" dirty="0" err="1"/>
              <a:t>Karayip</a:t>
            </a:r>
            <a:r>
              <a:rPr lang="tr-TR" sz="3200" dirty="0"/>
              <a:t> ülkelerinde bulunmaktadır.</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496944" cy="6408712"/>
          </a:xfrm>
        </p:spPr>
        <p:txBody>
          <a:bodyPr>
            <a:normAutofit/>
          </a:bodyPr>
          <a:lstStyle/>
          <a:p>
            <a:pPr algn="just">
              <a:buNone/>
            </a:pPr>
            <a:r>
              <a:rPr lang="tr-TR" b="1" dirty="0" smtClean="0"/>
              <a:t>		</a:t>
            </a:r>
            <a:r>
              <a:rPr lang="tr-TR" sz="4000" dirty="0" smtClean="0"/>
              <a:t>İkinci </a:t>
            </a:r>
            <a:r>
              <a:rPr lang="tr-TR" sz="4000" dirty="0"/>
              <a:t>en önemli vektör olan </a:t>
            </a:r>
            <a:r>
              <a:rPr lang="tr-TR" sz="4000" i="1" dirty="0"/>
              <a:t>A. </a:t>
            </a:r>
            <a:r>
              <a:rPr lang="tr-TR" sz="4000" i="1" dirty="0" err="1"/>
              <a:t>gossypii</a:t>
            </a:r>
            <a:r>
              <a:rPr lang="tr-TR" sz="4000" i="1" dirty="0"/>
              <a:t> </a:t>
            </a:r>
            <a:r>
              <a:rPr lang="tr-TR" sz="4000" dirty="0"/>
              <a:t>İspanya’da görülen CTV </a:t>
            </a:r>
            <a:r>
              <a:rPr lang="tr-TR" sz="4000" dirty="0" smtClean="0"/>
              <a:t>epidemilerinde </a:t>
            </a:r>
            <a:r>
              <a:rPr lang="tr-TR" sz="4000" dirty="0"/>
              <a:t>en etkili vektör olarak karşımıza çıkmaktadır. Bu vektör Akdeniz havzasında ve Kuzey Amerika’da ana vektördür. </a:t>
            </a:r>
            <a:r>
              <a:rPr lang="tr-TR" sz="4000" i="1" dirty="0" err="1"/>
              <a:t>Myzus</a:t>
            </a:r>
            <a:r>
              <a:rPr lang="tr-TR" sz="4000" i="1" dirty="0"/>
              <a:t> </a:t>
            </a:r>
            <a:r>
              <a:rPr lang="tr-TR" sz="4000" i="1" dirty="0" err="1"/>
              <a:t>persicae</a:t>
            </a:r>
            <a:r>
              <a:rPr lang="tr-TR" sz="4000" i="1" dirty="0"/>
              <a:t>,</a:t>
            </a:r>
            <a:r>
              <a:rPr lang="tr-TR" sz="4000" dirty="0"/>
              <a:t> </a:t>
            </a:r>
            <a:r>
              <a:rPr lang="tr-TR" sz="4000" i="1" dirty="0" err="1"/>
              <a:t>Aphis</a:t>
            </a:r>
            <a:r>
              <a:rPr lang="tr-TR" sz="4000" i="1" dirty="0"/>
              <a:t>  </a:t>
            </a:r>
            <a:r>
              <a:rPr lang="tr-TR" sz="4000" i="1" dirty="0" err="1"/>
              <a:t>craccivora</a:t>
            </a:r>
            <a:r>
              <a:rPr lang="tr-TR" sz="4000" dirty="0"/>
              <a:t> ve </a:t>
            </a:r>
            <a:r>
              <a:rPr lang="tr-TR" sz="4000" i="1" dirty="0" err="1"/>
              <a:t>Uroleucon</a:t>
            </a:r>
            <a:r>
              <a:rPr lang="tr-TR" sz="4000" i="1" dirty="0"/>
              <a:t> </a:t>
            </a:r>
            <a:r>
              <a:rPr lang="tr-TR" sz="4000" i="1" dirty="0" err="1"/>
              <a:t>jaceae</a:t>
            </a:r>
            <a:r>
              <a:rPr lang="tr-TR" sz="4000" i="1" dirty="0"/>
              <a:t> </a:t>
            </a:r>
            <a:r>
              <a:rPr lang="tr-TR" sz="4000" dirty="0"/>
              <a:t>CTV vektörleri olarak yalnızca Hindistan’da bildirilmiştir.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12968" cy="6264696"/>
          </a:xfrm>
        </p:spPr>
        <p:txBody>
          <a:bodyPr>
            <a:normAutofit lnSpcReduction="10000"/>
          </a:bodyPr>
          <a:lstStyle/>
          <a:p>
            <a:pPr algn="just">
              <a:buNone/>
            </a:pPr>
            <a:r>
              <a:rPr lang="tr-TR" sz="3600" dirty="0" smtClean="0"/>
              <a:t>		Hastalığın </a:t>
            </a:r>
            <a:r>
              <a:rPr lang="tr-TR" sz="3600" dirty="0"/>
              <a:t>arazide belirlenebilmesi için </a:t>
            </a:r>
            <a:r>
              <a:rPr lang="tr-TR" sz="3600" dirty="0" err="1"/>
              <a:t>iyodin</a:t>
            </a:r>
            <a:r>
              <a:rPr lang="tr-TR" sz="3600" dirty="0"/>
              <a:t> testi yapılarak aşı bölgesi altında anaçta ve köklerde nişasta azalmasının olup olmadığı belirlenir. Bunun için ağacın dış kenarından kazılarak 6 mm çaplı ya da daha küçük kökler açığa çıkarılır, içteki odun dokusu çıkarılarak bir damla </a:t>
            </a:r>
            <a:r>
              <a:rPr lang="tr-TR" sz="3600" dirty="0" err="1"/>
              <a:t>iyodin</a:t>
            </a:r>
            <a:r>
              <a:rPr lang="tr-TR" sz="3600" dirty="0"/>
              <a:t> (potasyum iyodür) damlatılır. Siyaha yakın mavi bir renk oluşumu görülmezse bu durum nişastanın azaldığını dolayısıyla göçüren </a:t>
            </a:r>
            <a:r>
              <a:rPr lang="tr-TR" sz="3600" dirty="0" err="1"/>
              <a:t>virusunun</a:t>
            </a:r>
            <a:r>
              <a:rPr lang="tr-TR" sz="3600" dirty="0"/>
              <a:t> olma olasılığını gösterir. </a:t>
            </a:r>
          </a:p>
          <a:p>
            <a:pPr algn="just"/>
            <a:endParaRPr lang="tr-TR" sz="3600" dirty="0"/>
          </a:p>
          <a:p>
            <a:pPr>
              <a:buNone/>
            </a:pP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336704"/>
          </a:xfrm>
        </p:spPr>
        <p:txBody>
          <a:bodyPr>
            <a:normAutofit fontScale="85000" lnSpcReduction="10000"/>
          </a:bodyPr>
          <a:lstStyle/>
          <a:p>
            <a:pPr algn="just">
              <a:buNone/>
            </a:pPr>
            <a:r>
              <a:rPr lang="tr-TR" sz="3300" b="1" dirty="0" smtClean="0"/>
              <a:t>Mücadele</a:t>
            </a:r>
            <a:endParaRPr lang="tr-TR" sz="3300" b="1" dirty="0"/>
          </a:p>
          <a:p>
            <a:pPr lvl="0" algn="just"/>
            <a:r>
              <a:rPr lang="tr-TR" sz="3300" dirty="0"/>
              <a:t>Hastalık etmeninden ari sertifikalı fidan </a:t>
            </a:r>
            <a:r>
              <a:rPr lang="tr-TR" sz="3300" dirty="0" smtClean="0"/>
              <a:t>kullanılmalıdır.</a:t>
            </a:r>
            <a:endParaRPr lang="tr-TR" sz="3300" dirty="0"/>
          </a:p>
          <a:p>
            <a:pPr lvl="0" algn="just"/>
            <a:r>
              <a:rPr lang="tr-TR" sz="3300" dirty="0"/>
              <a:t>Anaç olarak </a:t>
            </a:r>
            <a:r>
              <a:rPr lang="tr-TR" sz="3300" i="1" dirty="0"/>
              <a:t>P. </a:t>
            </a:r>
            <a:r>
              <a:rPr lang="tr-TR" sz="3300" i="1" dirty="0" err="1"/>
              <a:t>trifoliata</a:t>
            </a:r>
            <a:r>
              <a:rPr lang="tr-TR" sz="3300" dirty="0"/>
              <a:t> ve özellikle de onun </a:t>
            </a:r>
            <a:r>
              <a:rPr lang="tr-TR" sz="3300" dirty="0" err="1"/>
              <a:t>hibritleri</a:t>
            </a:r>
            <a:r>
              <a:rPr lang="tr-TR" sz="3300" dirty="0"/>
              <a:t> </a:t>
            </a:r>
            <a:r>
              <a:rPr lang="tr-TR" sz="3300" dirty="0" err="1"/>
              <a:t>Carrizo</a:t>
            </a:r>
            <a:r>
              <a:rPr lang="tr-TR" sz="3300" dirty="0"/>
              <a:t> ve </a:t>
            </a:r>
            <a:r>
              <a:rPr lang="tr-TR" sz="3300" dirty="0" err="1"/>
              <a:t>Troyer</a:t>
            </a:r>
            <a:r>
              <a:rPr lang="tr-TR" sz="3300" dirty="0"/>
              <a:t> </a:t>
            </a:r>
            <a:r>
              <a:rPr lang="tr-TR" sz="3300" dirty="0" err="1"/>
              <a:t>citrange</a:t>
            </a:r>
            <a:r>
              <a:rPr lang="tr-TR" sz="3300" dirty="0"/>
              <a:t> (portakal x </a:t>
            </a:r>
            <a:r>
              <a:rPr lang="tr-TR" sz="3300" i="1" dirty="0"/>
              <a:t>P. </a:t>
            </a:r>
            <a:r>
              <a:rPr lang="tr-TR" sz="3300" i="1" dirty="0" err="1"/>
              <a:t>trifoliata</a:t>
            </a:r>
            <a:r>
              <a:rPr lang="tr-TR" sz="3300" dirty="0"/>
              <a:t>) </a:t>
            </a:r>
            <a:r>
              <a:rPr lang="tr-TR" sz="3300" dirty="0" err="1"/>
              <a:t>and</a:t>
            </a:r>
            <a:r>
              <a:rPr lang="tr-TR" sz="3300" dirty="0"/>
              <a:t> </a:t>
            </a:r>
            <a:r>
              <a:rPr lang="tr-TR" sz="3300" dirty="0" err="1"/>
              <a:t>Swingle</a:t>
            </a:r>
            <a:r>
              <a:rPr lang="tr-TR" sz="3300" dirty="0"/>
              <a:t> </a:t>
            </a:r>
            <a:r>
              <a:rPr lang="tr-TR" sz="3300" dirty="0" err="1"/>
              <a:t>citrumelo</a:t>
            </a:r>
            <a:r>
              <a:rPr lang="tr-TR" sz="3300" dirty="0"/>
              <a:t> (greyfurt x </a:t>
            </a:r>
            <a:r>
              <a:rPr lang="tr-TR" sz="3300" i="1" dirty="0"/>
              <a:t>P. </a:t>
            </a:r>
            <a:r>
              <a:rPr lang="tr-TR" sz="3300" i="1" dirty="0" err="1"/>
              <a:t>trifoliata</a:t>
            </a:r>
            <a:r>
              <a:rPr lang="tr-TR" sz="3300" dirty="0"/>
              <a:t>) ve </a:t>
            </a:r>
            <a:r>
              <a:rPr lang="tr-TR" sz="3300" dirty="0" err="1"/>
              <a:t>Rangpur</a:t>
            </a:r>
            <a:r>
              <a:rPr lang="tr-TR" sz="3300" dirty="0"/>
              <a:t> lime (</a:t>
            </a:r>
            <a:r>
              <a:rPr lang="tr-TR" sz="3300" i="1" dirty="0"/>
              <a:t>C. </a:t>
            </a:r>
            <a:r>
              <a:rPr lang="tr-TR" sz="3300" i="1" dirty="0" err="1"/>
              <a:t>limonia</a:t>
            </a:r>
            <a:r>
              <a:rPr lang="tr-TR" sz="3300" dirty="0"/>
              <a:t>) </a:t>
            </a:r>
            <a:r>
              <a:rPr lang="tr-TR" sz="3300" dirty="0" smtClean="0"/>
              <a:t>kullanılmalıdır.</a:t>
            </a:r>
            <a:endParaRPr lang="tr-TR" sz="3300" dirty="0"/>
          </a:p>
          <a:p>
            <a:pPr lvl="0" algn="just"/>
            <a:r>
              <a:rPr lang="tr-TR" sz="3300" dirty="0"/>
              <a:t>Enfeksiyon kaynaklarının yok edilmesi amacıyla CTV </a:t>
            </a:r>
            <a:r>
              <a:rPr lang="tr-TR" sz="3300" dirty="0" err="1"/>
              <a:t>beliritisi</a:t>
            </a:r>
            <a:r>
              <a:rPr lang="tr-TR" sz="3300" dirty="0"/>
              <a:t> gösteren şüpheli ağaçlar </a:t>
            </a:r>
            <a:r>
              <a:rPr lang="tr-TR" sz="3300" dirty="0" err="1"/>
              <a:t>testlenip</a:t>
            </a:r>
            <a:r>
              <a:rPr lang="tr-TR" sz="3300" dirty="0"/>
              <a:t> bulaşık olanlar </a:t>
            </a:r>
            <a:r>
              <a:rPr lang="tr-TR" sz="3300" dirty="0" err="1"/>
              <a:t>eradike</a:t>
            </a:r>
            <a:r>
              <a:rPr lang="tr-TR" sz="3300" dirty="0"/>
              <a:t> </a:t>
            </a:r>
            <a:r>
              <a:rPr lang="tr-TR" sz="3300" dirty="0" smtClean="0"/>
              <a:t>edilmelidir.</a:t>
            </a:r>
            <a:endParaRPr lang="tr-TR" sz="3300" dirty="0"/>
          </a:p>
          <a:p>
            <a:pPr lvl="0" algn="just"/>
            <a:r>
              <a:rPr lang="tr-TR" sz="3300" dirty="0"/>
              <a:t>Budama alet ve ekipmanları ile aşı bıçakları bir ağaçtan diğerine geçişte </a:t>
            </a:r>
            <a:r>
              <a:rPr lang="tr-TR" sz="3300" dirty="0" smtClean="0"/>
              <a:t>%2’lik </a:t>
            </a:r>
            <a:r>
              <a:rPr lang="tr-TR" sz="3300" dirty="0" err="1" smtClean="0"/>
              <a:t>sodyumhipoklorid</a:t>
            </a:r>
            <a:r>
              <a:rPr lang="tr-TR" sz="3300" dirty="0" smtClean="0"/>
              <a:t> </a:t>
            </a:r>
            <a:r>
              <a:rPr lang="tr-TR" sz="3300" dirty="0" err="1"/>
              <a:t>solusyonuna</a:t>
            </a:r>
            <a:r>
              <a:rPr lang="tr-TR" sz="3300" dirty="0"/>
              <a:t> batırılarak dezenfekte </a:t>
            </a:r>
            <a:r>
              <a:rPr lang="tr-TR" sz="3300" dirty="0" smtClean="0"/>
              <a:t>edilmelidir.</a:t>
            </a:r>
            <a:endParaRPr lang="tr-TR" sz="3300" dirty="0"/>
          </a:p>
          <a:p>
            <a:pPr lvl="0" algn="just"/>
            <a:r>
              <a:rPr lang="tr-TR" sz="3300" dirty="0"/>
              <a:t>Vektör yaprak bitleri ile mücadele </a:t>
            </a:r>
            <a:r>
              <a:rPr lang="tr-TR" sz="3300" dirty="0" smtClean="0"/>
              <a:t>edilmelidir. </a:t>
            </a:r>
            <a:endParaRPr lang="tr-TR" sz="3300" dirty="0"/>
          </a:p>
          <a:p>
            <a:pPr algn="just"/>
            <a:endParaRPr lang="tr-TR" sz="3300" b="1" dirty="0"/>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fontScale="92500" lnSpcReduction="10000"/>
          </a:bodyPr>
          <a:lstStyle/>
          <a:p>
            <a:pPr algn="just">
              <a:buNone/>
            </a:pPr>
            <a:r>
              <a:rPr lang="tr-TR" b="1" dirty="0" smtClean="0"/>
              <a:t>		</a:t>
            </a:r>
            <a:r>
              <a:rPr lang="tr-TR" sz="3800" dirty="0" smtClean="0"/>
              <a:t>Hastalıklı </a:t>
            </a:r>
            <a:r>
              <a:rPr lang="tr-TR" sz="3800" dirty="0"/>
              <a:t>ağaçlar az çok bodurlaşmıştır. Yapraklar kısalmış, yanlardan genişlemiş (küçük yapraklılık), yukarı doğru kenarlardan kıvrılmış (kaplaşma) ve </a:t>
            </a:r>
            <a:r>
              <a:rPr lang="tr-TR" sz="3800" dirty="0" err="1"/>
              <a:t>bazan</a:t>
            </a:r>
            <a:r>
              <a:rPr lang="tr-TR" sz="3800" dirty="0"/>
              <a:t> da benekli veya </a:t>
            </a:r>
            <a:r>
              <a:rPr lang="tr-TR" sz="3800" dirty="0" err="1"/>
              <a:t>klorotik</a:t>
            </a:r>
            <a:r>
              <a:rPr lang="tr-TR" sz="3800" dirty="0"/>
              <a:t> bir durumdadır. Yapraklardaki bu durum çinko (</a:t>
            </a:r>
            <a:r>
              <a:rPr lang="tr-TR" sz="3800" dirty="0" err="1"/>
              <a:t>Zn</a:t>
            </a:r>
            <a:r>
              <a:rPr lang="tr-TR" sz="3800" dirty="0"/>
              <a:t>) eksikliğine benzerdir. Çok sıcak havalarda bazı sürgünlerdeki yapraklarda şekil bozuklukları görülebilir, yapraklar kalp şeklinde ve uçları da sarı renklidir (önemli bir teşhis kriteri). </a:t>
            </a:r>
          </a:p>
          <a:p>
            <a:pPr algn="just">
              <a:buNone/>
            </a:pPr>
            <a:r>
              <a:rPr lang="tr-TR" sz="3800" b="1" dirty="0" smtClean="0"/>
              <a:t>		</a:t>
            </a:r>
            <a:endParaRPr lang="tr-TR" sz="3800" b="1" dirty="0"/>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12968" cy="6264696"/>
          </a:xfrm>
        </p:spPr>
        <p:txBody>
          <a:bodyPr>
            <a:normAutofit/>
          </a:bodyPr>
          <a:lstStyle/>
          <a:p>
            <a:pPr algn="just">
              <a:buNone/>
            </a:pPr>
            <a:r>
              <a:rPr lang="tr-TR" b="1" dirty="0" smtClean="0"/>
              <a:t>		</a:t>
            </a:r>
            <a:r>
              <a:rPr lang="tr-TR" sz="3600" dirty="0" smtClean="0"/>
              <a:t>Sürgünlerin anormal dallanması, boğum aralarının kısalması ve çok sayıda yan göz oluşumu ağaca bir cadısüpürgesi şeklini vermektedir. Enfekteli ağaçlar zamansız çiçeklenir ve tüm </a:t>
            </a:r>
            <a:r>
              <a:rPr lang="tr-TR" sz="3600" dirty="0" err="1" smtClean="0"/>
              <a:t>vegetasyon</a:t>
            </a:r>
            <a:r>
              <a:rPr lang="tr-TR" sz="3600" dirty="0" smtClean="0"/>
              <a:t> boyunca da meyveler görülebilir. Meyveler küçük, palamutlaşmış (meyve kabuğu meyvenin alt kısmında kalın, uç kısmında incedir) ve renkleri de açılmıştır, ayrıca çekirdekler de gelişemeyebilir.</a:t>
            </a:r>
            <a:endParaRPr lang="tr-T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192688"/>
          </a:xfrm>
        </p:spPr>
        <p:txBody>
          <a:bodyPr>
            <a:normAutofit lnSpcReduction="10000"/>
          </a:bodyPr>
          <a:lstStyle/>
          <a:p>
            <a:pPr algn="just">
              <a:buNone/>
            </a:pPr>
            <a:r>
              <a:rPr lang="tr-TR" b="1" dirty="0" smtClean="0"/>
              <a:t>		</a:t>
            </a:r>
            <a:r>
              <a:rPr lang="tr-TR" sz="3300" dirty="0" smtClean="0"/>
              <a:t>Bazı </a:t>
            </a:r>
            <a:r>
              <a:rPr lang="tr-TR" sz="3300" dirty="0"/>
              <a:t>turunçgiller belirti göstermezlerken, diğerleri hafif bir bodurluk ve yapraklarda deformasyon gösterebilirler. Hastalık yaşlı bahçelerden daha çok genç bahçelerde daha etkilidir. </a:t>
            </a:r>
          </a:p>
          <a:p>
            <a:pPr algn="just">
              <a:buNone/>
            </a:pPr>
            <a:r>
              <a:rPr lang="tr-TR" sz="3300" dirty="0" smtClean="0"/>
              <a:t>		Hastalık </a:t>
            </a:r>
            <a:r>
              <a:rPr lang="tr-TR" sz="3300" dirty="0" err="1"/>
              <a:t>turuçgillerde</a:t>
            </a:r>
            <a:r>
              <a:rPr lang="tr-TR" sz="3300" dirty="0"/>
              <a:t> % 30-50 kadar kayba sebep olmaktadır. Hastalık tüm </a:t>
            </a:r>
            <a:r>
              <a:rPr lang="tr-TR" sz="3300" dirty="0" err="1"/>
              <a:t>turunçgil</a:t>
            </a:r>
            <a:r>
              <a:rPr lang="tr-TR" sz="3300" dirty="0"/>
              <a:t> türlerinde zararlı olup en çok Washington portakallarında görülür. Diğer portakal çeşitleri, mandarin ve greyfurtlar da hastalığa çok duyarlı olup şiddetli belirti gösterirler. </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568952" cy="6408712"/>
          </a:xfrm>
        </p:spPr>
        <p:txBody>
          <a:bodyPr>
            <a:normAutofit/>
          </a:bodyPr>
          <a:lstStyle/>
          <a:p>
            <a:pPr algn="just">
              <a:buNone/>
            </a:pPr>
            <a:r>
              <a:rPr lang="tr-TR" b="1" dirty="0" smtClean="0"/>
              <a:t>		</a:t>
            </a:r>
            <a:r>
              <a:rPr lang="tr-TR" sz="3300" dirty="0" smtClean="0"/>
              <a:t>Ülkemizde </a:t>
            </a:r>
            <a:r>
              <a:rPr lang="tr-TR" sz="3300" dirty="0"/>
              <a:t>Akdeniz Bölgesi </a:t>
            </a:r>
            <a:r>
              <a:rPr lang="tr-TR" sz="3300" dirty="0" err="1"/>
              <a:t>turunçgil</a:t>
            </a:r>
            <a:r>
              <a:rPr lang="tr-TR" sz="3300" dirty="0"/>
              <a:t> alanlarında çok yaygın olup önemli derecede ekonomik kayıplara sebep olmaktadır. Ege Bölgesi’nde de zaman zaman zararlarına rastlanmaktadır. Washington portakalı, mandarin ve greyfurtlarda önemli bir hastalık olarak karşımıza çıkmaktadır. </a:t>
            </a:r>
          </a:p>
          <a:p>
            <a:pPr algn="just">
              <a:buNone/>
            </a:pPr>
            <a:r>
              <a:rPr lang="tr-TR" sz="3300" dirty="0" smtClean="0"/>
              <a:t>		Etmen </a:t>
            </a:r>
            <a:r>
              <a:rPr lang="tr-TR" sz="3300" dirty="0"/>
              <a:t>hastalıklı bitki materyalleri ve </a:t>
            </a:r>
            <a:r>
              <a:rPr lang="tr-TR" sz="3300" i="1" dirty="0" err="1"/>
              <a:t>Circulifer</a:t>
            </a:r>
            <a:r>
              <a:rPr lang="tr-TR" sz="3300" i="1" dirty="0"/>
              <a:t> </a:t>
            </a:r>
            <a:r>
              <a:rPr lang="tr-TR" sz="3300" i="1" dirty="0" err="1"/>
              <a:t>tenellus</a:t>
            </a:r>
            <a:r>
              <a:rPr lang="tr-TR" sz="3300" dirty="0"/>
              <a:t>,</a:t>
            </a:r>
            <a:r>
              <a:rPr lang="tr-TR" sz="3300" i="1" dirty="0"/>
              <a:t> </a:t>
            </a:r>
            <a:r>
              <a:rPr lang="tr-TR" sz="3300" dirty="0"/>
              <a:t> </a:t>
            </a:r>
            <a:r>
              <a:rPr lang="tr-TR" sz="3300" i="1" dirty="0" err="1"/>
              <a:t>Neoaliturus</a:t>
            </a:r>
            <a:r>
              <a:rPr lang="tr-TR" sz="3300" i="1" dirty="0"/>
              <a:t> </a:t>
            </a:r>
            <a:r>
              <a:rPr lang="tr-TR" sz="3300" i="1" dirty="0" err="1"/>
              <a:t>haematoceps</a:t>
            </a:r>
            <a:r>
              <a:rPr lang="tr-TR" sz="3300" dirty="0"/>
              <a:t>, </a:t>
            </a:r>
            <a:r>
              <a:rPr lang="tr-TR" sz="3300" i="1" dirty="0" err="1"/>
              <a:t>Scaphytopius</a:t>
            </a:r>
            <a:r>
              <a:rPr lang="tr-TR" sz="3300" i="1" dirty="0"/>
              <a:t> </a:t>
            </a:r>
            <a:r>
              <a:rPr lang="tr-TR" sz="3300" i="1" dirty="0" err="1"/>
              <a:t>nitridus</a:t>
            </a:r>
            <a:r>
              <a:rPr lang="tr-TR" sz="3300" dirty="0"/>
              <a:t> ve </a:t>
            </a:r>
            <a:r>
              <a:rPr lang="tr-TR" sz="3300" i="1" dirty="0"/>
              <a:t>S. </a:t>
            </a:r>
            <a:r>
              <a:rPr lang="tr-TR" sz="3300" i="1" dirty="0" err="1"/>
              <a:t>acutus</a:t>
            </a:r>
            <a:r>
              <a:rPr lang="tr-TR" sz="3300" dirty="0"/>
              <a:t>  adlı cüce ağustos böcekleri ile taşınmaktadır.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404664"/>
            <a:ext cx="8640960" cy="6120680"/>
          </a:xfrm>
        </p:spPr>
        <p:txBody>
          <a:bodyPr>
            <a:normAutofit lnSpcReduction="10000"/>
          </a:bodyPr>
          <a:lstStyle/>
          <a:p>
            <a:pPr>
              <a:buNone/>
            </a:pPr>
            <a:r>
              <a:rPr lang="tr-TR" sz="3000" dirty="0"/>
              <a:t>Mücadele</a:t>
            </a:r>
          </a:p>
          <a:p>
            <a:pPr algn="just">
              <a:buNone/>
            </a:pPr>
            <a:r>
              <a:rPr lang="tr-TR" sz="3000" dirty="0" smtClean="0"/>
              <a:t>	1</a:t>
            </a:r>
            <a:r>
              <a:rPr lang="tr-TR" sz="3000" dirty="0"/>
              <a:t>. Bahçe tesisinde hastalık etmenince temiz sertifikalı fidan kullanılmalıdır.</a:t>
            </a:r>
            <a:br>
              <a:rPr lang="tr-TR" sz="3000" dirty="0"/>
            </a:br>
            <a:r>
              <a:rPr lang="tr-TR" sz="3000" dirty="0"/>
              <a:t>2. Vektörler için konukçu olabilecek bitkilerin yabancı otlar yok edilmelidir.</a:t>
            </a:r>
            <a:br>
              <a:rPr lang="tr-TR" sz="3000" dirty="0"/>
            </a:br>
            <a:r>
              <a:rPr lang="tr-TR" sz="3000" dirty="0"/>
              <a:t>3. </a:t>
            </a:r>
            <a:r>
              <a:rPr lang="tr-TR" sz="3000" dirty="0" err="1"/>
              <a:t>Turunçgil</a:t>
            </a:r>
            <a:r>
              <a:rPr lang="tr-TR" sz="3000" dirty="0"/>
              <a:t> bahçelerinin sık sık kontrol edilip hastalık belirtisini gösterenler hemen sökülmelidir. </a:t>
            </a:r>
            <a:br>
              <a:rPr lang="tr-TR" sz="3000" dirty="0"/>
            </a:br>
            <a:r>
              <a:rPr lang="tr-TR" sz="3000" dirty="0"/>
              <a:t>4. Vektör böceklerle mücadele edilmelidir. </a:t>
            </a:r>
          </a:p>
          <a:p>
            <a:pPr algn="just">
              <a:buNone/>
            </a:pPr>
            <a:r>
              <a:rPr lang="tr-TR" sz="3000" dirty="0" smtClean="0"/>
              <a:t>	5</a:t>
            </a:r>
            <a:r>
              <a:rPr lang="tr-TR" sz="3000" dirty="0"/>
              <a:t>. Budama alet ve ekipmanları ile aşı bıçakları bir ağaçtan diğerine geçişte </a:t>
            </a:r>
            <a:r>
              <a:rPr lang="tr-TR" sz="3000" dirty="0" smtClean="0"/>
              <a:t>%2’lik </a:t>
            </a:r>
            <a:r>
              <a:rPr lang="tr-TR" sz="3000" dirty="0" err="1"/>
              <a:t>sodyumhipoklorid</a:t>
            </a:r>
            <a:r>
              <a:rPr lang="tr-TR" sz="3000" dirty="0"/>
              <a:t> </a:t>
            </a:r>
            <a:r>
              <a:rPr lang="tr-TR" sz="3000" dirty="0" err="1"/>
              <a:t>solusyonuna</a:t>
            </a:r>
            <a:r>
              <a:rPr lang="tr-TR" sz="3000" dirty="0"/>
              <a:t> batırılarak dezenfekte edilmelidir.</a:t>
            </a:r>
          </a:p>
          <a:p>
            <a:pPr algn="just">
              <a:buNone/>
            </a:pPr>
            <a:r>
              <a:rPr lang="tr-TR" dirty="0"/>
              <a:t> </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496944" cy="6336704"/>
          </a:xfrm>
        </p:spPr>
        <p:txBody>
          <a:bodyPr>
            <a:normAutofit lnSpcReduction="10000"/>
          </a:bodyPr>
          <a:lstStyle/>
          <a:p>
            <a:pPr algn="ctr">
              <a:buNone/>
            </a:pPr>
            <a:r>
              <a:rPr lang="tr-TR" sz="3200" b="1" dirty="0"/>
              <a:t>Citrus </a:t>
            </a:r>
            <a:r>
              <a:rPr lang="tr-TR" sz="3200" b="1" dirty="0" err="1" smtClean="0"/>
              <a:t>Exocortis</a:t>
            </a:r>
            <a:r>
              <a:rPr lang="tr-TR" sz="3200" b="1" dirty="0" smtClean="0"/>
              <a:t> </a:t>
            </a:r>
            <a:r>
              <a:rPr lang="tr-TR" sz="3200" b="1" dirty="0" err="1" smtClean="0"/>
              <a:t>Viroid</a:t>
            </a:r>
            <a:endParaRPr lang="tr-TR" sz="3200" b="1" dirty="0"/>
          </a:p>
          <a:p>
            <a:pPr>
              <a:buNone/>
            </a:pPr>
            <a:r>
              <a:rPr lang="tr-TR" sz="3200" b="1" dirty="0"/>
              <a:t> </a:t>
            </a:r>
          </a:p>
          <a:p>
            <a:pPr algn="just">
              <a:buNone/>
            </a:pPr>
            <a:r>
              <a:rPr lang="tr-TR" sz="3200" b="1" dirty="0" smtClean="0"/>
              <a:t>		</a:t>
            </a:r>
            <a:r>
              <a:rPr lang="tr-TR" sz="3200" dirty="0" smtClean="0"/>
              <a:t>Hastalık </a:t>
            </a:r>
            <a:r>
              <a:rPr lang="tr-TR" sz="3200" dirty="0"/>
              <a:t>etmeni tek sarmal çıplak bir RNA’dan ibaret olan Citrus </a:t>
            </a:r>
            <a:r>
              <a:rPr lang="tr-TR" sz="3200" dirty="0" err="1"/>
              <a:t>exocortis</a:t>
            </a:r>
            <a:r>
              <a:rPr lang="tr-TR" sz="3200" dirty="0"/>
              <a:t> </a:t>
            </a:r>
            <a:r>
              <a:rPr lang="tr-TR" sz="3200" dirty="0" err="1"/>
              <a:t>viroidi’dir</a:t>
            </a:r>
            <a:r>
              <a:rPr lang="tr-TR" sz="3200" dirty="0"/>
              <a:t>  (</a:t>
            </a:r>
            <a:r>
              <a:rPr lang="tr-TR" sz="3200" dirty="0" err="1"/>
              <a:t>CEVd</a:t>
            </a:r>
            <a:r>
              <a:rPr lang="tr-TR" sz="3200" dirty="0"/>
              <a:t>). 	Etmenin sebep olduğu hastalık cüceleşme hastalığı olarak bilinmektedir.		</a:t>
            </a:r>
          </a:p>
          <a:p>
            <a:pPr algn="just">
              <a:buNone/>
            </a:pPr>
            <a:r>
              <a:rPr lang="tr-TR" sz="3200" dirty="0" smtClean="0"/>
              <a:t>		Bu </a:t>
            </a:r>
            <a:r>
              <a:rPr lang="tr-TR" sz="3200" dirty="0" err="1"/>
              <a:t>viroid</a:t>
            </a:r>
            <a:r>
              <a:rPr lang="tr-TR" sz="3200" dirty="0"/>
              <a:t> anacı turunç olan ticari </a:t>
            </a:r>
            <a:r>
              <a:rPr lang="tr-TR" sz="3200" dirty="0" err="1"/>
              <a:t>turunçgil</a:t>
            </a:r>
            <a:r>
              <a:rPr lang="tr-TR" sz="3200" dirty="0"/>
              <a:t> çeşitlerinde gözle görülebilen belirtiler oluşturmaz. Turunç ve birçok </a:t>
            </a:r>
            <a:r>
              <a:rPr lang="tr-TR" sz="3200" dirty="0" err="1"/>
              <a:t>turunçgil</a:t>
            </a:r>
            <a:r>
              <a:rPr lang="tr-TR" sz="3200" dirty="0"/>
              <a:t> çeşidi </a:t>
            </a:r>
            <a:r>
              <a:rPr lang="tr-TR" sz="3200" dirty="0" err="1"/>
              <a:t>viroidi</a:t>
            </a:r>
            <a:r>
              <a:rPr lang="tr-TR" sz="3200" dirty="0"/>
              <a:t> taşımalarına rağmen </a:t>
            </a:r>
            <a:r>
              <a:rPr lang="tr-TR" sz="3200" dirty="0" err="1"/>
              <a:t>tolerant</a:t>
            </a:r>
            <a:r>
              <a:rPr lang="tr-TR" sz="3200" dirty="0"/>
              <a:t> olduklarından dolayı iyi bir gelişme gösterirler. </a:t>
            </a:r>
          </a:p>
          <a:p>
            <a:pP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12968" cy="6336704"/>
          </a:xfrm>
        </p:spPr>
        <p:txBody>
          <a:bodyPr/>
          <a:lstStyle/>
          <a:p>
            <a:pPr algn="just">
              <a:buNone/>
            </a:pPr>
            <a:r>
              <a:rPr lang="tr-TR" b="1" dirty="0" smtClean="0"/>
              <a:t>		</a:t>
            </a:r>
            <a:r>
              <a:rPr lang="tr-TR" sz="4000" dirty="0" smtClean="0"/>
              <a:t>Cüceleşme </a:t>
            </a:r>
            <a:r>
              <a:rPr lang="tr-TR" sz="4000" dirty="0" err="1"/>
              <a:t>viroidi</a:t>
            </a:r>
            <a:r>
              <a:rPr lang="tr-TR" sz="4000" dirty="0"/>
              <a:t> birçok portakal, mandarin ve greyfurtta belirti yapmaz. Bununla birlikte, </a:t>
            </a:r>
            <a:r>
              <a:rPr lang="tr-TR" sz="4000" dirty="0" err="1"/>
              <a:t>viroidle</a:t>
            </a:r>
            <a:r>
              <a:rPr lang="tr-TR" sz="4000" dirty="0"/>
              <a:t> bulaşık aşı gözü üç yapraklı (</a:t>
            </a:r>
            <a:r>
              <a:rPr lang="tr-TR" sz="4000" i="1" dirty="0" err="1"/>
              <a:t>Poncirus</a:t>
            </a:r>
            <a:r>
              <a:rPr lang="tr-TR" sz="4000" i="1" dirty="0"/>
              <a:t> </a:t>
            </a:r>
            <a:r>
              <a:rPr lang="tr-TR" sz="4000" i="1" dirty="0" err="1"/>
              <a:t>trifoliata</a:t>
            </a:r>
            <a:r>
              <a:rPr lang="tr-TR" sz="4000" dirty="0"/>
              <a:t>) ve onun portakal ile </a:t>
            </a:r>
            <a:r>
              <a:rPr lang="tr-TR" sz="4000" dirty="0" err="1"/>
              <a:t>hibriti</a:t>
            </a:r>
            <a:r>
              <a:rPr lang="tr-TR" sz="4000" dirty="0"/>
              <a:t> </a:t>
            </a:r>
            <a:r>
              <a:rPr lang="tr-TR" sz="4000" dirty="0" err="1"/>
              <a:t>carrizo</a:t>
            </a:r>
            <a:r>
              <a:rPr lang="tr-TR" sz="4000" dirty="0"/>
              <a:t> </a:t>
            </a:r>
            <a:r>
              <a:rPr lang="tr-TR" sz="4000" dirty="0" err="1"/>
              <a:t>citrange</a:t>
            </a:r>
            <a:r>
              <a:rPr lang="tr-TR" sz="4000" dirty="0"/>
              <a:t> (</a:t>
            </a:r>
            <a:r>
              <a:rPr lang="tr-TR" sz="4000" i="1" dirty="0"/>
              <a:t>Citrus </a:t>
            </a:r>
            <a:r>
              <a:rPr lang="tr-TR" sz="4000" i="1" dirty="0" err="1"/>
              <a:t>sinensis</a:t>
            </a:r>
            <a:r>
              <a:rPr lang="tr-TR" sz="4000" dirty="0"/>
              <a:t> x </a:t>
            </a:r>
            <a:r>
              <a:rPr lang="tr-TR" sz="4000" i="1" dirty="0" err="1"/>
              <a:t>Poncirus</a:t>
            </a:r>
            <a:r>
              <a:rPr lang="tr-TR" sz="4000" i="1" dirty="0"/>
              <a:t> </a:t>
            </a:r>
            <a:r>
              <a:rPr lang="tr-TR" sz="4000" i="1" dirty="0" err="1"/>
              <a:t>trifoliata</a:t>
            </a:r>
            <a:r>
              <a:rPr lang="tr-TR" sz="4000" dirty="0"/>
              <a:t>), Filistin tatlı </a:t>
            </a:r>
            <a:r>
              <a:rPr lang="tr-TR" sz="4000" dirty="0" err="1"/>
              <a:t>laymı</a:t>
            </a:r>
            <a:r>
              <a:rPr lang="tr-TR" sz="4000" dirty="0"/>
              <a:t> (</a:t>
            </a:r>
            <a:r>
              <a:rPr lang="tr-TR" sz="4000" i="1" dirty="0"/>
              <a:t>Citrus </a:t>
            </a:r>
            <a:r>
              <a:rPr lang="tr-TR" sz="4000" i="1" dirty="0" err="1"/>
              <a:t>limettioides</a:t>
            </a:r>
            <a:r>
              <a:rPr lang="tr-TR" sz="4000" dirty="0"/>
              <a:t>) veya </a:t>
            </a:r>
            <a:r>
              <a:rPr lang="tr-TR" sz="4000" dirty="0" err="1"/>
              <a:t>rangpur</a:t>
            </a:r>
            <a:r>
              <a:rPr lang="tr-TR" sz="4000" dirty="0"/>
              <a:t> </a:t>
            </a:r>
            <a:r>
              <a:rPr lang="tr-TR" sz="4000" dirty="0" err="1"/>
              <a:t>laymı</a:t>
            </a:r>
            <a:r>
              <a:rPr lang="tr-TR" sz="4000" dirty="0"/>
              <a:t> (</a:t>
            </a:r>
            <a:r>
              <a:rPr lang="tr-TR" sz="4000" i="1" dirty="0"/>
              <a:t>Citrus </a:t>
            </a:r>
            <a:r>
              <a:rPr lang="tr-TR" sz="4000" i="1" dirty="0" err="1"/>
              <a:t>limonia</a:t>
            </a:r>
            <a:r>
              <a:rPr lang="tr-TR" sz="4000" dirty="0"/>
              <a:t>) üzerine aşılandığında belirtiler görülür.  </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159</TotalTime>
  <Words>108</Words>
  <Application>Microsoft Office PowerPoint</Application>
  <PresentationFormat>Ekran Gösterisi (4:3)</PresentationFormat>
  <Paragraphs>52</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Akış</vt:lpstr>
      <vt:lpstr>TURUNÇGİL VİRAL VE BAKTERİYEL HASTALIKLARI</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TURUNÇGİLLERDE GÖRÜLEN VİRAL VE BAKTERİYEL HASTALIKLAR</dc:title>
  <dc:creator>OZARFLOADA</dc:creator>
  <cp:lastModifiedBy>OZARFLOADA</cp:lastModifiedBy>
  <cp:revision>79</cp:revision>
  <dcterms:created xsi:type="dcterms:W3CDTF">2018-03-09T12:30:26Z</dcterms:created>
  <dcterms:modified xsi:type="dcterms:W3CDTF">2018-03-09T16:16:14Z</dcterms:modified>
</cp:coreProperties>
</file>