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349" r:id="rId2"/>
    <p:sldId id="414" r:id="rId3"/>
    <p:sldId id="415" r:id="rId4"/>
    <p:sldId id="416" r:id="rId5"/>
    <p:sldId id="417" r:id="rId6"/>
    <p:sldId id="418" r:id="rId7"/>
    <p:sldId id="419" r:id="rId8"/>
    <p:sldId id="420" r:id="rId9"/>
    <p:sldId id="421" r:id="rId10"/>
    <p:sldId id="422" r:id="rId11"/>
    <p:sldId id="423" r:id="rId12"/>
    <p:sldId id="430" r:id="rId13"/>
    <p:sldId id="431" r:id="rId14"/>
    <p:sldId id="429" r:id="rId15"/>
    <p:sldId id="424" r:id="rId16"/>
    <p:sldId id="432" r:id="rId17"/>
    <p:sldId id="433" r:id="rId18"/>
    <p:sldId id="434" r:id="rId19"/>
    <p:sldId id="435" r:id="rId20"/>
    <p:sldId id="436" r:id="rId21"/>
    <p:sldId id="437" r:id="rId22"/>
    <p:sldId id="438" r:id="rId23"/>
    <p:sldId id="439" r:id="rId24"/>
    <p:sldId id="440" r:id="rId25"/>
    <p:sldId id="441" r:id="rId26"/>
  </p:sldIdLst>
  <p:sldSz cx="9144000" cy="6858000" type="screen4x3"/>
  <p:notesSz cx="6858000" cy="9144000"/>
  <p:defaultTextStyle>
    <a:defPPr>
      <a:defRPr lang="tr-TR"/>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70DF5"/>
    <a:srgbClr val="FF66FF"/>
    <a:srgbClr val="000066"/>
    <a:srgbClr val="EFD1B3"/>
    <a:srgbClr val="FF3300"/>
    <a:srgbClr val="BFC0E3"/>
    <a:srgbClr val="B0C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varScale="1">
        <p:scale>
          <a:sx n="108" d="100"/>
          <a:sy n="108"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tr-TR"/>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tr-TR"/>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tr-TR"/>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0941468D-68D9-4EE7-938E-0896369D6DE5}" type="slidenum">
              <a:rPr lang="tr-TR"/>
              <a:pPr/>
              <a:t>‹#›</a:t>
            </a:fld>
            <a:endParaRPr lang="tr-TR"/>
          </a:p>
        </p:txBody>
      </p:sp>
    </p:spTree>
    <p:extLst>
      <p:ext uri="{BB962C8B-B14F-4D97-AF65-F5344CB8AC3E}">
        <p14:creationId xmlns:p14="http://schemas.microsoft.com/office/powerpoint/2010/main" val="333423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941468D-68D9-4EE7-938E-0896369D6DE5}" type="slidenum">
              <a:rPr lang="tr-TR" smtClean="0"/>
              <a:pPr/>
              <a:t>4</a:t>
            </a:fld>
            <a:endParaRPr lang="tr-TR"/>
          </a:p>
        </p:txBody>
      </p:sp>
    </p:spTree>
    <p:extLst>
      <p:ext uri="{BB962C8B-B14F-4D97-AF65-F5344CB8AC3E}">
        <p14:creationId xmlns:p14="http://schemas.microsoft.com/office/powerpoint/2010/main" val="340379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C31CDF88-C06F-48A9-B7E4-B34CA9583150}" type="slidenum">
              <a:rPr lang="tr-TR" altLang="tr-TR"/>
              <a:pPr/>
              <a:t>22</a:t>
            </a:fld>
            <a:endParaRPr lang="tr-TR" altLang="tr-TR"/>
          </a:p>
        </p:txBody>
      </p:sp>
      <p:sp>
        <p:nvSpPr>
          <p:cNvPr id="94211" name="Rectangle 2"/>
          <p:cNvSpPr>
            <a:spLocks noGrp="1" noRot="1" noChangeAspect="1" noChangeArrowheads="1" noTextEdit="1"/>
          </p:cNvSpPr>
          <p:nvPr>
            <p:ph type="sldImg"/>
          </p:nvPr>
        </p:nvSpPr>
        <p:spPr>
          <a:xfrm>
            <a:off x="992188" y="768350"/>
            <a:ext cx="5114925" cy="3836988"/>
          </a:xfrm>
          <a:ln/>
        </p:spPr>
      </p:sp>
      <p:sp>
        <p:nvSpPr>
          <p:cNvPr id="9421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21786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F7DD1F37-2D51-4C41-AF65-03975B23BCC5}" type="slidenum">
              <a:rPr lang="tr-TR" altLang="tr-TR"/>
              <a:pPr/>
              <a:t>23</a:t>
            </a:fld>
            <a:endParaRPr lang="tr-TR" altLang="tr-TR"/>
          </a:p>
        </p:txBody>
      </p:sp>
      <p:sp>
        <p:nvSpPr>
          <p:cNvPr id="96259" name="Rectangle 2"/>
          <p:cNvSpPr>
            <a:spLocks noGrp="1" noRot="1" noChangeAspect="1" noChangeArrowheads="1" noTextEdit="1"/>
          </p:cNvSpPr>
          <p:nvPr>
            <p:ph type="sldImg"/>
          </p:nvPr>
        </p:nvSpPr>
        <p:spPr>
          <a:xfrm>
            <a:off x="992188" y="768350"/>
            <a:ext cx="5114925" cy="3836988"/>
          </a:xfrm>
          <a:ln/>
        </p:spPr>
      </p:sp>
      <p:sp>
        <p:nvSpPr>
          <p:cNvPr id="9626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55664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1931807A-7CFA-4296-AEC6-D4F8F38A248E}" type="slidenum">
              <a:rPr lang="tr-TR" altLang="tr-TR"/>
              <a:pPr/>
              <a:t>24</a:t>
            </a:fld>
            <a:endParaRPr lang="tr-TR" altLang="tr-TR"/>
          </a:p>
        </p:txBody>
      </p:sp>
      <p:sp>
        <p:nvSpPr>
          <p:cNvPr id="98307" name="Rectangle 2"/>
          <p:cNvSpPr>
            <a:spLocks noGrp="1" noRot="1" noChangeAspect="1" noChangeArrowheads="1" noTextEdit="1"/>
          </p:cNvSpPr>
          <p:nvPr>
            <p:ph type="sldImg"/>
          </p:nvPr>
        </p:nvSpPr>
        <p:spPr>
          <a:xfrm>
            <a:off x="992188" y="768350"/>
            <a:ext cx="5114925" cy="3836988"/>
          </a:xfrm>
          <a:ln/>
        </p:spPr>
      </p:sp>
      <p:sp>
        <p:nvSpPr>
          <p:cNvPr id="9830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88308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7754B650-6EA1-4D75-B7DA-C2E1F759228B}" type="slidenum">
              <a:rPr lang="tr-TR" altLang="tr-TR"/>
              <a:pPr/>
              <a:t>12</a:t>
            </a:fld>
            <a:endParaRPr lang="tr-TR" altLang="tr-TR"/>
          </a:p>
        </p:txBody>
      </p:sp>
      <p:sp>
        <p:nvSpPr>
          <p:cNvPr id="57347" name="Rectangle 2"/>
          <p:cNvSpPr>
            <a:spLocks noGrp="1" noRot="1" noChangeAspec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36259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AC7B947C-CA0D-4C33-AEFC-0D913A5F342F}" type="slidenum">
              <a:rPr lang="tr-TR" altLang="tr-TR"/>
              <a:pPr/>
              <a:t>13</a:t>
            </a:fld>
            <a:endParaRPr lang="tr-TR" altLang="tr-TR"/>
          </a:p>
        </p:txBody>
      </p:sp>
      <p:sp>
        <p:nvSpPr>
          <p:cNvPr id="59395" name="Rectangle 2"/>
          <p:cNvSpPr>
            <a:spLocks noGrp="1" noRot="1" noChangeAspec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52526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6C2B1C7F-4BDB-4C72-BD73-CA30D39B9126}" type="slidenum">
              <a:rPr lang="tr-TR" altLang="tr-TR"/>
              <a:pPr/>
              <a:t>16</a:t>
            </a:fld>
            <a:endParaRPr lang="tr-TR" altLang="tr-TR"/>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91331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75E250FE-56CB-4FE6-8FB6-066EEBDB314A}" type="slidenum">
              <a:rPr lang="tr-TR" altLang="tr-TR"/>
              <a:pPr/>
              <a:t>17</a:t>
            </a:fld>
            <a:endParaRPr lang="tr-TR" altLang="tr-TR"/>
          </a:p>
        </p:txBody>
      </p:sp>
      <p:sp>
        <p:nvSpPr>
          <p:cNvPr id="83971" name="Rectangle 2"/>
          <p:cNvSpPr>
            <a:spLocks noGrp="1" noRot="1" noChangeAspect="1" noChangeArrowheads="1" noTextEdit="1"/>
          </p:cNvSpPr>
          <p:nvPr>
            <p:ph type="sldImg"/>
          </p:nvPr>
        </p:nvSpPr>
        <p:spPr>
          <a:xfrm>
            <a:off x="992188" y="768350"/>
            <a:ext cx="5114925" cy="3836988"/>
          </a:xfrm>
          <a:ln/>
        </p:spPr>
      </p:sp>
      <p:sp>
        <p:nvSpPr>
          <p:cNvPr id="8397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7345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3958624F-35E2-4783-9698-99832D329CCB}" type="slidenum">
              <a:rPr lang="tr-TR" altLang="tr-TR"/>
              <a:pPr/>
              <a:t>18</a:t>
            </a:fld>
            <a:endParaRPr lang="tr-TR" altLang="tr-TR"/>
          </a:p>
        </p:txBody>
      </p:sp>
      <p:sp>
        <p:nvSpPr>
          <p:cNvPr id="86019" name="Rectangle 2"/>
          <p:cNvSpPr>
            <a:spLocks noGrp="1" noRot="1" noChangeAspect="1" noChangeArrowheads="1" noTextEdit="1"/>
          </p:cNvSpPr>
          <p:nvPr>
            <p:ph type="sldImg"/>
          </p:nvPr>
        </p:nvSpPr>
        <p:spPr>
          <a:xfrm>
            <a:off x="992188" y="768350"/>
            <a:ext cx="5114925" cy="3836988"/>
          </a:xfrm>
          <a:ln/>
        </p:spPr>
      </p:sp>
      <p:sp>
        <p:nvSpPr>
          <p:cNvPr id="8602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49508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E0E9D3D0-BB79-467C-9159-47B8F03C13F7}" type="slidenum">
              <a:rPr lang="tr-TR" altLang="tr-TR"/>
              <a:pPr/>
              <a:t>19</a:t>
            </a:fld>
            <a:endParaRPr lang="tr-TR" altLang="tr-TR"/>
          </a:p>
        </p:txBody>
      </p:sp>
      <p:sp>
        <p:nvSpPr>
          <p:cNvPr id="88067" name="Rectangle 2"/>
          <p:cNvSpPr>
            <a:spLocks noGrp="1" noRot="1" noChangeAspect="1" noChangeArrowheads="1" noTextEdit="1"/>
          </p:cNvSpPr>
          <p:nvPr>
            <p:ph type="sldImg"/>
          </p:nvPr>
        </p:nvSpPr>
        <p:spPr>
          <a:xfrm>
            <a:off x="992188" y="768350"/>
            <a:ext cx="5114925" cy="3836988"/>
          </a:xfrm>
          <a:ln/>
        </p:spPr>
      </p:sp>
      <p:sp>
        <p:nvSpPr>
          <p:cNvPr id="8806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64838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5C9C743B-A4AC-4654-BA26-930AA00AED3F}" type="slidenum">
              <a:rPr lang="tr-TR" altLang="tr-TR"/>
              <a:pPr/>
              <a:t>20</a:t>
            </a:fld>
            <a:endParaRPr lang="tr-TR" altLang="tr-TR"/>
          </a:p>
        </p:txBody>
      </p:sp>
      <p:sp>
        <p:nvSpPr>
          <p:cNvPr id="90115" name="Rectangle 2"/>
          <p:cNvSpPr>
            <a:spLocks noGrp="1" noRot="1" noChangeAspect="1" noChangeArrowheads="1" noTextEdit="1"/>
          </p:cNvSpPr>
          <p:nvPr>
            <p:ph type="sldImg"/>
          </p:nvPr>
        </p:nvSpPr>
        <p:spPr>
          <a:xfrm>
            <a:off x="992188" y="768350"/>
            <a:ext cx="5114925" cy="3836988"/>
          </a:xfrm>
          <a:ln/>
        </p:spPr>
      </p:sp>
      <p:sp>
        <p:nvSpPr>
          <p:cNvPr id="9011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31982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406C374A-F69D-4358-9054-C2E57BDFCBBE}" type="slidenum">
              <a:rPr lang="tr-TR" altLang="tr-TR"/>
              <a:pPr/>
              <a:t>21</a:t>
            </a:fld>
            <a:endParaRPr lang="tr-TR" altLang="tr-TR"/>
          </a:p>
        </p:txBody>
      </p:sp>
      <p:sp>
        <p:nvSpPr>
          <p:cNvPr id="92163" name="Rectangle 2"/>
          <p:cNvSpPr>
            <a:spLocks noGrp="1" noRot="1" noChangeAspect="1" noChangeArrowheads="1" noTextEdit="1"/>
          </p:cNvSpPr>
          <p:nvPr>
            <p:ph type="sldImg"/>
          </p:nvPr>
        </p:nvSpPr>
        <p:spPr>
          <a:xfrm>
            <a:off x="992188" y="768350"/>
            <a:ext cx="5114925" cy="3836988"/>
          </a:xfrm>
          <a:ln/>
        </p:spPr>
      </p:sp>
      <p:sp>
        <p:nvSpPr>
          <p:cNvPr id="9216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097314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tr-TR"/>
              <a:t>Asıl başlık stili için tıklatın</a:t>
            </a:r>
          </a:p>
        </p:txBody>
      </p:sp>
      <p:sp>
        <p:nvSpPr>
          <p:cNvPr id="4099"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tr-TR"/>
              <a:t>Asıl alt başlık stilini düzenlemek için tıklatın</a:t>
            </a:r>
          </a:p>
        </p:txBody>
      </p:sp>
      <p:sp>
        <p:nvSpPr>
          <p:cNvPr id="4100" name="Rectangle 4"/>
          <p:cNvSpPr>
            <a:spLocks noGrp="1" noChangeArrowheads="1"/>
          </p:cNvSpPr>
          <p:nvPr>
            <p:ph type="dt" sz="half" idx="2"/>
          </p:nvPr>
        </p:nvSpPr>
        <p:spPr bwMode="auto">
          <a:xfrm>
            <a:off x="914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400">
                <a:solidFill>
                  <a:schemeClr val="tx2"/>
                </a:solidFill>
                <a:latin typeface="Arial" charset="0"/>
              </a:defRPr>
            </a:lvl1pPr>
          </a:lstStyle>
          <a:p>
            <a:endParaRPr lang="tr-TR"/>
          </a:p>
        </p:txBody>
      </p:sp>
      <p:sp>
        <p:nvSpPr>
          <p:cNvPr id="4101" name="Rectangle 5"/>
          <p:cNvSpPr>
            <a:spLocks noGrp="1" noChangeArrowheads="1"/>
          </p:cNvSpPr>
          <p:nvPr>
            <p:ph type="ftr" sz="quarter" idx="3"/>
          </p:nvPr>
        </p:nvSpPr>
        <p:spPr bwMode="auto">
          <a:xfrm>
            <a:off x="3505200" y="64008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400">
                <a:solidFill>
                  <a:schemeClr val="tx2"/>
                </a:solidFill>
                <a:latin typeface="Arial" charset="0"/>
              </a:defRPr>
            </a:lvl1pPr>
          </a:lstStyle>
          <a:p>
            <a:endParaRPr lang="tr-TR"/>
          </a:p>
        </p:txBody>
      </p:sp>
      <p:sp>
        <p:nvSpPr>
          <p:cNvPr id="4102" name="Rectangle 6"/>
          <p:cNvSpPr>
            <a:spLocks noGrp="1" noChangeArrowheads="1"/>
          </p:cNvSpPr>
          <p:nvPr>
            <p:ph type="sldNum" sz="quarter" idx="4"/>
          </p:nvPr>
        </p:nvSpPr>
        <p:spPr bwMode="auto">
          <a:xfrm>
            <a:off x="7010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400">
                <a:solidFill>
                  <a:schemeClr val="tx2"/>
                </a:solidFill>
                <a:latin typeface="Arial" charset="0"/>
              </a:defRPr>
            </a:lvl1pPr>
          </a:lstStyle>
          <a:p>
            <a:fld id="{54D8E847-F26D-42A5-9AAB-A25EF8070AB6}" type="slidenum">
              <a:rPr lang="tr-TR"/>
              <a:pPr/>
              <a:t>‹#›</a:t>
            </a:fld>
            <a:endParaRPr lang="tr-TR"/>
          </a:p>
        </p:txBody>
      </p:sp>
      <p:grpSp>
        <p:nvGrpSpPr>
          <p:cNvPr id="4103" name="Group 7"/>
          <p:cNvGrpSpPr>
            <a:grpSpLocks/>
          </p:cNvGrpSpPr>
          <p:nvPr/>
        </p:nvGrpSpPr>
        <p:grpSpPr bwMode="auto">
          <a:xfrm>
            <a:off x="0" y="0"/>
            <a:ext cx="6362700" cy="6858000"/>
            <a:chOff x="0" y="0"/>
            <a:chExt cx="4008" cy="4320"/>
          </a:xfrm>
        </p:grpSpPr>
        <p:pic>
          <p:nvPicPr>
            <p:cNvPr id="4104"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4105"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4106"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p:transition spd="med">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cover dir="u"/>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_sr7mzhVsE" TargetMode="External"/><Relationship Id="rId2" Type="http://schemas.openxmlformats.org/officeDocument/2006/relationships/hyperlink" Target="https://www.youtube.com/watch?v=4RDA_B_dRQ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980728"/>
            <a:ext cx="8784976" cy="3416320"/>
          </a:xfrm>
          <a:prstGeom prst="rect">
            <a:avLst/>
          </a:prstGeom>
          <a:noFill/>
        </p:spPr>
        <p:txBody>
          <a:bodyPr wrap="square" lIns="91440" tIns="45720" rIns="91440" bIns="45720">
            <a:spAutoFit/>
          </a:bodyPr>
          <a:lstStyle/>
          <a:p>
            <a:pPr algn="ctr">
              <a:spcBef>
                <a:spcPts val="0"/>
              </a:spcBef>
            </a:pPr>
            <a:r>
              <a:rPr lang="tr-TR" sz="7200" b="1" spc="600" dirty="0" err="1"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Atıksu</a:t>
            </a:r>
            <a:r>
              <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 Arıtma Ters </a:t>
            </a:r>
            <a:r>
              <a:rPr lang="tr-TR" sz="7200" b="1" spc="600" dirty="0" err="1"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Osmoz</a:t>
            </a:r>
            <a:r>
              <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 Yöntemi</a:t>
            </a:r>
          </a:p>
        </p:txBody>
      </p:sp>
      <p:sp>
        <p:nvSpPr>
          <p:cNvPr id="3" name="2 Dikdörtgen"/>
          <p:cNvSpPr/>
          <p:nvPr/>
        </p:nvSpPr>
        <p:spPr>
          <a:xfrm>
            <a:off x="3131840" y="5445224"/>
            <a:ext cx="5735032" cy="707886"/>
          </a:xfrm>
          <a:prstGeom prst="rect">
            <a:avLst/>
          </a:prstGeom>
          <a:noFill/>
        </p:spPr>
        <p:txBody>
          <a:bodyPr wrap="none" lIns="91440" tIns="45720" rIns="91440" bIns="45720">
            <a:spAutoFit/>
          </a:bodyPr>
          <a:lstStyle/>
          <a:p>
            <a:pPr algn="ctr"/>
            <a:r>
              <a:rPr lang="tr-TR" sz="4000" b="1" i="1" dirty="0" smtClean="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rPr>
              <a:t>Prof. Dr. Ahmet ÖZTÜRK</a:t>
            </a:r>
            <a:endParaRPr lang="tr-TR" sz="4000" b="1" i="1" dirty="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endParaRPr>
          </a:p>
        </p:txBody>
      </p:sp>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88640"/>
            <a:ext cx="6727739" cy="461665"/>
          </a:xfrm>
          <a:prstGeom prst="rect">
            <a:avLst/>
          </a:prstGeom>
        </p:spPr>
        <p:txBody>
          <a:bodyPr wrap="none">
            <a:spAutoFit/>
          </a:bodyPr>
          <a:lstStyle/>
          <a:p>
            <a:r>
              <a:rPr lang="tr-TR" b="1" dirty="0"/>
              <a:t>Ters </a:t>
            </a:r>
            <a:r>
              <a:rPr lang="tr-TR" b="1" dirty="0" err="1" smtClean="0"/>
              <a:t>Osmoz</a:t>
            </a:r>
            <a:r>
              <a:rPr lang="tr-TR" b="1" dirty="0" smtClean="0"/>
              <a:t> Yönteminde Kullanılan </a:t>
            </a:r>
            <a:r>
              <a:rPr lang="tr-TR" b="1" dirty="0" err="1" smtClean="0"/>
              <a:t>Membranlar</a:t>
            </a:r>
            <a:r>
              <a:rPr lang="tr-TR" b="1" dirty="0" smtClean="0"/>
              <a:t> </a:t>
            </a:r>
            <a:endParaRPr lang="tr-TR" dirty="0"/>
          </a:p>
        </p:txBody>
      </p:sp>
      <p:pic>
        <p:nvPicPr>
          <p:cNvPr id="3" name="Picture 2" descr="C:\Users\bsirin\Desktop\resimler ters osmoz\Resim19.png"/>
          <p:cNvPicPr>
            <a:picLocks noChangeAspect="1" noChangeArrowheads="1"/>
          </p:cNvPicPr>
          <p:nvPr/>
        </p:nvPicPr>
        <p:blipFill>
          <a:blip r:embed="rId2" cstate="print"/>
          <a:srcRect/>
          <a:stretch>
            <a:fillRect/>
          </a:stretch>
        </p:blipFill>
        <p:spPr bwMode="auto">
          <a:xfrm>
            <a:off x="323528" y="946143"/>
            <a:ext cx="4592296" cy="4683125"/>
          </a:xfrm>
          <a:prstGeom prst="rect">
            <a:avLst/>
          </a:prstGeom>
          <a:noFill/>
        </p:spPr>
      </p:pic>
      <p:pic>
        <p:nvPicPr>
          <p:cNvPr id="4" name="Picture 5" descr="C:\Users\bsirin\Desktop\resimler ters osmoz\Resim10.png"/>
          <p:cNvPicPr>
            <a:picLocks noChangeAspect="1" noChangeArrowheads="1"/>
          </p:cNvPicPr>
          <p:nvPr/>
        </p:nvPicPr>
        <p:blipFill>
          <a:blip r:embed="rId3" cstate="print"/>
          <a:srcRect/>
          <a:stretch>
            <a:fillRect/>
          </a:stretch>
        </p:blipFill>
        <p:spPr bwMode="auto">
          <a:xfrm>
            <a:off x="5265776" y="3501008"/>
            <a:ext cx="3064337" cy="3356992"/>
          </a:xfrm>
          <a:prstGeom prst="rect">
            <a:avLst/>
          </a:prstGeom>
          <a:noFill/>
        </p:spPr>
      </p:pic>
      <p:pic>
        <p:nvPicPr>
          <p:cNvPr id="5" name="Picture 6" descr="C:\Users\bsirin\Desktop\resimler ters osmoz\Resim18.png"/>
          <p:cNvPicPr>
            <a:picLocks noChangeAspect="1" noChangeArrowheads="1"/>
          </p:cNvPicPr>
          <p:nvPr/>
        </p:nvPicPr>
        <p:blipFill>
          <a:blip r:embed="rId4" cstate="print"/>
          <a:srcRect/>
          <a:stretch>
            <a:fillRect/>
          </a:stretch>
        </p:blipFill>
        <p:spPr bwMode="auto">
          <a:xfrm>
            <a:off x="5265776" y="606991"/>
            <a:ext cx="3064337" cy="2894017"/>
          </a:xfrm>
          <a:prstGeom prst="rect">
            <a:avLst/>
          </a:prstGeom>
          <a:noFill/>
        </p:spPr>
      </p:pic>
    </p:spTree>
    <p:extLst>
      <p:ext uri="{BB962C8B-B14F-4D97-AF65-F5344CB8AC3E}">
        <p14:creationId xmlns:p14="http://schemas.microsoft.com/office/powerpoint/2010/main" val="1494569826"/>
      </p:ext>
    </p:extLst>
  </p:cSld>
  <p:clrMapOvr>
    <a:masterClrMapping/>
  </p:clrMapOvr>
  <p:transition spd="med">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188640"/>
            <a:ext cx="6727739" cy="461665"/>
          </a:xfrm>
          <a:prstGeom prst="rect">
            <a:avLst/>
          </a:prstGeom>
        </p:spPr>
        <p:txBody>
          <a:bodyPr wrap="none">
            <a:spAutoFit/>
          </a:bodyPr>
          <a:lstStyle/>
          <a:p>
            <a:r>
              <a:rPr lang="tr-TR" b="1" dirty="0"/>
              <a:t>Ters </a:t>
            </a:r>
            <a:r>
              <a:rPr lang="tr-TR" b="1" dirty="0" err="1" smtClean="0"/>
              <a:t>Osmoz</a:t>
            </a:r>
            <a:r>
              <a:rPr lang="tr-TR" b="1" dirty="0" smtClean="0"/>
              <a:t> Yönteminde Kullanılan </a:t>
            </a:r>
            <a:r>
              <a:rPr lang="tr-TR" b="1" dirty="0" err="1" smtClean="0"/>
              <a:t>Membranlar</a:t>
            </a:r>
            <a:r>
              <a:rPr lang="tr-TR" b="1" dirty="0" smtClean="0"/>
              <a:t> </a:t>
            </a:r>
            <a:endParaRPr lang="tr-TR" dirty="0"/>
          </a:p>
        </p:txBody>
      </p:sp>
      <p:sp>
        <p:nvSpPr>
          <p:cNvPr id="5" name="Dikdörtgen 4"/>
          <p:cNvSpPr/>
          <p:nvPr/>
        </p:nvSpPr>
        <p:spPr>
          <a:xfrm>
            <a:off x="395536" y="1340768"/>
            <a:ext cx="8280920" cy="4672048"/>
          </a:xfrm>
          <a:prstGeom prst="rect">
            <a:avLst/>
          </a:prstGeom>
        </p:spPr>
        <p:txBody>
          <a:bodyPr wrap="square">
            <a:spAutoFit/>
          </a:bodyPr>
          <a:lstStyle/>
          <a:p>
            <a:pPr algn="just"/>
            <a:r>
              <a:rPr lang="tr-TR" dirty="0"/>
              <a:t>Ters </a:t>
            </a:r>
            <a:r>
              <a:rPr lang="tr-TR" dirty="0" err="1" smtClean="0"/>
              <a:t>Osmoz</a:t>
            </a:r>
            <a:r>
              <a:rPr lang="tr-TR" dirty="0" smtClean="0"/>
              <a:t> yönteminde </a:t>
            </a:r>
            <a:r>
              <a:rPr lang="tr-TR" dirty="0"/>
              <a:t>en önemli ekipman </a:t>
            </a:r>
            <a:r>
              <a:rPr lang="tr-TR" dirty="0" err="1"/>
              <a:t>membranlardır</a:t>
            </a:r>
            <a:r>
              <a:rPr lang="tr-TR" dirty="0"/>
              <a:t>. Suyun </a:t>
            </a:r>
            <a:r>
              <a:rPr lang="tr-TR" dirty="0" smtClean="0"/>
              <a:t>arıtılmasında </a:t>
            </a:r>
            <a:r>
              <a:rPr lang="tr-TR" dirty="0"/>
              <a:t>en önemli görevi bunlar üstlenmektedir. </a:t>
            </a:r>
            <a:r>
              <a:rPr lang="tr-TR" dirty="0" err="1" smtClean="0"/>
              <a:t>Membran</a:t>
            </a:r>
            <a:r>
              <a:rPr lang="tr-TR" dirty="0" smtClean="0"/>
              <a:t> tasarımında ana amaç olabildiğince </a:t>
            </a:r>
            <a:r>
              <a:rPr lang="tr-TR" dirty="0">
                <a:solidFill>
                  <a:srgbClr val="FF0000"/>
                </a:solidFill>
              </a:rPr>
              <a:t>büyük </a:t>
            </a:r>
            <a:r>
              <a:rPr lang="tr-TR" dirty="0" err="1">
                <a:solidFill>
                  <a:srgbClr val="FF0000"/>
                </a:solidFill>
              </a:rPr>
              <a:t>membran</a:t>
            </a:r>
            <a:r>
              <a:rPr lang="tr-TR" dirty="0">
                <a:solidFill>
                  <a:srgbClr val="FF0000"/>
                </a:solidFill>
              </a:rPr>
              <a:t> yüzeyini küçük birimlerde</a:t>
            </a:r>
            <a:r>
              <a:rPr lang="tr-TR" dirty="0"/>
              <a:t> </a:t>
            </a:r>
            <a:r>
              <a:rPr lang="tr-TR" dirty="0" smtClean="0"/>
              <a:t>toplamaktır.</a:t>
            </a:r>
          </a:p>
          <a:p>
            <a:pPr algn="just"/>
            <a:r>
              <a:rPr lang="tr-TR" dirty="0" err="1"/>
              <a:t>Membranların</a:t>
            </a:r>
            <a:r>
              <a:rPr lang="tr-TR" dirty="0"/>
              <a:t> genellikle sahip </a:t>
            </a:r>
            <a:r>
              <a:rPr lang="tr-TR" dirty="0" smtClean="0"/>
              <a:t>oldukları </a:t>
            </a:r>
            <a:r>
              <a:rPr lang="tr-TR" dirty="0"/>
              <a:t>biçimler </a:t>
            </a:r>
            <a:r>
              <a:rPr lang="tr-TR" dirty="0" smtClean="0"/>
              <a:t>şunlardır</a:t>
            </a:r>
            <a:r>
              <a:rPr lang="tr-TR" dirty="0"/>
              <a:t>;</a:t>
            </a:r>
          </a:p>
          <a:p>
            <a:pPr algn="just"/>
            <a:r>
              <a:rPr lang="tr-TR" dirty="0">
                <a:solidFill>
                  <a:srgbClr val="FF0000"/>
                </a:solidFill>
              </a:rPr>
              <a:t>• Düz yada tabaka biçimli </a:t>
            </a:r>
            <a:r>
              <a:rPr lang="tr-TR" dirty="0" err="1">
                <a:solidFill>
                  <a:srgbClr val="FF0000"/>
                </a:solidFill>
              </a:rPr>
              <a:t>membranlar</a:t>
            </a:r>
            <a:endParaRPr lang="tr-TR" dirty="0">
              <a:solidFill>
                <a:srgbClr val="FF0000"/>
              </a:solidFill>
            </a:endParaRPr>
          </a:p>
          <a:p>
            <a:pPr algn="just"/>
            <a:r>
              <a:rPr lang="tr-TR" dirty="0">
                <a:solidFill>
                  <a:srgbClr val="FF0000"/>
                </a:solidFill>
              </a:rPr>
              <a:t>• Spiral biçimli </a:t>
            </a:r>
            <a:r>
              <a:rPr lang="tr-TR" dirty="0" err="1">
                <a:solidFill>
                  <a:srgbClr val="FF0000"/>
                </a:solidFill>
              </a:rPr>
              <a:t>membranlar</a:t>
            </a:r>
            <a:endParaRPr lang="tr-TR" dirty="0">
              <a:solidFill>
                <a:srgbClr val="FF0000"/>
              </a:solidFill>
            </a:endParaRPr>
          </a:p>
          <a:p>
            <a:pPr algn="just"/>
            <a:r>
              <a:rPr lang="tr-TR" dirty="0">
                <a:solidFill>
                  <a:srgbClr val="FF0000"/>
                </a:solidFill>
              </a:rPr>
              <a:t>• Boru biçimli </a:t>
            </a:r>
            <a:r>
              <a:rPr lang="tr-TR" dirty="0" err="1">
                <a:solidFill>
                  <a:srgbClr val="FF0000"/>
                </a:solidFill>
              </a:rPr>
              <a:t>membranlar</a:t>
            </a:r>
            <a:endParaRPr lang="tr-TR" dirty="0">
              <a:solidFill>
                <a:srgbClr val="FF0000"/>
              </a:solidFill>
            </a:endParaRPr>
          </a:p>
          <a:p>
            <a:pPr algn="just"/>
            <a:r>
              <a:rPr lang="tr-TR" dirty="0">
                <a:solidFill>
                  <a:srgbClr val="FF0000"/>
                </a:solidFill>
              </a:rPr>
              <a:t>• Boş elyaf </a:t>
            </a:r>
            <a:r>
              <a:rPr lang="tr-TR" dirty="0" err="1">
                <a:solidFill>
                  <a:srgbClr val="FF0000"/>
                </a:solidFill>
              </a:rPr>
              <a:t>membranları</a:t>
            </a:r>
            <a:endParaRPr lang="tr-TR" dirty="0">
              <a:solidFill>
                <a:srgbClr val="FF0000"/>
              </a:solidFill>
            </a:endParaRPr>
          </a:p>
          <a:p>
            <a:pPr algn="just"/>
            <a:r>
              <a:rPr lang="tr-TR" dirty="0">
                <a:solidFill>
                  <a:srgbClr val="FF0000"/>
                </a:solidFill>
              </a:rPr>
              <a:t>• Hortum </a:t>
            </a:r>
            <a:r>
              <a:rPr lang="tr-TR" dirty="0" err="1">
                <a:solidFill>
                  <a:srgbClr val="FF0000"/>
                </a:solidFill>
              </a:rPr>
              <a:t>membranları</a:t>
            </a:r>
            <a:endParaRPr lang="tr-TR" dirty="0">
              <a:solidFill>
                <a:srgbClr val="FF0000"/>
              </a:solidFill>
            </a:endParaRPr>
          </a:p>
          <a:p>
            <a:pPr algn="just"/>
            <a:r>
              <a:rPr lang="tr-TR" dirty="0"/>
              <a:t>Bunların dışında asimetrik ve </a:t>
            </a:r>
            <a:r>
              <a:rPr lang="tr-TR" dirty="0" err="1"/>
              <a:t>kompozit</a:t>
            </a:r>
            <a:r>
              <a:rPr lang="tr-TR" dirty="0"/>
              <a:t> </a:t>
            </a:r>
            <a:r>
              <a:rPr lang="tr-TR" dirty="0" err="1"/>
              <a:t>membranlarda</a:t>
            </a:r>
            <a:r>
              <a:rPr lang="tr-TR" dirty="0"/>
              <a:t> mevcuttur</a:t>
            </a:r>
            <a:r>
              <a:rPr lang="tr-TR" dirty="0" smtClean="0"/>
              <a:t>.</a:t>
            </a:r>
            <a:endParaRPr lang="tr-TR" dirty="0"/>
          </a:p>
        </p:txBody>
      </p:sp>
    </p:spTree>
    <p:extLst>
      <p:ext uri="{BB962C8B-B14F-4D97-AF65-F5344CB8AC3E}">
        <p14:creationId xmlns:p14="http://schemas.microsoft.com/office/powerpoint/2010/main" val="4014922469"/>
      </p:ext>
    </p:extLst>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79512" y="981075"/>
            <a:ext cx="453650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tr-TR" dirty="0">
                <a:latin typeface="Times New Roman" pitchFamily="18" charset="0"/>
              </a:rPr>
              <a:t>Ters </a:t>
            </a:r>
            <a:r>
              <a:rPr lang="tr-TR" altLang="tr-TR" dirty="0" err="1">
                <a:latin typeface="Times New Roman" pitchFamily="18" charset="0"/>
              </a:rPr>
              <a:t>osmoz</a:t>
            </a:r>
            <a:r>
              <a:rPr lang="tr-TR" altLang="tr-TR" dirty="0">
                <a:latin typeface="Times New Roman" pitchFamily="18" charset="0"/>
              </a:rPr>
              <a:t> </a:t>
            </a:r>
            <a:r>
              <a:rPr lang="tr-TR" altLang="tr-TR" dirty="0" err="1" smtClean="0">
                <a:latin typeface="Times New Roman" pitchFamily="18" charset="0"/>
              </a:rPr>
              <a:t>membranlarının</a:t>
            </a:r>
            <a:r>
              <a:rPr lang="tr-TR" altLang="tr-TR" dirty="0" smtClean="0">
                <a:latin typeface="Times New Roman" pitchFamily="18" charset="0"/>
              </a:rPr>
              <a:t> </a:t>
            </a:r>
            <a:r>
              <a:rPr lang="tr-TR" altLang="tr-TR" dirty="0">
                <a:latin typeface="Times New Roman" pitchFamily="18" charset="0"/>
              </a:rPr>
              <a:t>bazıları </a:t>
            </a:r>
            <a:r>
              <a:rPr lang="tr-TR" altLang="tr-TR" dirty="0">
                <a:solidFill>
                  <a:srgbClr val="FF0000"/>
                </a:solidFill>
                <a:latin typeface="Times New Roman" pitchFamily="18" charset="0"/>
              </a:rPr>
              <a:t>çapraz akışlı </a:t>
            </a:r>
            <a:r>
              <a:rPr lang="tr-TR" altLang="tr-TR" dirty="0" err="1" smtClean="0">
                <a:latin typeface="Times New Roman" pitchFamily="18" charset="0"/>
              </a:rPr>
              <a:t>membran</a:t>
            </a:r>
            <a:r>
              <a:rPr lang="tr-TR" altLang="tr-TR" dirty="0" smtClean="0">
                <a:latin typeface="Times New Roman" pitchFamily="18" charset="0"/>
              </a:rPr>
              <a:t> elementine, </a:t>
            </a:r>
            <a:r>
              <a:rPr lang="tr-TR" altLang="tr-TR" dirty="0">
                <a:latin typeface="Times New Roman" pitchFamily="18" charset="0"/>
              </a:rPr>
              <a:t>bazıları ise </a:t>
            </a:r>
            <a:r>
              <a:rPr lang="tr-TR" altLang="tr-TR" dirty="0">
                <a:solidFill>
                  <a:srgbClr val="FF0000"/>
                </a:solidFill>
                <a:latin typeface="Times New Roman" pitchFamily="18" charset="0"/>
              </a:rPr>
              <a:t>spiral sargılı</a:t>
            </a:r>
            <a:r>
              <a:rPr lang="tr-TR" altLang="tr-TR" dirty="0">
                <a:latin typeface="Times New Roman" pitchFamily="18" charset="0"/>
              </a:rPr>
              <a:t> </a:t>
            </a:r>
            <a:r>
              <a:rPr lang="tr-TR" altLang="tr-TR" dirty="0" err="1">
                <a:latin typeface="Times New Roman" pitchFamily="18" charset="0"/>
              </a:rPr>
              <a:t>membran</a:t>
            </a:r>
            <a:r>
              <a:rPr lang="tr-TR" altLang="tr-TR" dirty="0">
                <a:latin typeface="Times New Roman" pitchFamily="18" charset="0"/>
              </a:rPr>
              <a:t> </a:t>
            </a:r>
            <a:r>
              <a:rPr lang="tr-TR" altLang="tr-TR" dirty="0" smtClean="0">
                <a:latin typeface="Times New Roman" pitchFamily="18" charset="0"/>
              </a:rPr>
              <a:t>elementlerine </a:t>
            </a:r>
            <a:r>
              <a:rPr lang="tr-TR" altLang="tr-TR" dirty="0">
                <a:latin typeface="Times New Roman" pitchFamily="18" charset="0"/>
              </a:rPr>
              <a:t>sahiptir. Çapraz akışlı olanların çalışması; besi suyu, iyi su ve konsantre su olarak iki akıma ayrılır, bu akımlar </a:t>
            </a:r>
            <a:r>
              <a:rPr lang="tr-TR" altLang="tr-TR" dirty="0" err="1">
                <a:latin typeface="Times New Roman" pitchFamily="18" charset="0"/>
              </a:rPr>
              <a:t>membranın</a:t>
            </a:r>
            <a:r>
              <a:rPr lang="tr-TR" altLang="tr-TR" dirty="0">
                <a:latin typeface="Times New Roman" pitchFamily="18" charset="0"/>
              </a:rPr>
              <a:t> iki bölümünden ayrı ayrı toplanır. Yarı geçirgen bir ters </a:t>
            </a:r>
            <a:r>
              <a:rPr lang="tr-TR" altLang="tr-TR" dirty="0" err="1">
                <a:latin typeface="Times New Roman" pitchFamily="18" charset="0"/>
              </a:rPr>
              <a:t>osmoz</a:t>
            </a:r>
            <a:r>
              <a:rPr lang="tr-TR" altLang="tr-TR" dirty="0">
                <a:latin typeface="Times New Roman" pitchFamily="18" charset="0"/>
              </a:rPr>
              <a:t> </a:t>
            </a:r>
            <a:r>
              <a:rPr lang="tr-TR" altLang="tr-TR" dirty="0" err="1">
                <a:latin typeface="Times New Roman" pitchFamily="18" charset="0"/>
              </a:rPr>
              <a:t>membranı</a:t>
            </a:r>
            <a:r>
              <a:rPr lang="tr-TR" altLang="tr-TR" dirty="0">
                <a:latin typeface="Times New Roman" pitchFamily="18" charset="0"/>
              </a:rPr>
              <a:t>, uygun basınç altında iyi suyun geçişine izin verirken, çözünmüş ve askıda katıların ise konsantrasyonunu artırarak geçişlerini engeller.</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981075"/>
            <a:ext cx="4167187"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Text Box 4"/>
          <p:cNvSpPr txBox="1">
            <a:spLocks noChangeArrowheads="1"/>
          </p:cNvSpPr>
          <p:nvPr/>
        </p:nvSpPr>
        <p:spPr bwMode="auto">
          <a:xfrm>
            <a:off x="5580112" y="5373216"/>
            <a:ext cx="3297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dirty="0">
                <a:latin typeface="Tahoma" panose="020B0604030504040204" pitchFamily="34" charset="0"/>
              </a:rPr>
              <a:t>Çapraz </a:t>
            </a:r>
            <a:r>
              <a:rPr lang="tr-TR" altLang="tr-TR" dirty="0" smtClean="0">
                <a:latin typeface="Tahoma" panose="020B0604030504040204" pitchFamily="34" charset="0"/>
              </a:rPr>
              <a:t>akışlı </a:t>
            </a:r>
            <a:r>
              <a:rPr lang="tr-TR" altLang="tr-TR" dirty="0" err="1" smtClean="0">
                <a:latin typeface="Tahoma" panose="020B0604030504040204" pitchFamily="34" charset="0"/>
              </a:rPr>
              <a:t>membran</a:t>
            </a:r>
            <a:endParaRPr lang="tr-TR" altLang="tr-TR" dirty="0">
              <a:latin typeface="Tahoma" panose="020B0604030504040204" pitchFamily="34" charset="0"/>
            </a:endParaRPr>
          </a:p>
        </p:txBody>
      </p:sp>
    </p:spTree>
    <p:extLst>
      <p:ext uri="{BB962C8B-B14F-4D97-AF65-F5344CB8AC3E}">
        <p14:creationId xmlns:p14="http://schemas.microsoft.com/office/powerpoint/2010/main" val="2871654802"/>
      </p:ext>
    </p:extLst>
  </p:cSld>
  <p:clrMapOvr>
    <a:masterClrMapping/>
  </p:clrMapOvr>
  <p:transition spd="med">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9512" y="3212976"/>
            <a:ext cx="388778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tr-TR" dirty="0">
                <a:latin typeface="Times New Roman" pitchFamily="18" charset="0"/>
              </a:rPr>
              <a:t>Spiral sargılı </a:t>
            </a:r>
            <a:r>
              <a:rPr lang="tr-TR" altLang="tr-TR" dirty="0" err="1">
                <a:latin typeface="Times New Roman" pitchFamily="18" charset="0"/>
              </a:rPr>
              <a:t>membran</a:t>
            </a:r>
            <a:r>
              <a:rPr lang="tr-TR" altLang="tr-TR" dirty="0">
                <a:latin typeface="Times New Roman" pitchFamily="18" charset="0"/>
              </a:rPr>
              <a:t> elementleri, türbülanslı akış yöntemi ile çalışırlar. </a:t>
            </a:r>
            <a:r>
              <a:rPr lang="tr-TR" altLang="tr-TR" dirty="0" err="1">
                <a:latin typeface="Times New Roman" pitchFamily="18" charset="0"/>
              </a:rPr>
              <a:t>Membran</a:t>
            </a:r>
            <a:r>
              <a:rPr lang="tr-TR" altLang="tr-TR" dirty="0">
                <a:latin typeface="Times New Roman" pitchFamily="18" charset="0"/>
              </a:rPr>
              <a:t> modülü, ayrıştırıcı olarak adlandırılır ve iyi suyu </a:t>
            </a:r>
            <a:r>
              <a:rPr lang="tr-TR" altLang="tr-TR" dirty="0">
                <a:solidFill>
                  <a:srgbClr val="FF0000"/>
                </a:solidFill>
                <a:latin typeface="Times New Roman" pitchFamily="18" charset="0"/>
              </a:rPr>
              <a:t>merkezde bulunan bir boru içine toplar</a:t>
            </a:r>
            <a:r>
              <a:rPr lang="tr-TR" altLang="tr-TR" dirty="0">
                <a:latin typeface="Times New Roman" pitchFamily="18" charset="0"/>
              </a:rPr>
              <a:t> </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356992"/>
            <a:ext cx="4103688" cy="21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84" y="548680"/>
            <a:ext cx="7848600"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987883"/>
      </p:ext>
    </p:extLst>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sirin\Desktop\resimler ters osmoz\Resim1.jpg"/>
          <p:cNvPicPr>
            <a:picLocks noChangeAspect="1" noChangeArrowheads="1"/>
          </p:cNvPicPr>
          <p:nvPr/>
        </p:nvPicPr>
        <p:blipFill>
          <a:blip r:embed="rId2" cstate="print"/>
          <a:srcRect/>
          <a:stretch>
            <a:fillRect/>
          </a:stretch>
        </p:blipFill>
        <p:spPr bwMode="auto">
          <a:xfrm>
            <a:off x="2483768" y="3867667"/>
            <a:ext cx="3829050" cy="2495550"/>
          </a:xfrm>
          <a:prstGeom prst="rect">
            <a:avLst/>
          </a:prstGeom>
          <a:noFill/>
        </p:spPr>
      </p:pic>
      <p:pic>
        <p:nvPicPr>
          <p:cNvPr id="3" name="Picture 3" descr="C:\Users\bsirin\Desktop\resimler ters osmoz\membran.jpg"/>
          <p:cNvPicPr>
            <a:picLocks noChangeAspect="1" noChangeArrowheads="1"/>
          </p:cNvPicPr>
          <p:nvPr/>
        </p:nvPicPr>
        <p:blipFill>
          <a:blip r:embed="rId3" cstate="print"/>
          <a:srcRect/>
          <a:stretch>
            <a:fillRect/>
          </a:stretch>
        </p:blipFill>
        <p:spPr bwMode="auto">
          <a:xfrm>
            <a:off x="683568" y="476672"/>
            <a:ext cx="6438900" cy="3371850"/>
          </a:xfrm>
          <a:prstGeom prst="rect">
            <a:avLst/>
          </a:prstGeom>
          <a:noFill/>
        </p:spPr>
      </p:pic>
    </p:spTree>
    <p:extLst>
      <p:ext uri="{BB962C8B-B14F-4D97-AF65-F5344CB8AC3E}">
        <p14:creationId xmlns:p14="http://schemas.microsoft.com/office/powerpoint/2010/main" val="3094399049"/>
      </p:ext>
    </p:extLst>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064896" cy="4401205"/>
          </a:xfrm>
          <a:prstGeom prst="rect">
            <a:avLst/>
          </a:prstGeom>
        </p:spPr>
        <p:txBody>
          <a:bodyPr wrap="square">
            <a:spAutoFit/>
          </a:bodyPr>
          <a:lstStyle/>
          <a:p>
            <a:pPr algn="just"/>
            <a:r>
              <a:rPr lang="tr-TR" altLang="tr-TR" sz="2800" dirty="0" err="1"/>
              <a:t>Membranın</a:t>
            </a:r>
            <a:r>
              <a:rPr lang="tr-TR" altLang="tr-TR" sz="2800" dirty="0"/>
              <a:t> atık su tarafının sürekli durulanması, </a:t>
            </a:r>
            <a:r>
              <a:rPr lang="tr-TR" altLang="tr-TR" sz="2800" dirty="0" err="1"/>
              <a:t>membranın</a:t>
            </a:r>
            <a:r>
              <a:rPr lang="tr-TR" altLang="tr-TR" sz="2800" dirty="0"/>
              <a:t> tıkanmasını engellemek açısından önemlidir. </a:t>
            </a:r>
            <a:r>
              <a:rPr lang="tr-TR" altLang="tr-TR" sz="2800" dirty="0" smtClean="0"/>
              <a:t>Atık su</a:t>
            </a:r>
            <a:r>
              <a:rPr lang="tr-TR" altLang="tr-TR" sz="2800" dirty="0"/>
              <a:t>, bütün tuzlarını bırakarak </a:t>
            </a:r>
            <a:r>
              <a:rPr lang="tr-TR" altLang="tr-TR" sz="2800" dirty="0" err="1"/>
              <a:t>membrandan</a:t>
            </a:r>
            <a:r>
              <a:rPr lang="tr-TR" altLang="tr-TR" sz="2800" dirty="0"/>
              <a:t> geçtiğinde, tuzlu su konsantrasyonu gitgide artar. Drenaj olmazsa, tuzlu su tarafındaki mineral konsantrasyonu, tuzun çözünmüş limitlerinin üzerine çıkar ve çökelti oluşturarak </a:t>
            </a:r>
            <a:r>
              <a:rPr lang="tr-TR" altLang="tr-TR" sz="2800" dirty="0" err="1"/>
              <a:t>membran</a:t>
            </a:r>
            <a:r>
              <a:rPr lang="tr-TR" altLang="tr-TR" sz="2800" dirty="0"/>
              <a:t> üzerinde </a:t>
            </a:r>
            <a:r>
              <a:rPr lang="tr-TR" altLang="tr-TR" sz="2800" dirty="0" err="1"/>
              <a:t>tabakalaşır</a:t>
            </a:r>
            <a:r>
              <a:rPr lang="tr-TR" altLang="tr-TR" sz="2800" dirty="0"/>
              <a:t>. Tuzlu su tarafındaki aşırı konsantrasyondan kaçınmak amacı ile </a:t>
            </a:r>
            <a:r>
              <a:rPr lang="tr-TR" altLang="tr-TR" sz="2800" dirty="0" smtClean="0"/>
              <a:t>sürekli yıkama yapılmalıdır.</a:t>
            </a:r>
            <a:endParaRPr lang="tr-TR" sz="2800" dirty="0"/>
          </a:p>
        </p:txBody>
      </p:sp>
    </p:spTree>
    <p:extLst>
      <p:ext uri="{BB962C8B-B14F-4D97-AF65-F5344CB8AC3E}">
        <p14:creationId xmlns:p14="http://schemas.microsoft.com/office/powerpoint/2010/main" val="1776331176"/>
      </p:ext>
    </p:extLst>
  </p:cSld>
  <p:clrMapOvr>
    <a:masterClrMapping/>
  </p:clrMapOvr>
  <p:transition spd="med">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187451" y="333375"/>
            <a:ext cx="6768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b="1" dirty="0">
                <a:latin typeface="Times New Roman" pitchFamily="18" charset="0"/>
              </a:rPr>
              <a:t>Ters </a:t>
            </a:r>
            <a:r>
              <a:rPr lang="tr-TR" altLang="tr-TR" b="1" dirty="0" err="1">
                <a:latin typeface="Times New Roman" pitchFamily="18" charset="0"/>
              </a:rPr>
              <a:t>Osmoz</a:t>
            </a:r>
            <a:r>
              <a:rPr lang="tr-TR" altLang="tr-TR" b="1" dirty="0">
                <a:latin typeface="Times New Roman" pitchFamily="18" charset="0"/>
              </a:rPr>
              <a:t> Sistemlerinde Maliyet </a:t>
            </a:r>
          </a:p>
        </p:txBody>
      </p:sp>
      <p:sp>
        <p:nvSpPr>
          <p:cNvPr id="74755" name="Text Box 3"/>
          <p:cNvSpPr txBox="1">
            <a:spLocks noChangeArrowheads="1"/>
          </p:cNvSpPr>
          <p:nvPr/>
        </p:nvSpPr>
        <p:spPr bwMode="auto">
          <a:xfrm>
            <a:off x="395536" y="1196752"/>
            <a:ext cx="82804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tr-TR" sz="2800" dirty="0">
                <a:latin typeface="Times New Roman" pitchFamily="18" charset="0"/>
              </a:rPr>
              <a:t>Maliyet, tüm yatırımlarda olduğu gibi ters </a:t>
            </a:r>
            <a:r>
              <a:rPr lang="tr-TR" altLang="tr-TR" sz="2800" dirty="0" err="1">
                <a:latin typeface="Times New Roman" pitchFamily="18" charset="0"/>
              </a:rPr>
              <a:t>osmoz</a:t>
            </a:r>
            <a:r>
              <a:rPr lang="tr-TR" altLang="tr-TR" sz="2800" dirty="0">
                <a:latin typeface="Times New Roman" pitchFamily="18" charset="0"/>
              </a:rPr>
              <a:t> sistemlerinde de önemli bir unsurdur. Maliyeti etkileyen en önemli etmen arıtılacak suyun </a:t>
            </a:r>
            <a:r>
              <a:rPr lang="tr-TR" altLang="tr-TR" sz="2800" dirty="0">
                <a:solidFill>
                  <a:srgbClr val="FF0000"/>
                </a:solidFill>
                <a:latin typeface="Times New Roman" pitchFamily="18" charset="0"/>
              </a:rPr>
              <a:t>kirlilik yükü </a:t>
            </a:r>
            <a:r>
              <a:rPr lang="tr-TR" altLang="tr-TR" sz="2800" dirty="0">
                <a:latin typeface="Times New Roman" pitchFamily="18" charset="0"/>
              </a:rPr>
              <a:t>olarak belirtilmektedir. Tesisi kurma ve işletme maliyet tesisin büyüklüğüne bağlı olarak değişmektedir. Yapılan çalışmalarda </a:t>
            </a:r>
            <a:r>
              <a:rPr lang="tr-TR" altLang="tr-TR" sz="2800" dirty="0">
                <a:solidFill>
                  <a:srgbClr val="FF0000"/>
                </a:solidFill>
                <a:latin typeface="Times New Roman" pitchFamily="18" charset="0"/>
              </a:rPr>
              <a:t>maliyetin büyüklükle azaldığını </a:t>
            </a:r>
            <a:r>
              <a:rPr lang="tr-TR" altLang="tr-TR" sz="2800" dirty="0">
                <a:latin typeface="Times New Roman" pitchFamily="18" charset="0"/>
              </a:rPr>
              <a:t>ve bu azalmanın bir noktaya kadar kayda değer oranda gerçekleşirken, bir noktadan sonra değişmediği bildirilmektedir. Tesise eklenecek olan kapasitenin maliyeti sadece </a:t>
            </a:r>
            <a:r>
              <a:rPr lang="tr-TR" altLang="tr-TR" sz="2800" dirty="0" err="1">
                <a:latin typeface="Times New Roman" pitchFamily="18" charset="0"/>
              </a:rPr>
              <a:t>membranlardan</a:t>
            </a:r>
            <a:r>
              <a:rPr lang="tr-TR" altLang="tr-TR" sz="2800" dirty="0">
                <a:latin typeface="Times New Roman" pitchFamily="18" charset="0"/>
              </a:rPr>
              <a:t> gelen maliyet yükü  olmaktadır. </a:t>
            </a:r>
          </a:p>
        </p:txBody>
      </p:sp>
    </p:spTree>
    <p:extLst>
      <p:ext uri="{BB962C8B-B14F-4D97-AF65-F5344CB8AC3E}">
        <p14:creationId xmlns:p14="http://schemas.microsoft.com/office/powerpoint/2010/main" val="3480208137"/>
      </p:ext>
    </p:extLst>
  </p:cSld>
  <p:clrMapOvr>
    <a:masterClrMapping/>
  </p:clrMapOvr>
  <p:transition spd="med">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827213" y="1576388"/>
            <a:ext cx="5489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p>
        </p:txBody>
      </p:sp>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01650"/>
            <a:ext cx="8208962"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000899"/>
      </p:ext>
    </p:extLst>
  </p:cSld>
  <p:clrMapOvr>
    <a:masterClrMapping/>
  </p:clrMapOvr>
  <p:transition spd="med">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827213" y="2000250"/>
            <a:ext cx="5489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44450"/>
            <a:ext cx="5754687"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44055"/>
      </p:ext>
    </p:extLst>
  </p:cSld>
  <p:clrMapOvr>
    <a:masterClrMapping/>
  </p:clrMapOvr>
  <p:transition spd="med">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827213" y="-519113"/>
            <a:ext cx="5489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36563"/>
            <a:ext cx="7632700"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39523"/>
      </p:ext>
    </p:extLst>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724128" y="692150"/>
            <a:ext cx="3300810" cy="5977210"/>
            <a:chOff x="5981700" y="692150"/>
            <a:chExt cx="3043238" cy="5761038"/>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412875"/>
              <a:ext cx="3043238"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5"/>
            <p:cNvGrpSpPr>
              <a:grpSpLocks/>
            </p:cNvGrpSpPr>
            <p:nvPr/>
          </p:nvGrpSpPr>
          <p:grpSpPr bwMode="auto">
            <a:xfrm>
              <a:off x="6227764" y="692150"/>
              <a:ext cx="2541588" cy="4989513"/>
              <a:chOff x="3923" y="548"/>
              <a:chExt cx="1601" cy="3143"/>
            </a:xfrm>
          </p:grpSpPr>
          <p:grpSp>
            <p:nvGrpSpPr>
              <p:cNvPr id="13" name="Group 13"/>
              <p:cNvGrpSpPr>
                <a:grpSpLocks/>
              </p:cNvGrpSpPr>
              <p:nvPr/>
            </p:nvGrpSpPr>
            <p:grpSpPr bwMode="auto">
              <a:xfrm>
                <a:off x="3923" y="2523"/>
                <a:ext cx="1601" cy="1168"/>
                <a:chOff x="3923" y="2523"/>
                <a:chExt cx="1601" cy="1168"/>
              </a:xfrm>
            </p:grpSpPr>
            <p:sp>
              <p:nvSpPr>
                <p:cNvPr id="15" name="Text Box 10"/>
                <p:cNvSpPr txBox="1">
                  <a:spLocks noChangeArrowheads="1"/>
                </p:cNvSpPr>
                <p:nvPr/>
              </p:nvSpPr>
              <p:spPr bwMode="auto">
                <a:xfrm>
                  <a:off x="3923" y="2523"/>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tr-TR" sz="1800" b="1" dirty="0" smtClean="0">
                      <a:solidFill>
                        <a:srgbClr val="000000"/>
                      </a:solidFill>
                      <a:latin typeface="Tahoma" panose="020B0604030504040204" pitchFamily="34" charset="0"/>
                    </a:rPr>
                    <a:t>Yoğun Çözelti</a:t>
                  </a:r>
                  <a:r>
                    <a:rPr lang="tr-TR" sz="1800" dirty="0" smtClean="0">
                      <a:solidFill>
                        <a:srgbClr val="000000"/>
                      </a:solidFill>
                      <a:latin typeface="Tahoma" panose="020B0604030504040204" pitchFamily="34" charset="0"/>
                    </a:rPr>
                    <a:t> </a:t>
                  </a:r>
                </a:p>
              </p:txBody>
            </p:sp>
            <p:sp>
              <p:nvSpPr>
                <p:cNvPr id="16" name="Text Box 11"/>
                <p:cNvSpPr txBox="1">
                  <a:spLocks noChangeArrowheads="1"/>
                </p:cNvSpPr>
                <p:nvPr/>
              </p:nvSpPr>
              <p:spPr bwMode="auto">
                <a:xfrm>
                  <a:off x="4876" y="3475"/>
                  <a:ext cx="64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tr-TR" sz="1800" b="1" dirty="0" smtClean="0">
                      <a:solidFill>
                        <a:srgbClr val="FF0000"/>
                      </a:solidFill>
                      <a:latin typeface="Tahoma" panose="020B0604030504040204" pitchFamily="34" charset="0"/>
                    </a:rPr>
                    <a:t>Saf su</a:t>
                  </a:r>
                </a:p>
              </p:txBody>
            </p:sp>
          </p:grpSp>
          <p:sp>
            <p:nvSpPr>
              <p:cNvPr id="14" name="Text Box 14"/>
              <p:cNvSpPr txBox="1">
                <a:spLocks noChangeArrowheads="1"/>
              </p:cNvSpPr>
              <p:nvPr/>
            </p:nvSpPr>
            <p:spPr bwMode="auto">
              <a:xfrm>
                <a:off x="4175" y="548"/>
                <a:ext cx="104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1800" b="1" dirty="0" smtClean="0">
                    <a:solidFill>
                      <a:srgbClr val="000000"/>
                    </a:solidFill>
                    <a:latin typeface="Tahoma" panose="020B0604030504040204" pitchFamily="34" charset="0"/>
                  </a:rPr>
                  <a:t>Yarı Geçirgen </a:t>
                </a:r>
                <a:r>
                  <a:rPr lang="tr-TR" sz="1800" b="1" dirty="0" err="1" smtClean="0">
                    <a:solidFill>
                      <a:srgbClr val="000000"/>
                    </a:solidFill>
                    <a:latin typeface="Tahoma" panose="020B0604030504040204" pitchFamily="34" charset="0"/>
                  </a:rPr>
                  <a:t>Membran</a:t>
                </a:r>
                <a:endParaRPr lang="tr-TR" sz="1800" b="1" dirty="0" smtClean="0">
                  <a:solidFill>
                    <a:srgbClr val="000000"/>
                  </a:solidFill>
                  <a:latin typeface="Tahoma" panose="020B0604030504040204" pitchFamily="34" charset="0"/>
                </a:endParaRPr>
              </a:p>
            </p:txBody>
          </p:sp>
        </p:grpSp>
      </p:grpSp>
      <p:sp>
        <p:nvSpPr>
          <p:cNvPr id="17" name="Dikdörtgen 16"/>
          <p:cNvSpPr/>
          <p:nvPr/>
        </p:nvSpPr>
        <p:spPr>
          <a:xfrm>
            <a:off x="210855" y="413159"/>
            <a:ext cx="5411685" cy="6444841"/>
          </a:xfrm>
          <a:prstGeom prst="rect">
            <a:avLst/>
          </a:prstGeom>
        </p:spPr>
        <p:txBody>
          <a:bodyPr wrap="square">
            <a:spAutoFit/>
          </a:bodyPr>
          <a:lstStyle/>
          <a:p>
            <a:pPr algn="just"/>
            <a:r>
              <a:rPr lang="tr-TR" b="1" dirty="0" err="1" smtClean="0"/>
              <a:t>Osmoz</a:t>
            </a:r>
            <a:r>
              <a:rPr lang="tr-TR" b="1" dirty="0" smtClean="0"/>
              <a:t> Olayı</a:t>
            </a:r>
          </a:p>
          <a:p>
            <a:pPr algn="just"/>
            <a:r>
              <a:rPr lang="tr-TR" dirty="0" smtClean="0"/>
              <a:t>Şekilde görülen düzenekte araya geçirgen bir zar yerleştirilse ve zarın bir tarafına çok yoğun bir çözelti örneğin tuzlu su diğer tarafına ise saf su konsa sistem dengeye gelmeye çalışacağından tuzlu suyun tuzları diğer tarafa geçerek homojen bir çözelti oluşturacaktır.  Ancak araya </a:t>
            </a:r>
            <a:r>
              <a:rPr lang="tr-TR" dirty="0">
                <a:solidFill>
                  <a:srgbClr val="FF0000"/>
                </a:solidFill>
              </a:rPr>
              <a:t>yarı geçirgen </a:t>
            </a:r>
            <a:r>
              <a:rPr lang="tr-TR" dirty="0"/>
              <a:t>bir </a:t>
            </a:r>
            <a:r>
              <a:rPr lang="tr-TR" dirty="0" smtClean="0"/>
              <a:t>zar yerleştirilirse yarı geçirgen zar tuzların geçmesine engel olacağı için tuzlu taraftan diğer tarafa geçiş olmayacaktır. Ancak sistem dengeye gelmeye çalışacağından bu defa saf su tarafından tuzlu tarafa saf su geçişi olur ve böylece tuzlu taraftaki su artacağı için su seviyesi ve o suyun yaptığı basınç artar. İşte bu olaya </a:t>
            </a:r>
            <a:r>
              <a:rPr lang="tr-TR" dirty="0" err="1" smtClean="0">
                <a:solidFill>
                  <a:srgbClr val="FF0000"/>
                </a:solidFill>
              </a:rPr>
              <a:t>osmoz</a:t>
            </a:r>
            <a:r>
              <a:rPr lang="tr-TR" dirty="0" smtClean="0">
                <a:solidFill>
                  <a:srgbClr val="FF0000"/>
                </a:solidFill>
              </a:rPr>
              <a:t> </a:t>
            </a:r>
            <a:r>
              <a:rPr lang="tr-TR" dirty="0" smtClean="0"/>
              <a:t>denir.</a:t>
            </a:r>
            <a:endParaRPr lang="tr-TR" dirty="0"/>
          </a:p>
        </p:txBody>
      </p:sp>
    </p:spTree>
    <p:extLst>
      <p:ext uri="{BB962C8B-B14F-4D97-AF65-F5344CB8AC3E}">
        <p14:creationId xmlns:p14="http://schemas.microsoft.com/office/powerpoint/2010/main" val="1428736694"/>
      </p:ext>
    </p:extLst>
  </p:cSld>
  <p:clrMapOvr>
    <a:masterClrMapping/>
  </p:clrMapOvr>
  <p:transition spd="med">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2887663"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96975"/>
            <a:ext cx="58674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467376"/>
      </p:ext>
    </p:extLst>
  </p:cSld>
  <p:clrMapOvr>
    <a:masterClrMapping/>
  </p:clrMapOvr>
  <p:transition spd="med">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13"/>
            <a:ext cx="8135938"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000887"/>
      </p:ext>
    </p:extLst>
  </p:cSld>
  <p:clrMapOvr>
    <a:masterClrMapping/>
  </p:clrMapOvr>
  <p:transition spd="med">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47725"/>
            <a:ext cx="8137525"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216428"/>
      </p:ext>
    </p:extLst>
  </p:cSld>
  <p:clrMapOvr>
    <a:masterClrMapping/>
  </p:clrMapOvr>
  <p:transition spd="med">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827213" y="-519113"/>
            <a:ext cx="5489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p>
        </p:txBody>
      </p:sp>
      <p:pic>
        <p:nvPicPr>
          <p:cNvPr id="952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3162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236" name="Object 7"/>
          <p:cNvGraphicFramePr>
            <a:graphicFrameLocks noChangeAspect="1"/>
          </p:cNvGraphicFramePr>
          <p:nvPr>
            <p:extLst>
              <p:ext uri="{D42A27DB-BD31-4B8C-83A1-F6EECF244321}">
                <p14:modId xmlns:p14="http://schemas.microsoft.com/office/powerpoint/2010/main" val="3466955946"/>
              </p:ext>
            </p:extLst>
          </p:nvPr>
        </p:nvGraphicFramePr>
        <p:xfrm>
          <a:off x="4067944" y="764704"/>
          <a:ext cx="3557587" cy="3600450"/>
        </p:xfrm>
        <a:graphic>
          <a:graphicData uri="http://schemas.openxmlformats.org/presentationml/2006/ole">
            <mc:AlternateContent xmlns:mc="http://schemas.openxmlformats.org/markup-compatibility/2006">
              <mc:Choice xmlns:v="urn:schemas-microsoft-com:vml" Requires="v">
                <p:oleObj spid="_x0000_s1029" name="Photo Editor Photo" r:id="rId5" imgW="1580952" imgH="1600000" progId="MSPhotoEd.3">
                  <p:embed/>
                </p:oleObj>
              </mc:Choice>
              <mc:Fallback>
                <p:oleObj name="Photo Editor Photo" r:id="rId5" imgW="1580952" imgH="160000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764704"/>
                        <a:ext cx="35575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229323"/>
      </p:ext>
    </p:extLst>
  </p:cSld>
  <p:clrMapOvr>
    <a:masterClrMapping/>
  </p:clrMapOvr>
  <p:transition spd="med">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65175"/>
            <a:ext cx="80645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964441"/>
      </p:ext>
    </p:extLst>
  </p:cSld>
  <p:clrMapOvr>
    <a:masterClrMapping/>
  </p:clrMapOvr>
  <p:transition spd="med">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20688"/>
            <a:ext cx="7920880" cy="461665"/>
          </a:xfrm>
          <a:prstGeom prst="rect">
            <a:avLst/>
          </a:prstGeom>
        </p:spPr>
        <p:txBody>
          <a:bodyPr wrap="square">
            <a:spAutoFit/>
          </a:bodyPr>
          <a:lstStyle/>
          <a:p>
            <a:r>
              <a:rPr lang="tr-TR" dirty="0">
                <a:hlinkClick r:id="rId2"/>
              </a:rPr>
              <a:t>https://www.youtube.com/watch?v=4RDA_B_dRQ0</a:t>
            </a:r>
            <a:endParaRPr lang="tr-TR" dirty="0"/>
          </a:p>
        </p:txBody>
      </p:sp>
      <p:sp>
        <p:nvSpPr>
          <p:cNvPr id="3" name="Dikdörtgen 2"/>
          <p:cNvSpPr/>
          <p:nvPr/>
        </p:nvSpPr>
        <p:spPr>
          <a:xfrm>
            <a:off x="467544" y="1700808"/>
            <a:ext cx="7128792" cy="461665"/>
          </a:xfrm>
          <a:prstGeom prst="rect">
            <a:avLst/>
          </a:prstGeom>
        </p:spPr>
        <p:txBody>
          <a:bodyPr wrap="square">
            <a:spAutoFit/>
          </a:bodyPr>
          <a:lstStyle/>
          <a:p>
            <a:r>
              <a:rPr lang="tr-TR" dirty="0">
                <a:hlinkClick r:id="rId3"/>
              </a:rPr>
              <a:t>https://www.youtube.com/watch?v=-_sr7mzhVsE</a:t>
            </a:r>
            <a:endParaRPr lang="tr-TR" dirty="0"/>
          </a:p>
        </p:txBody>
      </p:sp>
    </p:spTree>
    <p:extLst>
      <p:ext uri="{BB962C8B-B14F-4D97-AF65-F5344CB8AC3E}">
        <p14:creationId xmlns:p14="http://schemas.microsoft.com/office/powerpoint/2010/main" val="2522439286"/>
      </p:ext>
    </p:extLst>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TERS OSMOZ"/>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64113" y="1052513"/>
            <a:ext cx="4144962" cy="47529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79512" y="91724"/>
            <a:ext cx="4464496" cy="6766276"/>
          </a:xfrm>
          <a:prstGeom prst="rect">
            <a:avLst/>
          </a:prstGeom>
        </p:spPr>
        <p:txBody>
          <a:bodyPr wrap="square">
            <a:spAutoFit/>
          </a:bodyPr>
          <a:lstStyle/>
          <a:p>
            <a:pPr algn="just">
              <a:lnSpc>
                <a:spcPct val="130000"/>
              </a:lnSpc>
              <a:spcBef>
                <a:spcPts val="0"/>
              </a:spcBef>
            </a:pPr>
            <a:r>
              <a:rPr lang="tr-TR" dirty="0" err="1" smtClean="0"/>
              <a:t>Osmoz</a:t>
            </a:r>
            <a:r>
              <a:rPr lang="tr-TR" dirty="0" smtClean="0"/>
              <a:t> olayının olduğu ortamda yoğun çözelti bulunan kısma yani tuzlu su tarafına basınçla sıkıştırma yapılırsa suyun </a:t>
            </a:r>
            <a:r>
              <a:rPr lang="tr-TR" dirty="0"/>
              <a:t>geçişi tersine döner ve ters </a:t>
            </a:r>
            <a:r>
              <a:rPr lang="tr-TR" dirty="0" err="1"/>
              <a:t>osmoz</a:t>
            </a:r>
            <a:r>
              <a:rPr lang="tr-TR" dirty="0"/>
              <a:t> </a:t>
            </a:r>
            <a:r>
              <a:rPr lang="tr-TR" dirty="0" smtClean="0"/>
              <a:t>gerçekleşmiş olur</a:t>
            </a:r>
            <a:r>
              <a:rPr lang="tr-TR" dirty="0"/>
              <a:t>. </a:t>
            </a:r>
            <a:r>
              <a:rPr lang="tr-TR" dirty="0" err="1"/>
              <a:t>Membranın</a:t>
            </a:r>
            <a:r>
              <a:rPr lang="tr-TR" dirty="0"/>
              <a:t> suyu geçirmedeki seçiciliği </a:t>
            </a:r>
            <a:r>
              <a:rPr lang="tr-TR" dirty="0" smtClean="0"/>
              <a:t>değişmeyeceğinden tuzların saf su tarafına geçişi engellenir. Böylece kirli su tarafından temiz su tarafına basınç yardımıyla temiz su geçişi sağlanmış olur. </a:t>
            </a:r>
          </a:p>
          <a:p>
            <a:pPr algn="just">
              <a:lnSpc>
                <a:spcPct val="130000"/>
              </a:lnSpc>
              <a:spcBef>
                <a:spcPts val="0"/>
              </a:spcBef>
            </a:pPr>
            <a:r>
              <a:rPr lang="tr-TR" dirty="0" smtClean="0"/>
              <a:t>Bu tip arıtma işlemi ters </a:t>
            </a:r>
            <a:r>
              <a:rPr lang="tr-TR" dirty="0" err="1" smtClean="0"/>
              <a:t>osmoz</a:t>
            </a:r>
            <a:r>
              <a:rPr lang="tr-TR" dirty="0" smtClean="0"/>
              <a:t> olarak adlandırılmaktadır.</a:t>
            </a:r>
            <a:endParaRPr lang="tr-TR" dirty="0"/>
          </a:p>
        </p:txBody>
      </p:sp>
    </p:spTree>
    <p:extLst>
      <p:ext uri="{BB962C8B-B14F-4D97-AF65-F5344CB8AC3E}">
        <p14:creationId xmlns:p14="http://schemas.microsoft.com/office/powerpoint/2010/main" val="728181325"/>
      </p:ext>
    </p:extLst>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07504" y="548681"/>
            <a:ext cx="8982979" cy="5544615"/>
            <a:chOff x="33658" y="548681"/>
            <a:chExt cx="9056825" cy="5544616"/>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3658" y="548681"/>
              <a:ext cx="9056825" cy="55446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Dikdörtgen 2"/>
            <p:cNvSpPr/>
            <p:nvPr/>
          </p:nvSpPr>
          <p:spPr bwMode="auto">
            <a:xfrm>
              <a:off x="6579515" y="4166498"/>
              <a:ext cx="1296144" cy="216024"/>
            </a:xfrm>
            <a:prstGeom prst="rect">
              <a:avLst/>
            </a:prstGeom>
            <a:solidFill>
              <a:srgbClr val="FFFF00">
                <a:alpha val="32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tr-TR"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718670354"/>
      </p:ext>
    </p:extLst>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423866"/>
            <a:ext cx="4752652" cy="629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spcBef>
                <a:spcPts val="0"/>
              </a:spcBef>
            </a:pPr>
            <a:r>
              <a:rPr lang="tr-TR" dirty="0"/>
              <a:t>Ters </a:t>
            </a:r>
            <a:r>
              <a:rPr lang="tr-TR" dirty="0" err="1"/>
              <a:t>osmoz</a:t>
            </a:r>
            <a:r>
              <a:rPr lang="tr-TR" dirty="0"/>
              <a:t> yöntemi, gelişen teknoloji ile her türlü arıtma alanında kolaylıkla kullanılabilecek bir yöntem olarak karşımıza çıkmaktadır. Ters </a:t>
            </a:r>
            <a:r>
              <a:rPr lang="tr-TR" dirty="0" err="1"/>
              <a:t>osmoz</a:t>
            </a:r>
            <a:r>
              <a:rPr lang="tr-TR" dirty="0"/>
              <a:t> yönteminin diğer yöntemlerle </a:t>
            </a:r>
            <a:r>
              <a:rPr lang="tr-TR" dirty="0" smtClean="0"/>
              <a:t>(</a:t>
            </a:r>
            <a:r>
              <a:rPr lang="tr-TR" dirty="0"/>
              <a:t>iyon değişimi, </a:t>
            </a:r>
            <a:r>
              <a:rPr lang="tr-TR" dirty="0" smtClean="0"/>
              <a:t>elektrodiyaliz ve </a:t>
            </a:r>
            <a:r>
              <a:rPr lang="tr-TR" dirty="0"/>
              <a:t>saflaştırma) karşılaştırıldığında daha ekonomik bir yöntem olduğu </a:t>
            </a:r>
            <a:r>
              <a:rPr lang="tr-TR" dirty="0" smtClean="0"/>
              <a:t>görülmektedir</a:t>
            </a:r>
            <a:r>
              <a:rPr lang="tr-TR" dirty="0"/>
              <a:t>. Sadece tuz arıtımında değil ayrıca organik maddelerin ayrıştırılmasında, belli katyon ve anyon oranlarının ayarlanmasında ayrıcalıklı bir teknolojiye sahiptir.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0"/>
            <a:ext cx="4048491" cy="670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00684"/>
      </p:ext>
    </p:extLst>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9512" y="548680"/>
            <a:ext cx="5184775" cy="580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ts val="0"/>
              </a:spcBef>
            </a:pPr>
            <a:r>
              <a:rPr lang="tr-TR" b="1" dirty="0"/>
              <a:t>Ters </a:t>
            </a:r>
            <a:r>
              <a:rPr lang="tr-TR" b="1" dirty="0" err="1"/>
              <a:t>Osmoz</a:t>
            </a:r>
            <a:r>
              <a:rPr lang="tr-TR" b="1" dirty="0"/>
              <a:t> Yönteminin </a:t>
            </a:r>
            <a:r>
              <a:rPr lang="tr-TR" b="1" dirty="0" smtClean="0"/>
              <a:t>Avantajları</a:t>
            </a:r>
            <a:r>
              <a:rPr lang="tr-TR" dirty="0" smtClean="0"/>
              <a:t>, </a:t>
            </a:r>
            <a:endParaRPr lang="tr-TR" dirty="0"/>
          </a:p>
          <a:p>
            <a:pPr>
              <a:lnSpc>
                <a:spcPct val="130000"/>
              </a:lnSpc>
              <a:spcBef>
                <a:spcPts val="0"/>
              </a:spcBef>
              <a:buFontTx/>
              <a:buChar char="•"/>
            </a:pPr>
            <a:r>
              <a:rPr lang="tr-TR" dirty="0"/>
              <a:t>sahip olduğu kesiksiz ve otomatik işletme olanağı, </a:t>
            </a:r>
          </a:p>
          <a:p>
            <a:pPr>
              <a:lnSpc>
                <a:spcPct val="130000"/>
              </a:lnSpc>
              <a:spcBef>
                <a:spcPts val="0"/>
              </a:spcBef>
              <a:buFontTx/>
              <a:buChar char="•"/>
            </a:pPr>
            <a:r>
              <a:rPr lang="tr-TR" dirty="0"/>
              <a:t>faz ve sıcaklık değişimlerinden az etkilenme,</a:t>
            </a:r>
          </a:p>
          <a:p>
            <a:pPr>
              <a:lnSpc>
                <a:spcPct val="130000"/>
              </a:lnSpc>
              <a:spcBef>
                <a:spcPts val="0"/>
              </a:spcBef>
              <a:buFontTx/>
              <a:buChar char="•"/>
            </a:pPr>
            <a:r>
              <a:rPr lang="tr-TR" dirty="0"/>
              <a:t>düşük enerji kullanımı, </a:t>
            </a:r>
          </a:p>
          <a:p>
            <a:pPr>
              <a:lnSpc>
                <a:spcPct val="130000"/>
              </a:lnSpc>
              <a:spcBef>
                <a:spcPts val="0"/>
              </a:spcBef>
              <a:buFontTx/>
              <a:buChar char="•"/>
            </a:pPr>
            <a:r>
              <a:rPr lang="tr-TR" dirty="0"/>
              <a:t>boyut sınırlanmasının olmayışı, </a:t>
            </a:r>
          </a:p>
          <a:p>
            <a:pPr>
              <a:lnSpc>
                <a:spcPct val="130000"/>
              </a:lnSpc>
              <a:spcBef>
                <a:spcPts val="0"/>
              </a:spcBef>
              <a:buFontTx/>
              <a:buChar char="•"/>
            </a:pPr>
            <a:r>
              <a:rPr lang="tr-TR" dirty="0"/>
              <a:t>modüler tasarımın yapılabilmesi, </a:t>
            </a:r>
          </a:p>
          <a:p>
            <a:pPr>
              <a:lnSpc>
                <a:spcPct val="130000"/>
              </a:lnSpc>
              <a:spcBef>
                <a:spcPts val="0"/>
              </a:spcBef>
              <a:buFontTx/>
              <a:buChar char="•"/>
            </a:pPr>
            <a:r>
              <a:rPr lang="tr-TR" dirty="0"/>
              <a:t>kimyasal katkı ihtiyacının olmayışı, </a:t>
            </a:r>
          </a:p>
          <a:p>
            <a:pPr>
              <a:lnSpc>
                <a:spcPct val="130000"/>
              </a:lnSpc>
              <a:spcBef>
                <a:spcPts val="0"/>
              </a:spcBef>
              <a:buFontTx/>
              <a:buChar char="•"/>
            </a:pPr>
            <a:r>
              <a:rPr lang="tr-TR" dirty="0"/>
              <a:t>ilk yatırım maliyetinin düşük </a:t>
            </a:r>
            <a:r>
              <a:rPr lang="tr-TR" dirty="0" smtClean="0"/>
              <a:t>olması </a:t>
            </a:r>
            <a:r>
              <a:rPr lang="tr-TR" dirty="0"/>
              <a:t>gibi avantajları nedeniyle geniş bir kullanım alanına </a:t>
            </a:r>
            <a:r>
              <a:rPr lang="tr-TR" dirty="0" smtClean="0"/>
              <a:t>sahiptir. </a:t>
            </a:r>
            <a:endParaRPr lang="tr-TR"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557338"/>
            <a:ext cx="3273425"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178853"/>
      </p:ext>
    </p:extLst>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592" y="332656"/>
            <a:ext cx="5938229" cy="461665"/>
          </a:xfrm>
          <a:prstGeom prst="rect">
            <a:avLst/>
          </a:prstGeom>
        </p:spPr>
        <p:txBody>
          <a:bodyPr wrap="none">
            <a:spAutoFit/>
          </a:bodyPr>
          <a:lstStyle/>
          <a:p>
            <a:r>
              <a:rPr lang="tr-TR" b="1" dirty="0"/>
              <a:t>Ters </a:t>
            </a:r>
            <a:r>
              <a:rPr lang="tr-TR" b="1" dirty="0" err="1" smtClean="0"/>
              <a:t>Osmoz</a:t>
            </a:r>
            <a:r>
              <a:rPr lang="tr-TR" b="1" dirty="0" smtClean="0"/>
              <a:t> Yönteminin Kullanım  Alanları </a:t>
            </a:r>
            <a:endParaRPr lang="tr-TR" dirty="0"/>
          </a:p>
        </p:txBody>
      </p:sp>
      <p:sp>
        <p:nvSpPr>
          <p:cNvPr id="5" name="Dikdörtgen 4"/>
          <p:cNvSpPr/>
          <p:nvPr/>
        </p:nvSpPr>
        <p:spPr>
          <a:xfrm>
            <a:off x="539552" y="1340768"/>
            <a:ext cx="8136904" cy="3490186"/>
          </a:xfrm>
          <a:prstGeom prst="rect">
            <a:avLst/>
          </a:prstGeom>
        </p:spPr>
        <p:txBody>
          <a:bodyPr wrap="square">
            <a:spAutoFit/>
          </a:bodyPr>
          <a:lstStyle/>
          <a:p>
            <a:pPr algn="just"/>
            <a:r>
              <a:rPr lang="tr-TR" b="1" dirty="0" smtClean="0"/>
              <a:t>İçme suyu ;</a:t>
            </a:r>
          </a:p>
          <a:p>
            <a:pPr algn="just"/>
            <a:r>
              <a:rPr lang="tr-TR" dirty="0" smtClean="0"/>
              <a:t>Ters </a:t>
            </a:r>
            <a:r>
              <a:rPr lang="tr-TR" dirty="0" err="1" smtClean="0"/>
              <a:t>osmoz</a:t>
            </a:r>
            <a:r>
              <a:rPr lang="tr-TR" dirty="0" smtClean="0"/>
              <a:t> yöntemiyle içme ve kullanma suyu olarak kullanıma uygun olmayan suların içilebilecek kaliteye dönüştürülmeleri sağlanır. Suyun kirlilik düzeyine göre farklı </a:t>
            </a:r>
            <a:r>
              <a:rPr lang="tr-TR" dirty="0" err="1" smtClean="0"/>
              <a:t>membranlar</a:t>
            </a:r>
            <a:r>
              <a:rPr lang="tr-TR" dirty="0" smtClean="0"/>
              <a:t> kullanılır. Şebeke suyunun daha kaliteli hale getirilmesini sağlayan ev tipi cihazlardan, deniz suyundan içme suyu elde edilen cihazlara kadar çok farklı tipleri vardır. İçme suyu arıtımında hem tuzlar arındırılırken hem de bakteriler ve diğer yabancı </a:t>
            </a:r>
            <a:r>
              <a:rPr lang="tr-TR" dirty="0"/>
              <a:t>maddeler ayrıştırılır</a:t>
            </a:r>
            <a:r>
              <a:rPr lang="tr-TR" dirty="0" smtClean="0"/>
              <a:t>.</a:t>
            </a:r>
          </a:p>
        </p:txBody>
      </p:sp>
    </p:spTree>
    <p:extLst>
      <p:ext uri="{BB962C8B-B14F-4D97-AF65-F5344CB8AC3E}">
        <p14:creationId xmlns:p14="http://schemas.microsoft.com/office/powerpoint/2010/main" val="3960892035"/>
      </p:ext>
    </p:extLst>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064896" cy="4228850"/>
          </a:xfrm>
          <a:prstGeom prst="rect">
            <a:avLst/>
          </a:prstGeom>
        </p:spPr>
        <p:txBody>
          <a:bodyPr wrap="square">
            <a:spAutoFit/>
          </a:bodyPr>
          <a:lstStyle/>
          <a:p>
            <a:pPr algn="just"/>
            <a:r>
              <a:rPr lang="tr-TR" b="1" dirty="0"/>
              <a:t>İşletme suyu ;</a:t>
            </a:r>
          </a:p>
          <a:p>
            <a:pPr algn="just"/>
            <a:r>
              <a:rPr lang="tr-TR" dirty="0"/>
              <a:t>Endüstriyel kullanımda ters </a:t>
            </a:r>
            <a:r>
              <a:rPr lang="tr-TR" dirty="0" err="1"/>
              <a:t>osmoz</a:t>
            </a:r>
            <a:r>
              <a:rPr lang="tr-TR" dirty="0"/>
              <a:t> ile arıtım çok önemli yer tutar. Özellikle saf su gerektiren sektörlere </a:t>
            </a:r>
            <a:r>
              <a:rPr lang="tr-TR" dirty="0">
                <a:solidFill>
                  <a:srgbClr val="FF0000"/>
                </a:solidFill>
              </a:rPr>
              <a:t>saf su </a:t>
            </a:r>
            <a:r>
              <a:rPr lang="tr-TR" dirty="0" err="1">
                <a:solidFill>
                  <a:srgbClr val="FF0000"/>
                </a:solidFill>
              </a:rPr>
              <a:t>eldesi</a:t>
            </a:r>
            <a:r>
              <a:rPr lang="tr-TR" dirty="0">
                <a:solidFill>
                  <a:srgbClr val="FF0000"/>
                </a:solidFill>
              </a:rPr>
              <a:t> </a:t>
            </a:r>
            <a:r>
              <a:rPr lang="tr-TR" dirty="0"/>
              <a:t>sağlamada, </a:t>
            </a:r>
            <a:r>
              <a:rPr lang="tr-TR" dirty="0" smtClean="0"/>
              <a:t>ters </a:t>
            </a:r>
            <a:r>
              <a:rPr lang="tr-TR" dirty="0" err="1"/>
              <a:t>osmoz</a:t>
            </a:r>
            <a:r>
              <a:rPr lang="tr-TR" dirty="0"/>
              <a:t> çok önemli bir tekniktir. </a:t>
            </a:r>
            <a:r>
              <a:rPr lang="tr-TR" dirty="0" smtClean="0"/>
              <a:t>Özellikle </a:t>
            </a:r>
            <a:r>
              <a:rPr lang="tr-TR" dirty="0"/>
              <a:t>gıda, kozmetik, ilaç ve kimya </a:t>
            </a:r>
            <a:r>
              <a:rPr lang="tr-TR" dirty="0" smtClean="0"/>
              <a:t>endüstrisinde, akü </a:t>
            </a:r>
            <a:r>
              <a:rPr lang="tr-TR" dirty="0"/>
              <a:t>üretimi, diyaliz merkezleri, fotoğrafçılık endüstrisi, batarya sanayi, buz yapımı, metal kaplama sanayi, hemodiyaliz, biyomedikal uygulamalar, alkolsüz ve alkollü içecek sanayi, cam sanayi, elektronik sanayi, tekstil sanayi, yağ üretim sanayi, hastanelerde işletme </a:t>
            </a:r>
            <a:r>
              <a:rPr lang="tr-TR" dirty="0" smtClean="0"/>
              <a:t>suyu ve otellerde kullanma suyu olarak bir çok sektöre su desteği sağlanmaktadır.</a:t>
            </a:r>
            <a:endParaRPr lang="tr-TR" dirty="0"/>
          </a:p>
        </p:txBody>
      </p:sp>
    </p:spTree>
    <p:extLst>
      <p:ext uri="{BB962C8B-B14F-4D97-AF65-F5344CB8AC3E}">
        <p14:creationId xmlns:p14="http://schemas.microsoft.com/office/powerpoint/2010/main" val="386545118"/>
      </p:ext>
    </p:extLst>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3"/>
          <p:cNvGraphicFramePr>
            <a:graphicFrameLocks/>
          </p:cNvGraphicFramePr>
          <p:nvPr>
            <p:extLst>
              <p:ext uri="{D42A27DB-BD31-4B8C-83A1-F6EECF244321}">
                <p14:modId xmlns:p14="http://schemas.microsoft.com/office/powerpoint/2010/main" val="3604248582"/>
              </p:ext>
            </p:extLst>
          </p:nvPr>
        </p:nvGraphicFramePr>
        <p:xfrm>
          <a:off x="1547663" y="836704"/>
          <a:ext cx="6912770" cy="5872007"/>
        </p:xfrm>
        <a:graphic>
          <a:graphicData uri="http://schemas.openxmlformats.org/drawingml/2006/table">
            <a:tbl>
              <a:tblPr firstRow="1" firstCol="1" lastRow="1" lastCol="1" bandRow="1" bandCol="1">
                <a:tableStyleId>{5C22544A-7EE6-4342-B048-85BDC9FD1C3A}</a:tableStyleId>
              </a:tblPr>
              <a:tblGrid>
                <a:gridCol w="1829623">
                  <a:extLst>
                    <a:ext uri="{9D8B030D-6E8A-4147-A177-3AD203B41FA5}">
                      <a16:colId xmlns:a16="http://schemas.microsoft.com/office/drawing/2014/main" xmlns="" val="20000"/>
                    </a:ext>
                  </a:extLst>
                </a:gridCol>
                <a:gridCol w="1459517">
                  <a:extLst>
                    <a:ext uri="{9D8B030D-6E8A-4147-A177-3AD203B41FA5}">
                      <a16:colId xmlns:a16="http://schemas.microsoft.com/office/drawing/2014/main" xmlns="" val="20001"/>
                    </a:ext>
                  </a:extLst>
                </a:gridCol>
                <a:gridCol w="1951185">
                  <a:extLst>
                    <a:ext uri="{9D8B030D-6E8A-4147-A177-3AD203B41FA5}">
                      <a16:colId xmlns:a16="http://schemas.microsoft.com/office/drawing/2014/main" xmlns="" val="20002"/>
                    </a:ext>
                  </a:extLst>
                </a:gridCol>
                <a:gridCol w="1672445">
                  <a:extLst>
                    <a:ext uri="{9D8B030D-6E8A-4147-A177-3AD203B41FA5}">
                      <a16:colId xmlns:a16="http://schemas.microsoft.com/office/drawing/2014/main" xmlns="" val="20003"/>
                    </a:ext>
                  </a:extLst>
                </a:gridCol>
              </a:tblGrid>
              <a:tr h="783491">
                <a:tc>
                  <a:txBody>
                    <a:bodyPr/>
                    <a:lstStyle/>
                    <a:p>
                      <a:pPr algn="just">
                        <a:spcAft>
                          <a:spcPts val="0"/>
                        </a:spcAft>
                      </a:pPr>
                      <a:r>
                        <a:rPr lang="tr-TR" sz="1400" dirty="0">
                          <a:solidFill>
                            <a:schemeClr val="tx1"/>
                          </a:solidFill>
                          <a:effectLst/>
                        </a:rPr>
                        <a:t>Anyonlar, Katyonlar</a:t>
                      </a:r>
                      <a:r>
                        <a:rPr lang="tr-TR" sz="1400" dirty="0" smtClean="0">
                          <a:solidFill>
                            <a:schemeClr val="tx1"/>
                          </a:solidFill>
                          <a:effectLst/>
                        </a:rPr>
                        <a:t>, Organikler</a:t>
                      </a:r>
                      <a:r>
                        <a:rPr lang="tr-TR" sz="1400" dirty="0">
                          <a:solidFill>
                            <a:schemeClr val="tx1"/>
                          </a:solidFill>
                          <a:effectLst/>
                        </a:rPr>
                        <a:t>, </a:t>
                      </a:r>
                      <a:r>
                        <a:rPr lang="tr-TR" sz="1400" dirty="0" smtClean="0">
                          <a:solidFill>
                            <a:schemeClr val="tx1"/>
                          </a:solidFill>
                          <a:effectLst/>
                        </a:rPr>
                        <a:t>Pestisitler</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dirty="0">
                          <a:solidFill>
                            <a:schemeClr val="tx1"/>
                          </a:solidFill>
                          <a:effectLst/>
                        </a:rPr>
                        <a:t>Giderme</a:t>
                      </a:r>
                    </a:p>
                    <a:p>
                      <a:pPr algn="ctr">
                        <a:spcAft>
                          <a:spcPts val="0"/>
                        </a:spcAft>
                      </a:pPr>
                      <a:r>
                        <a:rPr lang="tr-TR" sz="1400" dirty="0">
                          <a:solidFill>
                            <a:schemeClr val="tx1"/>
                          </a:solidFill>
                          <a:effectLst/>
                        </a:rPr>
                        <a:t>(%)</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just">
                        <a:spcAft>
                          <a:spcPts val="0"/>
                        </a:spcAft>
                      </a:pPr>
                      <a:r>
                        <a:rPr lang="tr-TR" sz="1400" dirty="0">
                          <a:solidFill>
                            <a:schemeClr val="tx1"/>
                          </a:solidFill>
                          <a:effectLst/>
                        </a:rPr>
                        <a:t>Anyonlar</a:t>
                      </a:r>
                      <a:r>
                        <a:rPr lang="tr-TR" sz="1400" dirty="0" smtClean="0">
                          <a:solidFill>
                            <a:schemeClr val="tx1"/>
                          </a:solidFill>
                          <a:effectLst/>
                        </a:rPr>
                        <a:t>, Katyonlar</a:t>
                      </a:r>
                      <a:r>
                        <a:rPr lang="tr-TR" sz="1400" dirty="0">
                          <a:solidFill>
                            <a:schemeClr val="tx1"/>
                          </a:solidFill>
                          <a:effectLst/>
                        </a:rPr>
                        <a:t>, Organikler, </a:t>
                      </a:r>
                      <a:r>
                        <a:rPr lang="tr-TR" sz="1400" dirty="0" smtClean="0">
                          <a:solidFill>
                            <a:schemeClr val="tx1"/>
                          </a:solidFill>
                          <a:effectLst/>
                        </a:rPr>
                        <a:t>Pestisitler</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dirty="0">
                          <a:solidFill>
                            <a:schemeClr val="tx1"/>
                          </a:solidFill>
                          <a:effectLst/>
                        </a:rPr>
                        <a:t>Giderme</a:t>
                      </a:r>
                    </a:p>
                    <a:p>
                      <a:pPr algn="ctr">
                        <a:spcAft>
                          <a:spcPts val="0"/>
                        </a:spcAft>
                      </a:pPr>
                      <a:r>
                        <a:rPr lang="tr-TR" sz="1400" dirty="0">
                          <a:solidFill>
                            <a:schemeClr val="tx1"/>
                          </a:solidFill>
                          <a:effectLst/>
                        </a:rPr>
                        <a:t>(%)</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extLst>
                  <a:ext uri="{0D108BD9-81ED-4DB2-BD59-A6C34878D82A}">
                    <a16:rowId xmlns:a16="http://schemas.microsoft.com/office/drawing/2014/main" xmlns="" val="10000"/>
                  </a:ext>
                </a:extLst>
              </a:tr>
              <a:tr h="217636">
                <a:tc>
                  <a:txBody>
                    <a:bodyPr/>
                    <a:lstStyle/>
                    <a:p>
                      <a:pPr algn="just">
                        <a:spcAft>
                          <a:spcPts val="0"/>
                        </a:spcAft>
                      </a:pPr>
                      <a:r>
                        <a:rPr lang="tr-TR" sz="1400" b="1" dirty="0">
                          <a:solidFill>
                            <a:schemeClr val="tx1"/>
                          </a:solidFill>
                          <a:effectLst/>
                        </a:rPr>
                        <a:t>Alüminyum</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97-98</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Nikel</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97-99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1"/>
                  </a:ext>
                </a:extLst>
              </a:tr>
              <a:tr h="217636">
                <a:tc>
                  <a:txBody>
                    <a:bodyPr/>
                    <a:lstStyle/>
                    <a:p>
                      <a:pPr algn="just">
                        <a:spcAft>
                          <a:spcPts val="0"/>
                        </a:spcAft>
                      </a:pPr>
                      <a:r>
                        <a:rPr lang="tr-TR" sz="1400" b="1" dirty="0">
                          <a:solidFill>
                            <a:schemeClr val="tx1"/>
                          </a:solidFill>
                          <a:effectLst/>
                        </a:rPr>
                        <a:t>Amonyum</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85-95</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Nitrat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93-96</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2"/>
                  </a:ext>
                </a:extLst>
              </a:tr>
              <a:tr h="217636">
                <a:tc>
                  <a:txBody>
                    <a:bodyPr/>
                    <a:lstStyle/>
                    <a:p>
                      <a:pPr algn="just">
                        <a:spcAft>
                          <a:spcPts val="0"/>
                        </a:spcAft>
                      </a:pPr>
                      <a:r>
                        <a:rPr lang="tr-TR" sz="1400" b="1" dirty="0">
                          <a:solidFill>
                            <a:schemeClr val="tx1"/>
                          </a:solidFill>
                          <a:effectLst/>
                        </a:rPr>
                        <a:t>Arsenik</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94-96</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Fosfat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3"/>
                  </a:ext>
                </a:extLst>
              </a:tr>
              <a:tr h="217636">
                <a:tc>
                  <a:txBody>
                    <a:bodyPr/>
                    <a:lstStyle/>
                    <a:p>
                      <a:pPr algn="just">
                        <a:spcAft>
                          <a:spcPts val="0"/>
                        </a:spcAft>
                      </a:pPr>
                      <a:r>
                        <a:rPr lang="tr-TR" sz="1400" b="1">
                          <a:solidFill>
                            <a:schemeClr val="tx1"/>
                          </a:solidFill>
                          <a:effectLst/>
                        </a:rPr>
                        <a:t>Bakteriler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99+</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Polifosfatlar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98-99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4"/>
                  </a:ext>
                </a:extLst>
              </a:tr>
              <a:tr h="217636">
                <a:tc>
                  <a:txBody>
                    <a:bodyPr/>
                    <a:lstStyle/>
                    <a:p>
                      <a:pPr algn="just">
                        <a:spcAft>
                          <a:spcPts val="0"/>
                        </a:spcAft>
                      </a:pPr>
                      <a:r>
                        <a:rPr lang="tr-TR" sz="1400" b="1">
                          <a:solidFill>
                            <a:schemeClr val="tx1"/>
                          </a:solidFill>
                          <a:effectLst/>
                        </a:rPr>
                        <a:t>Bikarbonat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95-96</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Potasyum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92</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5"/>
                  </a:ext>
                </a:extLst>
              </a:tr>
              <a:tr h="217636">
                <a:tc>
                  <a:txBody>
                    <a:bodyPr/>
                    <a:lstStyle/>
                    <a:p>
                      <a:pPr algn="just">
                        <a:spcAft>
                          <a:spcPts val="0"/>
                        </a:spcAft>
                      </a:pPr>
                      <a:r>
                        <a:rPr lang="tr-TR" sz="1400" b="1">
                          <a:solidFill>
                            <a:schemeClr val="tx1"/>
                          </a:solidFill>
                          <a:effectLst/>
                        </a:rPr>
                        <a:t>Bromür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93-96</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err="1">
                          <a:solidFill>
                            <a:schemeClr val="tx1"/>
                          </a:solidFill>
                          <a:effectLst/>
                        </a:rPr>
                        <a:t>Pirojen</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6"/>
                  </a:ext>
                </a:extLst>
              </a:tr>
              <a:tr h="217636">
                <a:tc>
                  <a:txBody>
                    <a:bodyPr/>
                    <a:lstStyle/>
                    <a:p>
                      <a:pPr algn="just">
                        <a:spcAft>
                          <a:spcPts val="0"/>
                        </a:spcAft>
                      </a:pPr>
                      <a:r>
                        <a:rPr lang="tr-TR" sz="1400" b="1">
                          <a:solidFill>
                            <a:schemeClr val="tx1"/>
                          </a:solidFill>
                          <a:effectLst/>
                        </a:rPr>
                        <a:t>Kadmiyum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a:solidFill>
                            <a:schemeClr val="tx1"/>
                          </a:solidFill>
                          <a:effectLst/>
                        </a:rPr>
                        <a:t>Radyoaktivite</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95-98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7"/>
                  </a:ext>
                </a:extLst>
              </a:tr>
              <a:tr h="217636">
                <a:tc>
                  <a:txBody>
                    <a:bodyPr/>
                    <a:lstStyle/>
                    <a:p>
                      <a:pPr algn="just">
                        <a:spcAft>
                          <a:spcPts val="0"/>
                        </a:spcAft>
                      </a:pPr>
                      <a:r>
                        <a:rPr lang="tr-TR" sz="1400" b="1">
                          <a:solidFill>
                            <a:schemeClr val="tx1"/>
                          </a:solidFill>
                          <a:effectLst/>
                        </a:rPr>
                        <a:t>Kalsiyum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Radyum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97</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8"/>
                  </a:ext>
                </a:extLst>
              </a:tr>
              <a:tr h="217636">
                <a:tc>
                  <a:txBody>
                    <a:bodyPr/>
                    <a:lstStyle/>
                    <a:p>
                      <a:pPr algn="just">
                        <a:spcAft>
                          <a:spcPts val="0"/>
                        </a:spcAft>
                      </a:pPr>
                      <a:r>
                        <a:rPr lang="tr-TR" sz="1400" b="1">
                          <a:solidFill>
                            <a:schemeClr val="tx1"/>
                          </a:solidFill>
                          <a:effectLst/>
                        </a:rPr>
                        <a:t>Klorür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94-95</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a:solidFill>
                            <a:schemeClr val="tx1"/>
                          </a:solidFill>
                          <a:effectLst/>
                        </a:rPr>
                        <a:t>Selenyum</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97</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09"/>
                  </a:ext>
                </a:extLst>
              </a:tr>
              <a:tr h="217636">
                <a:tc>
                  <a:txBody>
                    <a:bodyPr/>
                    <a:lstStyle/>
                    <a:p>
                      <a:pPr algn="just">
                        <a:spcAft>
                          <a:spcPts val="0"/>
                        </a:spcAft>
                      </a:pPr>
                      <a:r>
                        <a:rPr lang="tr-TR" sz="1400" b="1">
                          <a:solidFill>
                            <a:schemeClr val="tx1"/>
                          </a:solidFill>
                          <a:effectLst/>
                        </a:rPr>
                        <a:t>Kromat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90-98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a:solidFill>
                            <a:schemeClr val="tx1"/>
                          </a:solidFill>
                          <a:effectLst/>
                        </a:rPr>
                        <a:t>Silika</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85-90</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0"/>
                  </a:ext>
                </a:extLst>
              </a:tr>
              <a:tr h="217636">
                <a:tc>
                  <a:txBody>
                    <a:bodyPr/>
                    <a:lstStyle/>
                    <a:p>
                      <a:pPr algn="just">
                        <a:spcAft>
                          <a:spcPts val="0"/>
                        </a:spcAft>
                      </a:pPr>
                      <a:r>
                        <a:rPr lang="tr-TR" sz="1400" b="1">
                          <a:solidFill>
                            <a:schemeClr val="tx1"/>
                          </a:solidFill>
                          <a:effectLst/>
                        </a:rPr>
                        <a:t>Krom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a:solidFill>
                            <a:schemeClr val="tx1"/>
                          </a:solidFill>
                          <a:effectLst/>
                        </a:rPr>
                        <a:t>Silikat</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a:solidFill>
                            <a:schemeClr val="tx1"/>
                          </a:solidFill>
                          <a:effectLst/>
                        </a:rPr>
                        <a:t>95-97</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1"/>
                  </a:ext>
                </a:extLst>
              </a:tr>
              <a:tr h="217636">
                <a:tc>
                  <a:txBody>
                    <a:bodyPr/>
                    <a:lstStyle/>
                    <a:p>
                      <a:pPr algn="just">
                        <a:spcAft>
                          <a:spcPts val="0"/>
                        </a:spcAft>
                      </a:pPr>
                      <a:r>
                        <a:rPr lang="tr-TR" sz="1400" b="1">
                          <a:solidFill>
                            <a:schemeClr val="tx1"/>
                          </a:solidFill>
                          <a:effectLst/>
                        </a:rPr>
                        <a:t>Bakır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97-99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a:solidFill>
                            <a:schemeClr val="tx1"/>
                          </a:solidFill>
                          <a:effectLst/>
                        </a:rPr>
                        <a:t>Gümüş</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95-97</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2"/>
                  </a:ext>
                </a:extLst>
              </a:tr>
              <a:tr h="217636">
                <a:tc>
                  <a:txBody>
                    <a:bodyPr/>
                    <a:lstStyle/>
                    <a:p>
                      <a:pPr algn="just">
                        <a:spcAft>
                          <a:spcPts val="0"/>
                        </a:spcAft>
                      </a:pPr>
                      <a:r>
                        <a:rPr lang="tr-TR" sz="1400" b="1">
                          <a:solidFill>
                            <a:schemeClr val="tx1"/>
                          </a:solidFill>
                          <a:effectLst/>
                        </a:rPr>
                        <a:t>Siyanür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90-95</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Sodyum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92-98</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3"/>
                  </a:ext>
                </a:extLst>
              </a:tr>
              <a:tr h="217636">
                <a:tc>
                  <a:txBody>
                    <a:bodyPr/>
                    <a:lstStyle/>
                    <a:p>
                      <a:pPr algn="just">
                        <a:spcAft>
                          <a:spcPts val="0"/>
                        </a:spcAft>
                      </a:pPr>
                      <a:r>
                        <a:rPr lang="tr-TR" sz="1400" b="1">
                          <a:solidFill>
                            <a:schemeClr val="tx1"/>
                          </a:solidFill>
                          <a:effectLst/>
                        </a:rPr>
                        <a:t>Demir 2  siyanür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98-99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Sülfat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99+</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4"/>
                  </a:ext>
                </a:extLst>
              </a:tr>
              <a:tr h="217636">
                <a:tc>
                  <a:txBody>
                    <a:bodyPr/>
                    <a:lstStyle/>
                    <a:p>
                      <a:pPr algn="just">
                        <a:spcAft>
                          <a:spcPts val="0"/>
                        </a:spcAft>
                      </a:pPr>
                      <a:r>
                        <a:rPr lang="tr-TR" sz="1400" b="1">
                          <a:solidFill>
                            <a:schemeClr val="tx1"/>
                          </a:solidFill>
                          <a:effectLst/>
                        </a:rPr>
                        <a:t>Florür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94-96</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Sülfit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96-98</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5"/>
                  </a:ext>
                </a:extLst>
              </a:tr>
              <a:tr h="217636">
                <a:tc>
                  <a:txBody>
                    <a:bodyPr/>
                    <a:lstStyle/>
                    <a:p>
                      <a:pPr algn="just">
                        <a:spcAft>
                          <a:spcPts val="0"/>
                        </a:spcAft>
                      </a:pPr>
                      <a:r>
                        <a:rPr lang="tr-TR" sz="1400" b="1">
                          <a:solidFill>
                            <a:schemeClr val="tx1"/>
                          </a:solidFill>
                          <a:effectLst/>
                        </a:rPr>
                        <a:t>Demir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98-99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Çinko</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98-99</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6"/>
                  </a:ext>
                </a:extLst>
              </a:tr>
              <a:tr h="217636">
                <a:tc>
                  <a:txBody>
                    <a:bodyPr/>
                    <a:lstStyle/>
                    <a:p>
                      <a:pPr algn="just">
                        <a:spcAft>
                          <a:spcPts val="0"/>
                        </a:spcAft>
                      </a:pPr>
                      <a:r>
                        <a:rPr lang="tr-TR" sz="1400" b="1">
                          <a:solidFill>
                            <a:schemeClr val="tx1"/>
                          </a:solidFill>
                          <a:effectLst/>
                        </a:rPr>
                        <a:t>Kurşun</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 Virus</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99+</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7"/>
                  </a:ext>
                </a:extLst>
              </a:tr>
              <a:tr h="217636">
                <a:tc>
                  <a:txBody>
                    <a:bodyPr/>
                    <a:lstStyle/>
                    <a:p>
                      <a:pPr algn="just">
                        <a:spcAft>
                          <a:spcPts val="0"/>
                        </a:spcAft>
                      </a:pPr>
                      <a:r>
                        <a:rPr lang="tr-TR" sz="1400" b="1">
                          <a:solidFill>
                            <a:schemeClr val="tx1"/>
                          </a:solidFill>
                          <a:effectLst/>
                        </a:rPr>
                        <a:t>Magnezyum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 Insecticides</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97</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8"/>
                  </a:ext>
                </a:extLst>
              </a:tr>
              <a:tr h="217636">
                <a:tc>
                  <a:txBody>
                    <a:bodyPr/>
                    <a:lstStyle/>
                    <a:p>
                      <a:pPr algn="just">
                        <a:spcAft>
                          <a:spcPts val="0"/>
                        </a:spcAft>
                      </a:pPr>
                      <a:r>
                        <a:rPr lang="tr-TR" sz="1400" b="1">
                          <a:solidFill>
                            <a:schemeClr val="tx1"/>
                          </a:solidFill>
                          <a:effectLst/>
                        </a:rPr>
                        <a:t>Mangan</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 Deterjanlar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97</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19"/>
                  </a:ext>
                </a:extLst>
              </a:tr>
              <a:tr h="217636">
                <a:tc>
                  <a:txBody>
                    <a:bodyPr/>
                    <a:lstStyle/>
                    <a:p>
                      <a:pPr algn="just">
                        <a:spcAft>
                          <a:spcPts val="0"/>
                        </a:spcAft>
                      </a:pPr>
                      <a:r>
                        <a:rPr lang="tr-TR" sz="1400" b="1">
                          <a:solidFill>
                            <a:schemeClr val="tx1"/>
                          </a:solidFill>
                          <a:effectLst/>
                        </a:rPr>
                        <a:t>Cıva</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 Herbicides</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ctr">
                        <a:spcAft>
                          <a:spcPts val="0"/>
                        </a:spcAft>
                      </a:pPr>
                      <a:r>
                        <a:rPr lang="tr-TR" sz="1400" b="1" dirty="0">
                          <a:solidFill>
                            <a:schemeClr val="tx1"/>
                          </a:solidFill>
                          <a:effectLst/>
                        </a:rPr>
                        <a:t>97</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extLst>
                  <a:ext uri="{0D108BD9-81ED-4DB2-BD59-A6C34878D82A}">
                    <a16:rowId xmlns:a16="http://schemas.microsoft.com/office/drawing/2014/main" xmlns="" val="10020"/>
                  </a:ext>
                </a:extLst>
              </a:tr>
              <a:tr h="217636">
                <a:tc>
                  <a:txBody>
                    <a:bodyPr/>
                    <a:lstStyle/>
                    <a:p>
                      <a:pPr algn="just">
                        <a:spcAft>
                          <a:spcPts val="0"/>
                        </a:spcAft>
                      </a:pPr>
                      <a:r>
                        <a:rPr lang="tr-TR" sz="1400" b="1">
                          <a:solidFill>
                            <a:schemeClr val="tx1"/>
                          </a:solidFill>
                          <a:effectLst/>
                        </a:rPr>
                        <a:t>% TÇM</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95-99</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Bor</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50-70</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extLst>
                  <a:ext uri="{0D108BD9-81ED-4DB2-BD59-A6C34878D82A}">
                    <a16:rowId xmlns:a16="http://schemas.microsoft.com/office/drawing/2014/main" xmlns="" val="10021"/>
                  </a:ext>
                </a:extLst>
              </a:tr>
              <a:tr h="190777">
                <a:tc>
                  <a:txBody>
                    <a:bodyPr/>
                    <a:lstStyle/>
                    <a:p>
                      <a:pPr algn="just">
                        <a:spcAft>
                          <a:spcPts val="0"/>
                        </a:spcAft>
                      </a:pPr>
                      <a:r>
                        <a:rPr lang="tr-TR" sz="1400" b="1" dirty="0" err="1">
                          <a:solidFill>
                            <a:schemeClr val="tx1"/>
                          </a:solidFill>
                          <a:effectLst/>
                        </a:rPr>
                        <a:t>Tiyosülfat</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96-98</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a:solidFill>
                            <a:schemeClr val="tx1"/>
                          </a:solidFill>
                          <a:effectLst/>
                        </a:rPr>
                        <a:t>Borat</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dirty="0">
                          <a:solidFill>
                            <a:schemeClr val="tx1"/>
                          </a:solidFill>
                          <a:effectLst/>
                        </a:rPr>
                        <a:t>30-50</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extLst>
                  <a:ext uri="{0D108BD9-81ED-4DB2-BD59-A6C34878D82A}">
                    <a16:rowId xmlns:a16="http://schemas.microsoft.com/office/drawing/2014/main" xmlns="" val="10022"/>
                  </a:ext>
                </a:extLst>
              </a:tr>
              <a:tr h="261162">
                <a:tc>
                  <a:txBody>
                    <a:bodyPr/>
                    <a:lstStyle/>
                    <a:p>
                      <a:pPr algn="just">
                        <a:spcAft>
                          <a:spcPts val="0"/>
                        </a:spcAft>
                      </a:pPr>
                      <a:r>
                        <a:rPr lang="tr-TR" sz="1400" b="1" dirty="0">
                          <a:solidFill>
                            <a:schemeClr val="tx1"/>
                          </a:solidFill>
                          <a:effectLst/>
                        </a:rPr>
                        <a:t>Selenyum</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ctr">
                        <a:spcAft>
                          <a:spcPts val="0"/>
                        </a:spcAft>
                      </a:pPr>
                      <a:r>
                        <a:rPr lang="tr-TR" sz="1400" b="1">
                          <a:solidFill>
                            <a:schemeClr val="tx1"/>
                          </a:solidFill>
                          <a:effectLst/>
                        </a:rPr>
                        <a:t>90-95</a:t>
                      </a:r>
                      <a:endParaRPr lang="tr-TR" sz="2000" b="1">
                        <a:solidFill>
                          <a:schemeClr val="tx1"/>
                        </a:solidFill>
                        <a:effectLst/>
                        <a:latin typeface="Times New Roman" panose="02020603050405020304" pitchFamily="18" charset="0"/>
                        <a:ea typeface="Times New Roman" panose="02020603050405020304" pitchFamily="18" charset="0"/>
                      </a:endParaRPr>
                    </a:p>
                  </a:txBody>
                  <a:tcPr marL="63441" marR="63441" marT="0" marB="0" anchor="ctr"/>
                </a:tc>
                <a:tc>
                  <a:txBody>
                    <a:bodyPr/>
                    <a:lstStyle/>
                    <a:p>
                      <a:pPr algn="just">
                        <a:spcAft>
                          <a:spcPts val="0"/>
                        </a:spcAft>
                      </a:pPr>
                      <a:r>
                        <a:rPr lang="tr-TR" sz="1400" b="1" dirty="0">
                          <a:solidFill>
                            <a:schemeClr val="tx1"/>
                          </a:solidFill>
                          <a:effectLst/>
                        </a:rPr>
                        <a:t>* </a:t>
                      </a:r>
                      <a:r>
                        <a:rPr lang="tr-TR" sz="1400" b="0" dirty="0">
                          <a:solidFill>
                            <a:schemeClr val="tx1"/>
                          </a:solidFill>
                          <a:effectLst/>
                        </a:rPr>
                        <a:t>Bunlar tahminidir.</a:t>
                      </a:r>
                      <a:endParaRPr lang="tr-TR" sz="2000" b="0"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tc>
                  <a:txBody>
                    <a:bodyPr/>
                    <a:lstStyle/>
                    <a:p>
                      <a:pPr algn="just">
                        <a:spcAft>
                          <a:spcPts val="0"/>
                        </a:spcAft>
                      </a:pPr>
                      <a:r>
                        <a:rPr lang="tr-TR" sz="2000" b="1" dirty="0">
                          <a:solidFill>
                            <a:schemeClr val="tx1"/>
                          </a:solidFill>
                          <a:effectLst/>
                        </a:rPr>
                        <a:t> </a:t>
                      </a:r>
                      <a:endParaRPr lang="tr-TR" sz="2000" b="1" dirty="0">
                        <a:solidFill>
                          <a:schemeClr val="tx1"/>
                        </a:solidFill>
                        <a:effectLst/>
                        <a:latin typeface="Times New Roman" panose="02020603050405020304" pitchFamily="18" charset="0"/>
                        <a:ea typeface="Times New Roman" panose="02020603050405020304" pitchFamily="18" charset="0"/>
                      </a:endParaRPr>
                    </a:p>
                  </a:txBody>
                  <a:tcPr marL="63441" marR="63441" marT="0" marB="0"/>
                </a:tc>
                <a:extLst>
                  <a:ext uri="{0D108BD9-81ED-4DB2-BD59-A6C34878D82A}">
                    <a16:rowId xmlns:a16="http://schemas.microsoft.com/office/drawing/2014/main" xmlns="" val="10023"/>
                  </a:ext>
                </a:extLst>
              </a:tr>
            </a:tbl>
          </a:graphicData>
        </a:graphic>
      </p:graphicFrame>
      <p:sp>
        <p:nvSpPr>
          <p:cNvPr id="4" name="Dikdörtgen 3"/>
          <p:cNvSpPr/>
          <p:nvPr/>
        </p:nvSpPr>
        <p:spPr>
          <a:xfrm>
            <a:off x="899592" y="260648"/>
            <a:ext cx="7302512" cy="400110"/>
          </a:xfrm>
          <a:prstGeom prst="rect">
            <a:avLst/>
          </a:prstGeom>
        </p:spPr>
        <p:txBody>
          <a:bodyPr wrap="none">
            <a:spAutoFit/>
          </a:bodyPr>
          <a:lstStyle/>
          <a:p>
            <a:r>
              <a:rPr lang="tr-TR" sz="2000" b="1" dirty="0" smtClean="0"/>
              <a:t>Ters </a:t>
            </a:r>
            <a:r>
              <a:rPr lang="tr-TR" sz="2000" b="1" dirty="0" err="1" smtClean="0"/>
              <a:t>Osmoz</a:t>
            </a:r>
            <a:r>
              <a:rPr lang="tr-TR" sz="2000" b="1" dirty="0" smtClean="0"/>
              <a:t> yöntemiyle bazı iyon ve maddelerin giderim oranları</a:t>
            </a:r>
            <a:endParaRPr lang="tr-TR" sz="2000" dirty="0"/>
          </a:p>
        </p:txBody>
      </p:sp>
    </p:spTree>
    <p:extLst>
      <p:ext uri="{BB962C8B-B14F-4D97-AF65-F5344CB8AC3E}">
        <p14:creationId xmlns:p14="http://schemas.microsoft.com/office/powerpoint/2010/main" val="2337034624"/>
      </p:ext>
    </p:extLst>
  </p:cSld>
  <p:clrMapOvr>
    <a:masterClrMapping/>
  </p:clrMapOvr>
  <p:transition spd="med">
    <p:cover dir="u"/>
  </p:transition>
  <p:timing>
    <p:tnLst>
      <p:par>
        <p:cTn id="1" dur="indefinite" restart="never" nodeType="tmRoot"/>
      </p:par>
    </p:tnLst>
  </p:timing>
</p:sld>
</file>

<file path=ppt/theme/theme1.xml><?xml version="1.0" encoding="utf-8"?>
<a:theme xmlns:a="http://schemas.openxmlformats.org/drawingml/2006/main" name="Yolculuk">
  <a:themeElements>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Yolculuk">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olculuk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Yolculuk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Designs\Yolculuk.pot</Template>
  <TotalTime>3086</TotalTime>
  <Words>925</Words>
  <Application>Microsoft Office PowerPoint</Application>
  <PresentationFormat>Ekran Gösterisi (4:3)</PresentationFormat>
  <Paragraphs>152</Paragraphs>
  <Slides>25</Slides>
  <Notes>12</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31" baseType="lpstr">
      <vt:lpstr>Arial</vt:lpstr>
      <vt:lpstr>Tahoma</vt:lpstr>
      <vt:lpstr>Times New Roman</vt:lpstr>
      <vt:lpstr>Wingdings</vt:lpstr>
      <vt:lpstr>Yolculuk</vt:lpstr>
      <vt:lpstr>Photo Editor Photo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Ahmet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dc:creator>
  <cp:lastModifiedBy>Ahmet Ozturk</cp:lastModifiedBy>
  <cp:revision>245</cp:revision>
  <dcterms:created xsi:type="dcterms:W3CDTF">2005-10-22T06:17:44Z</dcterms:created>
  <dcterms:modified xsi:type="dcterms:W3CDTF">2020-04-27T16:37:33Z</dcterms:modified>
</cp:coreProperties>
</file>