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2" r:id="rId4"/>
    <p:sldId id="264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827001" y="404664"/>
            <a:ext cx="8424936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DHK Beklentiler;</a:t>
            </a:r>
            <a:endParaRPr lang="tr-TR" sz="2400" b="1" dirty="0" smtClean="0"/>
          </a:p>
          <a:p>
            <a:endParaRPr lang="tr-TR" sz="800" b="1" dirty="0"/>
          </a:p>
          <a:p>
            <a:r>
              <a:rPr lang="tr-TR" sz="2400" dirty="0" smtClean="0"/>
              <a:t>Yapılan araştırmalarda elde edilen önemli sonuçlara göre kadınların tamamı;</a:t>
            </a:r>
            <a:endParaRPr lang="tr-TR" sz="2400" dirty="0" smtClean="0"/>
          </a:p>
          <a:p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Gebelik ve doğum hakkında bilgi,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Doğum korkuları ile baş etme,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Sağlık ve bebek gelişimi hakkında bilgi,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Deneyim paylaşımı ve aynı yaşam döneminden geçen kadın ve aileler ile iletişimde olmak istemektedirler.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 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91941" y="1308780"/>
            <a:ext cx="8208912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Genel Olarak;</a:t>
            </a:r>
            <a:endParaRPr lang="tr-TR" sz="2400" b="1" dirty="0" smtClean="0"/>
          </a:p>
          <a:p>
            <a:endParaRPr lang="tr-TR" sz="2400" dirty="0" smtClean="0"/>
          </a:p>
          <a:p>
            <a:r>
              <a:rPr lang="tr-TR" sz="2400" dirty="0" smtClean="0"/>
              <a:t>Tüm araştırmaların karşılaştırılmasında varılan sonuç DHK katılan kadınların yeterlilikleri katılmayan kadınlara  göre yüksek olmakla beraber bu kadınların daha fazla  geliştirilebilir bulunmuştur.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75520" y="188640"/>
            <a:ext cx="8496944" cy="4892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Sonuç;</a:t>
            </a:r>
            <a:endParaRPr lang="tr-TR" sz="2400" b="1" dirty="0"/>
          </a:p>
          <a:p>
            <a:endParaRPr lang="tr-TR" sz="2400" dirty="0"/>
          </a:p>
          <a:p>
            <a:r>
              <a:rPr lang="tr-TR" sz="2400" dirty="0"/>
              <a:t>Her ne kadar DHK ile ilgili az sayıda  araştırma bulunsa da DHK etkileri doğum şekli ve doğum  zamanı üzerinde olumlu bulunmuştur.</a:t>
            </a:r>
            <a:endParaRPr lang="tr-TR" sz="2400" dirty="0"/>
          </a:p>
          <a:p>
            <a:endParaRPr lang="tr-TR" sz="2400" dirty="0"/>
          </a:p>
          <a:p>
            <a:r>
              <a:rPr lang="tr-TR" sz="2400" b="1" dirty="0"/>
              <a:t>DHK</a:t>
            </a:r>
            <a:r>
              <a:rPr lang="tr-TR" sz="2400" b="1" dirty="0" smtClean="0"/>
              <a:t>;</a:t>
            </a:r>
            <a:endParaRPr lang="tr-TR" sz="2400" b="1" dirty="0" smtClean="0"/>
          </a:p>
          <a:p>
            <a:endParaRPr lang="tr-TR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/>
              <a:t>Doğuma iyi hazırlanmaya ilişkin olumlu duygu yaratır.</a:t>
            </a:r>
            <a:endParaRPr lang="tr-T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/>
              <a:t>Aile içinde etkileşimi arttırır,</a:t>
            </a:r>
            <a:endParaRPr lang="tr-T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/>
              <a:t>Doğum yaşantısında memnuniyet yaratır</a:t>
            </a:r>
            <a:endParaRPr lang="tr-T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/>
              <a:t>Doğuma ilişkin ortak beklentiler, dilekler gerçekleştirilir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91544" y="404664"/>
            <a:ext cx="7776864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Uygulamalı ve hedefe yönelik DHK</a:t>
            </a:r>
            <a:r>
              <a:rPr lang="tr-TR" sz="2400" b="1" dirty="0" smtClean="0"/>
              <a:t>;</a:t>
            </a:r>
            <a:endParaRPr lang="tr-TR" sz="2400" b="1" dirty="0" smtClean="0"/>
          </a:p>
          <a:p>
            <a:endParaRPr lang="tr-TR" sz="800" b="1" dirty="0" smtClean="0"/>
          </a:p>
          <a:p>
            <a:endParaRPr lang="tr-TR" sz="800" b="1" dirty="0"/>
          </a:p>
          <a:p>
            <a:endParaRPr lang="tr-TR" sz="800" b="1" dirty="0"/>
          </a:p>
          <a:p>
            <a:pPr marL="457200" indent="-457200">
              <a:buFont typeface="Cambria" panose="02040503050406030204" charset="0"/>
              <a:buChar char="ꙍ"/>
            </a:pPr>
            <a:r>
              <a:rPr lang="tr-TR" sz="2400" dirty="0"/>
              <a:t>Emzirme oranı ve süreyi etkiler</a:t>
            </a:r>
            <a:endParaRPr lang="tr-TR" sz="2400" dirty="0"/>
          </a:p>
          <a:p>
            <a:pPr marL="457200" indent="-457200">
              <a:buFont typeface="Cambria" panose="02040503050406030204" charset="0"/>
              <a:buChar char="ꙍ"/>
            </a:pPr>
            <a:r>
              <a:rPr lang="tr-TR" sz="2400" dirty="0"/>
              <a:t>Doğum sonrası eşlerin kadının durumu hakkında anlayış geliştirir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800" dirty="0"/>
          </a:p>
          <a:p>
            <a:pPr marL="457200" indent="-457200">
              <a:buFont typeface="Cambria" panose="02040503050406030204" charset="0"/>
              <a:buChar char="ꙍ"/>
            </a:pPr>
            <a:endParaRPr lang="tr-TR" sz="2400" dirty="0" smtClean="0"/>
          </a:p>
          <a:p>
            <a:endParaRPr lang="tr-TR" sz="2400" dirty="0"/>
          </a:p>
          <a:p>
            <a:pPr marL="457200" indent="-457200">
              <a:buFont typeface="Cambria" panose="02040503050406030204" charset="0"/>
              <a:buChar char="ꙍ"/>
            </a:pPr>
            <a:endParaRPr lang="tr-TR" sz="2400" dirty="0"/>
          </a:p>
        </p:txBody>
      </p:sp>
      <p:sp>
        <p:nvSpPr>
          <p:cNvPr id="3" name="Sol Sağ Ok 2"/>
          <p:cNvSpPr/>
          <p:nvPr/>
        </p:nvSpPr>
        <p:spPr>
          <a:xfrm>
            <a:off x="2603612" y="2588920"/>
            <a:ext cx="6552728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845820" y="2491740"/>
            <a:ext cx="95415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457200" indent="-457200">
              <a:buFont typeface="Cambria" panose="02040503050406030204" charset="0"/>
              <a:buChar char="ꙍ"/>
            </a:pPr>
            <a:r>
              <a:rPr lang="tr-TR" sz="2400" dirty="0" smtClean="0">
                <a:sym typeface="+mn-ea"/>
              </a:rPr>
              <a:t>Doğuma </a:t>
            </a:r>
            <a:r>
              <a:rPr lang="tr-TR" sz="2400" dirty="0">
                <a:sym typeface="+mn-ea"/>
              </a:rPr>
              <a:t>hazırlık </a:t>
            </a:r>
            <a:r>
              <a:rPr lang="tr-TR" sz="2400" dirty="0" smtClean="0">
                <a:sym typeface="+mn-ea"/>
              </a:rPr>
              <a:t>sürecinde amaca yönelik hedefler izole olmamalıdır. </a:t>
            </a:r>
            <a:endParaRPr lang="tr-TR" sz="2400" dirty="0" smtClean="0"/>
          </a:p>
          <a:p>
            <a:pPr marL="457200" indent="-457200">
              <a:buFont typeface="Cambria" panose="02040503050406030204" charset="0"/>
              <a:buChar char="ꙍ"/>
            </a:pPr>
            <a:r>
              <a:rPr lang="tr-TR" sz="2400" dirty="0" smtClean="0">
                <a:sym typeface="+mn-ea"/>
              </a:rPr>
              <a:t>Gebelik takipleri, doğum ve doğum sonrası bakımın içinde olmalıdır.</a:t>
            </a:r>
            <a:endParaRPr lang="tr-TR" sz="2400" dirty="0" smtClean="0"/>
          </a:p>
          <a:p>
            <a:pPr marL="457200" indent="-457200">
              <a:buFont typeface="Cambria" panose="02040503050406030204" charset="0"/>
              <a:buChar char="ꙍ"/>
            </a:pPr>
            <a:r>
              <a:rPr lang="tr-TR" sz="2400" dirty="0" smtClean="0">
                <a:sym typeface="+mn-ea"/>
              </a:rPr>
              <a:t>DHK hedefi ebeveynleri koruma altına alan, kararlara katılan, her durumda eşlik eden güven veren ebeler, hastanede doğum desteğini olumlu karşılayan doktorlar ile istendik düzeyde entegre olmalıdır. 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1292</Words>
  <Application>WPS Presentation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Cambria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1</cp:revision>
  <dcterms:created xsi:type="dcterms:W3CDTF">2020-02-06T16:18:17Z</dcterms:created>
  <dcterms:modified xsi:type="dcterms:W3CDTF">2020-02-06T16:18:17Z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