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40" r:id="rId3"/>
    <p:sldId id="342" r:id="rId4"/>
    <p:sldId id="312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7" r:id="rId13"/>
    <p:sldId id="325" r:id="rId14"/>
    <p:sldId id="339" r:id="rId15"/>
    <p:sldId id="326" r:id="rId16"/>
    <p:sldId id="34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 varScale="1">
        <p:scale>
          <a:sx n="110" d="100"/>
          <a:sy n="110" d="100"/>
        </p:scale>
        <p:origin x="15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0C735-DDF3-9CDB-2934-774F8A47A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6129E-5E38-6B2D-2D66-399EDA27E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6A851-88FB-CAB5-165E-55FA7352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9C191-DEB3-F163-B8D2-2510FF346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C65AC-562C-8D8D-4407-134A4055C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EBB46-CE94-44B3-AABB-EF7FFE38141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0082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DCD3-3C80-0D85-E1E7-0BC023539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0FBBA-5ED9-3BE2-27CB-812FBC5AD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33A4F-053E-809B-273A-844CD638B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AAB36-890A-5833-B349-4307A38C1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DBE97-B756-B9A4-64A4-5412483A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983F3-9048-497A-9AAC-631D7F1E0D42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026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FD2673-0E12-77AD-6ED3-8086DA54B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EAC2A-9B92-2C79-0591-97AC19D5B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C12EA-0F74-64E0-8CBD-A562FBEBB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780B4-2456-9887-9662-18B08E362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AC2A2-3BE6-3AA0-839A-A90C7AE84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A2744-FB78-47E6-B919-2ED511994348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021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3204C-D375-60C4-D8A2-933858236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CC57C-1619-E19B-DA7B-6312783A7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86D0E-4B8F-EE6C-3C11-68DEC77DF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F8703-C4F0-1931-A51F-899F39821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0C532-8A16-5915-2908-847AA45B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A8F99-304A-4454-B6FF-BC478D8EC2BD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6299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F763-D87C-079D-41F6-8105FCE9A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9B65F-E965-A768-6F4C-07752708A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73505-FBFD-B820-AC56-5B3B6B7B2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1C376-FD43-02E9-E1DA-EC2A04EBD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339B1-CE05-9471-5599-D292B71E0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B2E01-351E-47AF-9C37-ADCA005721C9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2184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C1830-4920-5DAE-1163-F653644AE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221AA-A798-0339-E29A-F695B66A5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1F7E3-E7EC-03A8-4F48-5C0B131BA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6405A-C140-F021-5531-430573B02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E2137-D053-96A3-E9BE-1F339D8FE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EDE12-82F8-4C56-AA2F-570ED90AE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5C194-31A4-4428-B8A0-2CCF283EF9A6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3975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B76FE-7600-EE24-B312-3A4EADBB5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2C145-C00B-1B86-8193-87C137308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DB1EC-0237-C1D2-0B2B-06C047698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014122-49D3-7069-80F3-05B6BA4140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337BB9-7FFC-9090-3E2B-8F8455EAD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5D8AD8-B363-0F5E-5D55-7E2CB2DB8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5864FD-0E6F-70F9-6328-75C56398E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3083AB-26D4-61FE-73AA-BAB72C4CA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4015F-2D49-4D18-A99D-58A345EED3E1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8357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2B7B8-4110-BE8E-4EB3-C2B93314E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A9F39E-CCF8-3B20-B564-B61C3E66A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347E2-A6A8-CB97-B2DB-22952C229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D6BF8-4366-8091-AFEF-AF877B592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FB391-95D8-4C6A-97FB-788C893453C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1992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814DC7-B4D4-A3BF-07C6-8A9774078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1C49A-9314-274E-5C3A-D519C934E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D8C30-9CB3-A795-F1D6-10212A3DF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21E26-7A27-4F56-817C-0539A6C7810B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2983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4E2C5-C925-7C31-5FCC-BB924184C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C680E-412C-547A-1BC6-693E13B07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65625-F7AF-E1B2-8649-E85139A6C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553CF8-1D27-7912-9735-36F1CE218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64196-1ED1-A60F-ECEE-698309EA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D1F4B-5772-2711-4058-926B3C6C0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55031-AD81-4F03-9513-E60BB9041F8E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599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E4279-F3B5-D378-07C3-D1991E56A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E37B61-7D7E-6720-0B01-EA4CECEB1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A6AC8-4176-3192-BE20-D04CD8F87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7525A-331F-4594-7C9C-D5AB65A6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51212-B816-21B6-A140-1D6EDCA9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A153C-525B-C220-C61E-7BC4D0016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9EAA6-3BFA-4520-88BE-CCC86CB45D43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8099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A4F99EA-4DFE-1C86-3382-D492D782A3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CD8D5D2-33C7-5E65-E75A-417D3F5D4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F962648-C6AC-00BE-E0A7-2E10A6FCD76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tr-T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FACC9E5-7CF4-FEB3-C2CF-4B13FDF2D3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tr-T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445666-5A53-49D7-7A0A-B18A89F88B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F19CAD-8064-4B4C-91E5-2BB08B7B3D9F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>
            <a:extLst>
              <a:ext uri="{FF2B5EF4-FFF2-40B4-BE49-F238E27FC236}">
                <a16:creationId xmlns:a16="http://schemas.microsoft.com/office/drawing/2014/main" id="{3F5355BE-F822-1575-6473-EF2D689C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3" y="60325"/>
            <a:ext cx="5029200" cy="66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200" b="1">
                <a:solidFill>
                  <a:schemeClr val="bg1"/>
                </a:solidFill>
              </a:rPr>
              <a:t>URANÜS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Ekvator Çapı:		51118 km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Kütle:			14.53 M</a:t>
            </a:r>
            <a:r>
              <a:rPr lang="tr-TR" altLang="tr-TR" baseline="-15000">
                <a:solidFill>
                  <a:schemeClr val="bg1"/>
                </a:solidFill>
              </a:rPr>
              <a:t>yer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Ortalama Yoğ.:	1318 kg/m</a:t>
            </a:r>
            <a:r>
              <a:rPr lang="tr-TR" altLang="tr-TR" baseline="30000">
                <a:solidFill>
                  <a:schemeClr val="bg1"/>
                </a:solidFill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Kurtulma Hızı: 	21.3 km/sn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Albedo:		0.56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Yörünge basıklığı:	0.043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Yörünge eğimi:	0.77</a:t>
            </a:r>
            <a:r>
              <a:rPr lang="tr-TR" altLang="tr-TR">
                <a:solidFill>
                  <a:schemeClr val="bg1"/>
                </a:solidFill>
                <a:cs typeface="Times New Roman" panose="02020603050405020304" pitchFamily="18" charset="0"/>
              </a:rPr>
              <a:t>°</a:t>
            </a:r>
            <a:endParaRPr lang="tr-TR" altLang="tr-TR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Ekvatorun yörüngeye eğimi:	 97.86</a:t>
            </a:r>
            <a:r>
              <a:rPr lang="tr-TR" altLang="tr-TR">
                <a:solidFill>
                  <a:schemeClr val="bg1"/>
                </a:solidFill>
                <a:cs typeface="Times New Roman" panose="02020603050405020304" pitchFamily="18" charset="0"/>
              </a:rPr>
              <a:t>°</a:t>
            </a:r>
            <a:endParaRPr lang="tr-TR" altLang="tr-TR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Güneş’e uzaklık   	Ort:	19.19 AB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			Enberi:	18.37 AB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			Enöte:	20.02 AB</a:t>
            </a:r>
            <a:endParaRPr lang="en-US" altLang="tr-TR">
              <a:solidFill>
                <a:schemeClr val="bg1"/>
              </a:solidFill>
            </a:endParaRPr>
          </a:p>
        </p:txBody>
      </p:sp>
      <p:pic>
        <p:nvPicPr>
          <p:cNvPr id="60425" name="Picture 9">
            <a:extLst>
              <a:ext uri="{FF2B5EF4-FFF2-40B4-BE49-F238E27FC236}">
                <a16:creationId xmlns:a16="http://schemas.microsoft.com/office/drawing/2014/main" id="{846D0D64-5006-964F-CAF5-D08AF4943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52400"/>
            <a:ext cx="381635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Text Box 7">
            <a:extLst>
              <a:ext uri="{FF2B5EF4-FFF2-40B4-BE49-F238E27FC236}">
                <a16:creationId xmlns:a16="http://schemas.microsoft.com/office/drawing/2014/main" id="{2845BE55-4D1F-46BD-A366-2E903433E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858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Yer ve Dev Gezegenlerde Dönme ve Manyetik Eksen Açıları</a:t>
            </a:r>
            <a:endParaRPr lang="en-US" altLang="tr-TR" b="1">
              <a:solidFill>
                <a:schemeClr val="bg1"/>
              </a:solidFill>
            </a:endParaRPr>
          </a:p>
        </p:txBody>
      </p:sp>
      <p:pic>
        <p:nvPicPr>
          <p:cNvPr id="86025" name="Picture 9">
            <a:extLst>
              <a:ext uri="{FF2B5EF4-FFF2-40B4-BE49-F238E27FC236}">
                <a16:creationId xmlns:a16="http://schemas.microsoft.com/office/drawing/2014/main" id="{42321958-FE4A-4899-3263-34DC1DE4B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75"/>
            <a:ext cx="9144000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7" name="Picture 7">
            <a:extLst>
              <a:ext uri="{FF2B5EF4-FFF2-40B4-BE49-F238E27FC236}">
                <a16:creationId xmlns:a16="http://schemas.microsoft.com/office/drawing/2014/main" id="{B6521D7C-9725-5A4F-0294-081DBBE07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77800"/>
            <a:ext cx="8991600" cy="639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8" name="Text Box 6">
            <a:extLst>
              <a:ext uri="{FF2B5EF4-FFF2-40B4-BE49-F238E27FC236}">
                <a16:creationId xmlns:a16="http://schemas.microsoft.com/office/drawing/2014/main" id="{FBB94C94-F2F3-1215-8FB4-B951A4158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Uranüs Halkalarının Karanlık Yüzü - Voyager 2</a:t>
            </a:r>
            <a:endParaRPr lang="en-US" altLang="tr-TR" b="1">
              <a:solidFill>
                <a:schemeClr val="bg1"/>
              </a:solidFill>
            </a:endParaRPr>
          </a:p>
        </p:txBody>
      </p:sp>
      <p:pic>
        <p:nvPicPr>
          <p:cNvPr id="90119" name="Picture 7">
            <a:extLst>
              <a:ext uri="{FF2B5EF4-FFF2-40B4-BE49-F238E27FC236}">
                <a16:creationId xmlns:a16="http://schemas.microsoft.com/office/drawing/2014/main" id="{506A939A-0ADD-A66A-83CB-82AA84213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09738"/>
            <a:ext cx="7239000" cy="4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1" name="Picture 7">
            <a:extLst>
              <a:ext uri="{FF2B5EF4-FFF2-40B4-BE49-F238E27FC236}">
                <a16:creationId xmlns:a16="http://schemas.microsoft.com/office/drawing/2014/main" id="{593135CB-91A3-E30F-097B-E34485661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7162800" cy="580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2" name="Text Box 8">
            <a:extLst>
              <a:ext uri="{FF2B5EF4-FFF2-40B4-BE49-F238E27FC236}">
                <a16:creationId xmlns:a16="http://schemas.microsoft.com/office/drawing/2014/main" id="{B11FD295-62A5-DBA1-2018-C8D4AA611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Neptün’ün Halkaları   -  Voyager 2</a:t>
            </a:r>
            <a:endParaRPr lang="en-US" altLang="tr-TR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>
            <a:extLst>
              <a:ext uri="{FF2B5EF4-FFF2-40B4-BE49-F238E27FC236}">
                <a16:creationId xmlns:a16="http://schemas.microsoft.com/office/drawing/2014/main" id="{50E686F9-59F9-2303-6CAF-B7675300E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Uranüs’ün Büyük Uyduları  - Voyager 2</a:t>
            </a:r>
            <a:endParaRPr lang="en-US" altLang="tr-TR" b="1">
              <a:solidFill>
                <a:schemeClr val="bg1"/>
              </a:solidFill>
            </a:endParaRPr>
          </a:p>
        </p:txBody>
      </p:sp>
      <p:pic>
        <p:nvPicPr>
          <p:cNvPr id="103430" name="Picture 6">
            <a:extLst>
              <a:ext uri="{FF2B5EF4-FFF2-40B4-BE49-F238E27FC236}">
                <a16:creationId xmlns:a16="http://schemas.microsoft.com/office/drawing/2014/main" id="{D462A774-F256-6C53-5E81-8AC8162EE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1" name="Picture 7">
            <a:extLst>
              <a:ext uri="{FF2B5EF4-FFF2-40B4-BE49-F238E27FC236}">
                <a16:creationId xmlns:a16="http://schemas.microsoft.com/office/drawing/2014/main" id="{9301C126-5BBA-6FD3-974C-096DA2862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2209800"/>
            <a:ext cx="4491037" cy="4572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2" name="Line 8">
            <a:extLst>
              <a:ext uri="{FF2B5EF4-FFF2-40B4-BE49-F238E27FC236}">
                <a16:creationId xmlns:a16="http://schemas.microsoft.com/office/drawing/2014/main" id="{09987463-88D3-0056-95FE-6C6CB2F45D7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2286000"/>
            <a:ext cx="9067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6E39D685-5DA4-F525-D756-21E6BADD5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505200"/>
            <a:ext cx="29718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Uranüs’ün Küçük Uyduları</a:t>
            </a:r>
          </a:p>
          <a:p>
            <a:pPr algn="ctr">
              <a:spcBef>
                <a:spcPct val="50000"/>
              </a:spcBef>
            </a:pPr>
            <a:endParaRPr lang="tr-TR" altLang="tr-TR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HUBBLE</a:t>
            </a:r>
          </a:p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Uzay Teleskobu</a:t>
            </a:r>
            <a:endParaRPr lang="en-US" altLang="tr-TR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5" name="Text Box 7">
            <a:extLst>
              <a:ext uri="{FF2B5EF4-FFF2-40B4-BE49-F238E27FC236}">
                <a16:creationId xmlns:a16="http://schemas.microsoft.com/office/drawing/2014/main" id="{16620AE2-5044-5D18-8BA1-4840FA38D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48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Uranüs’ün Uydusu MIRANDA  -   Voyager 2</a:t>
            </a:r>
            <a:endParaRPr lang="en-US" altLang="tr-TR" b="1">
              <a:solidFill>
                <a:schemeClr val="bg1"/>
              </a:solidFill>
            </a:endParaRPr>
          </a:p>
        </p:txBody>
      </p:sp>
      <p:pic>
        <p:nvPicPr>
          <p:cNvPr id="89096" name="Picture 8">
            <a:extLst>
              <a:ext uri="{FF2B5EF4-FFF2-40B4-BE49-F238E27FC236}">
                <a16:creationId xmlns:a16="http://schemas.microsoft.com/office/drawing/2014/main" id="{26869349-73C9-2515-6D71-0A45C7040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477000" cy="564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>
            <a:extLst>
              <a:ext uri="{FF2B5EF4-FFF2-40B4-BE49-F238E27FC236}">
                <a16:creationId xmlns:a16="http://schemas.microsoft.com/office/drawing/2014/main" id="{5E682B79-AC5B-F493-141D-D19E34186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48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Neptün’ün Uydusu TRITON  -   Voyager 2 Mozayik</a:t>
            </a:r>
            <a:endParaRPr lang="en-US" altLang="tr-TR" b="1">
              <a:solidFill>
                <a:schemeClr val="bg1"/>
              </a:solidFill>
            </a:endParaRPr>
          </a:p>
        </p:txBody>
      </p:sp>
      <p:pic>
        <p:nvPicPr>
          <p:cNvPr id="106500" name="Picture 4">
            <a:extLst>
              <a:ext uri="{FF2B5EF4-FFF2-40B4-BE49-F238E27FC236}">
                <a16:creationId xmlns:a16="http://schemas.microsoft.com/office/drawing/2014/main" id="{5490E900-E317-5359-177A-7ACB34E87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82663"/>
            <a:ext cx="6172200" cy="59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>
            <a:extLst>
              <a:ext uri="{FF2B5EF4-FFF2-40B4-BE49-F238E27FC236}">
                <a16:creationId xmlns:a16="http://schemas.microsoft.com/office/drawing/2014/main" id="{EA8FCFC5-D17F-8D67-43EB-7A9D32B83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3" y="60325"/>
            <a:ext cx="5029200" cy="66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200" b="1">
                <a:solidFill>
                  <a:schemeClr val="bg1"/>
                </a:solidFill>
              </a:rPr>
              <a:t>NEPTÜN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Ekvator Çapı:		49528 km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Kütle:			17.15 M</a:t>
            </a:r>
            <a:r>
              <a:rPr lang="tr-TR" altLang="tr-TR" baseline="-15000">
                <a:solidFill>
                  <a:schemeClr val="bg1"/>
                </a:solidFill>
              </a:rPr>
              <a:t>yer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Ortalama Yoğ.:	1638 kg/m</a:t>
            </a:r>
            <a:r>
              <a:rPr lang="tr-TR" altLang="tr-TR" baseline="30000">
                <a:solidFill>
                  <a:schemeClr val="bg1"/>
                </a:solidFill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Kurtulma Hızı: 	23.5 km/sn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Albedo:		0.51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Yörünge basıklığı:	0.010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Yörünge eğimi:	1.77</a:t>
            </a:r>
            <a:r>
              <a:rPr lang="tr-TR" altLang="tr-TR">
                <a:solidFill>
                  <a:schemeClr val="bg1"/>
                </a:solidFill>
                <a:cs typeface="Times New Roman" panose="02020603050405020304" pitchFamily="18" charset="0"/>
              </a:rPr>
              <a:t>°</a:t>
            </a:r>
            <a:endParaRPr lang="tr-TR" altLang="tr-TR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Ekvatorun yörüngeye eğimi:	 29.56</a:t>
            </a:r>
            <a:r>
              <a:rPr lang="tr-TR" altLang="tr-TR">
                <a:solidFill>
                  <a:schemeClr val="bg1"/>
                </a:solidFill>
                <a:cs typeface="Times New Roman" panose="02020603050405020304" pitchFamily="18" charset="0"/>
              </a:rPr>
              <a:t>°</a:t>
            </a:r>
            <a:endParaRPr lang="tr-TR" altLang="tr-TR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Güneş’e uzaklık   	Ort:	30.07 AB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			Enberi:	29.77 AB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			Enöte:	30.37 AB</a:t>
            </a:r>
            <a:endParaRPr lang="en-US" altLang="tr-TR">
              <a:solidFill>
                <a:schemeClr val="bg1"/>
              </a:solidFill>
            </a:endParaRPr>
          </a:p>
        </p:txBody>
      </p:sp>
      <p:pic>
        <p:nvPicPr>
          <p:cNvPr id="105476" name="Picture 4">
            <a:extLst>
              <a:ext uri="{FF2B5EF4-FFF2-40B4-BE49-F238E27FC236}">
                <a16:creationId xmlns:a16="http://schemas.microsoft.com/office/drawing/2014/main" id="{71BA6D39-23DC-1A34-8FC8-714797822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7938"/>
            <a:ext cx="3913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>
            <a:extLst>
              <a:ext uri="{FF2B5EF4-FFF2-40B4-BE49-F238E27FC236}">
                <a16:creationId xmlns:a16="http://schemas.microsoft.com/office/drawing/2014/main" id="{50C93DC8-8D6A-51CE-B27A-AE0124DD2435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827088"/>
            <a:ext cx="7704138" cy="2530475"/>
            <a:chOff x="431" y="2432"/>
            <a:chExt cx="4853" cy="1594"/>
          </a:xfrm>
        </p:grpSpPr>
        <p:sp>
          <p:nvSpPr>
            <p:cNvPr id="107523" name="Text Box 3">
              <a:extLst>
                <a:ext uri="{FF2B5EF4-FFF2-40B4-BE49-F238E27FC236}">
                  <a16:creationId xmlns:a16="http://schemas.microsoft.com/office/drawing/2014/main" id="{6F3C6E0C-3A96-DE82-43AE-037C88DEF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5" y="3566"/>
              <a:ext cx="1224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tr-TR" altLang="tr-TR" sz="1400">
                  <a:solidFill>
                    <a:srgbClr val="66FFFF"/>
                  </a:solidFill>
                  <a:latin typeface="Arial" panose="020B0604020202020204" pitchFamily="34" charset="0"/>
                </a:rPr>
                <a:t>Frederic William</a:t>
              </a:r>
            </a:p>
            <a:p>
              <a:pPr algn="ctr"/>
              <a:r>
                <a:rPr lang="tr-TR" altLang="tr-TR" sz="1400">
                  <a:solidFill>
                    <a:srgbClr val="66FFFF"/>
                  </a:solidFill>
                  <a:latin typeface="Arial" panose="020B0604020202020204" pitchFamily="34" charset="0"/>
                </a:rPr>
                <a:t>Herschel</a:t>
              </a:r>
            </a:p>
            <a:p>
              <a:pPr algn="ctr"/>
              <a:r>
                <a:rPr lang="tr-TR" altLang="tr-TR" sz="1400">
                  <a:solidFill>
                    <a:srgbClr val="66FFFF"/>
                  </a:solidFill>
                  <a:latin typeface="Arial" panose="020B0604020202020204" pitchFamily="34" charset="0"/>
                </a:rPr>
                <a:t>1738-1822</a:t>
              </a:r>
              <a:endParaRPr lang="en-US" altLang="tr-TR" sz="1400">
                <a:solidFill>
                  <a:srgbClr val="66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524" name="Text Box 4">
              <a:extLst>
                <a:ext uri="{FF2B5EF4-FFF2-40B4-BE49-F238E27FC236}">
                  <a16:creationId xmlns:a16="http://schemas.microsoft.com/office/drawing/2014/main" id="{04959281-C69A-7D7C-4B08-39EE57C42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" y="3566"/>
              <a:ext cx="1224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tr-TR" altLang="tr-TR" sz="1400">
                  <a:solidFill>
                    <a:srgbClr val="66FFFF"/>
                  </a:solidFill>
                  <a:latin typeface="Arial" panose="020B0604020202020204" pitchFamily="34" charset="0"/>
                </a:rPr>
                <a:t>Herschel’in kendi</a:t>
              </a:r>
            </a:p>
            <a:p>
              <a:pPr algn="ctr"/>
              <a:r>
                <a:rPr lang="tr-TR" altLang="tr-TR" sz="1400">
                  <a:solidFill>
                    <a:srgbClr val="66FFFF"/>
                  </a:solidFill>
                  <a:latin typeface="Arial" panose="020B0604020202020204" pitchFamily="34" charset="0"/>
                </a:rPr>
                <a:t>yaptığı 126 cm çaplı</a:t>
              </a:r>
            </a:p>
            <a:p>
              <a:pPr algn="ctr"/>
              <a:r>
                <a:rPr lang="tr-TR" altLang="tr-TR" sz="1400">
                  <a:solidFill>
                    <a:srgbClr val="66FFFF"/>
                  </a:solidFill>
                  <a:latin typeface="Arial" panose="020B0604020202020204" pitchFamily="34" charset="0"/>
                </a:rPr>
                <a:t>teleskobu</a:t>
              </a:r>
              <a:endParaRPr lang="en-US" altLang="tr-TR" sz="1400">
                <a:solidFill>
                  <a:srgbClr val="66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525" name="Text Box 5">
              <a:extLst>
                <a:ext uri="{FF2B5EF4-FFF2-40B4-BE49-F238E27FC236}">
                  <a16:creationId xmlns:a16="http://schemas.microsoft.com/office/drawing/2014/main" id="{F939245F-B16D-E1B7-97EF-8B1011336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2614"/>
              <a:ext cx="2268" cy="1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tr-TR" altLang="tr-TR">
                  <a:solidFill>
                    <a:srgbClr val="66FFFF"/>
                  </a:solidFill>
                </a:rPr>
                <a:t>13 Mart 1781</a:t>
              </a:r>
            </a:p>
            <a:p>
              <a:pPr algn="ctr"/>
              <a:endParaRPr lang="tr-TR" altLang="tr-TR" sz="900">
                <a:solidFill>
                  <a:srgbClr val="66FFFF"/>
                </a:solidFill>
              </a:endParaRPr>
            </a:p>
            <a:p>
              <a:pPr algn="ctr"/>
              <a:r>
                <a:rPr lang="tr-TR" altLang="tr-TR" sz="1800">
                  <a:solidFill>
                    <a:srgbClr val="66FFFF"/>
                  </a:solidFill>
                </a:rPr>
                <a:t>Herschel kendi yaptığı teleskop ile başlattığı sistematik gökyüzü taramaları sırasında </a:t>
              </a:r>
              <a:r>
                <a:rPr lang="tr-TR" altLang="tr-TR" sz="1800" b="1">
                  <a:solidFill>
                    <a:srgbClr val="FFFF66"/>
                  </a:solidFill>
                </a:rPr>
                <a:t>URANÜS</a:t>
              </a:r>
              <a:r>
                <a:rPr lang="tr-TR" altLang="tr-TR" sz="1800">
                  <a:solidFill>
                    <a:srgbClr val="66FFFF"/>
                  </a:solidFill>
                </a:rPr>
                <a:t>’ ü tesadüfen keşfetti.</a:t>
              </a:r>
              <a:endParaRPr lang="en-US" altLang="tr-TR" sz="1400">
                <a:solidFill>
                  <a:srgbClr val="66FFFF"/>
                </a:solidFill>
              </a:endParaRPr>
            </a:p>
          </p:txBody>
        </p:sp>
        <p:pic>
          <p:nvPicPr>
            <p:cNvPr id="107526" name="Picture 6">
              <a:extLst>
                <a:ext uri="{FF2B5EF4-FFF2-40B4-BE49-F238E27FC236}">
                  <a16:creationId xmlns:a16="http://schemas.microsoft.com/office/drawing/2014/main" id="{004615A3-2BA4-8DCF-7E14-BBFFAEBF52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432"/>
              <a:ext cx="786" cy="1083"/>
            </a:xfrm>
            <a:prstGeom prst="rect">
              <a:avLst/>
            </a:prstGeom>
            <a:noFill/>
            <a:ln w="9525">
              <a:solidFill>
                <a:srgbClr val="00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527" name="Picture 7">
              <a:extLst>
                <a:ext uri="{FF2B5EF4-FFF2-40B4-BE49-F238E27FC236}">
                  <a16:creationId xmlns:a16="http://schemas.microsoft.com/office/drawing/2014/main" id="{53E14E2A-3D1A-CB54-F53A-66BAA50BC7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" y="2432"/>
              <a:ext cx="1064" cy="1080"/>
            </a:xfrm>
            <a:prstGeom prst="rect">
              <a:avLst/>
            </a:prstGeom>
            <a:noFill/>
            <a:ln w="9525">
              <a:solidFill>
                <a:srgbClr val="00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528" name="Group 8">
            <a:extLst>
              <a:ext uri="{FF2B5EF4-FFF2-40B4-BE49-F238E27FC236}">
                <a16:creationId xmlns:a16="http://schemas.microsoft.com/office/drawing/2014/main" id="{177F8EDE-FC89-087F-92B4-3BB620993A98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3986213"/>
            <a:ext cx="7918450" cy="2260600"/>
            <a:chOff x="431" y="2511"/>
            <a:chExt cx="4988" cy="1424"/>
          </a:xfrm>
        </p:grpSpPr>
        <p:sp>
          <p:nvSpPr>
            <p:cNvPr id="107529" name="Text Box 9">
              <a:extLst>
                <a:ext uri="{FF2B5EF4-FFF2-40B4-BE49-F238E27FC236}">
                  <a16:creationId xmlns:a16="http://schemas.microsoft.com/office/drawing/2014/main" id="{342BBA27-AB9D-A918-6922-F704506238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475"/>
              <a:ext cx="1224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tr-TR" altLang="tr-TR" sz="1400">
                  <a:solidFill>
                    <a:srgbClr val="66FFFF"/>
                  </a:solidFill>
                  <a:latin typeface="Arial" panose="020B0604020202020204" pitchFamily="34" charset="0"/>
                </a:rPr>
                <a:t>John Couch</a:t>
              </a:r>
            </a:p>
            <a:p>
              <a:pPr algn="ctr"/>
              <a:r>
                <a:rPr lang="tr-TR" altLang="tr-TR" sz="1400">
                  <a:solidFill>
                    <a:srgbClr val="66FFFF"/>
                  </a:solidFill>
                  <a:latin typeface="Arial" panose="020B0604020202020204" pitchFamily="34" charset="0"/>
                </a:rPr>
                <a:t>Adams</a:t>
              </a:r>
            </a:p>
            <a:p>
              <a:pPr algn="ctr"/>
              <a:r>
                <a:rPr lang="tr-TR" altLang="tr-TR" sz="1400">
                  <a:solidFill>
                    <a:srgbClr val="66FFFF"/>
                  </a:solidFill>
                  <a:latin typeface="Arial" panose="020B0604020202020204" pitchFamily="34" charset="0"/>
                </a:rPr>
                <a:t>1819-1892</a:t>
              </a:r>
              <a:endParaRPr lang="en-US" altLang="tr-TR" sz="1400">
                <a:solidFill>
                  <a:srgbClr val="66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530" name="Text Box 10">
              <a:extLst>
                <a:ext uri="{FF2B5EF4-FFF2-40B4-BE49-F238E27FC236}">
                  <a16:creationId xmlns:a16="http://schemas.microsoft.com/office/drawing/2014/main" id="{D66F5FA3-8EA1-BC52-0B36-F9AAD7E53E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3475"/>
              <a:ext cx="1224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tr-TR" altLang="tr-TR" sz="1400">
                  <a:solidFill>
                    <a:srgbClr val="66FFFF"/>
                  </a:solidFill>
                  <a:latin typeface="Arial" panose="020B0604020202020204" pitchFamily="34" charset="0"/>
                </a:rPr>
                <a:t>Jean-Joseph</a:t>
              </a:r>
            </a:p>
            <a:p>
              <a:pPr algn="ctr"/>
              <a:r>
                <a:rPr lang="tr-TR" altLang="tr-TR" sz="1400">
                  <a:solidFill>
                    <a:srgbClr val="66FFFF"/>
                  </a:solidFill>
                  <a:latin typeface="Arial" panose="020B0604020202020204" pitchFamily="34" charset="0"/>
                </a:rPr>
                <a:t>Le Verrier</a:t>
              </a:r>
            </a:p>
            <a:p>
              <a:pPr algn="ctr"/>
              <a:r>
                <a:rPr lang="tr-TR" altLang="tr-TR" sz="1400">
                  <a:solidFill>
                    <a:srgbClr val="66FFFF"/>
                  </a:solidFill>
                  <a:latin typeface="Arial" panose="020B0604020202020204" pitchFamily="34" charset="0"/>
                </a:rPr>
                <a:t>1811-1877</a:t>
              </a:r>
              <a:endParaRPr lang="en-US" altLang="tr-TR" sz="1400">
                <a:solidFill>
                  <a:srgbClr val="66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531" name="Text Box 11">
              <a:extLst>
                <a:ext uri="{FF2B5EF4-FFF2-40B4-BE49-F238E27FC236}">
                  <a16:creationId xmlns:a16="http://schemas.microsoft.com/office/drawing/2014/main" id="{829999FB-5B88-394E-5CC1-11B62E02C0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2549"/>
              <a:ext cx="2268" cy="1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tr-TR" altLang="tr-TR">
                  <a:solidFill>
                    <a:srgbClr val="66FFFF"/>
                  </a:solidFill>
                </a:rPr>
                <a:t>23 Eylül 1846</a:t>
              </a:r>
            </a:p>
            <a:p>
              <a:pPr algn="ctr"/>
              <a:r>
                <a:rPr lang="tr-TR" altLang="tr-TR" sz="1800">
                  <a:solidFill>
                    <a:srgbClr val="66FFFF"/>
                  </a:solidFill>
                </a:rPr>
                <a:t>Uranüs’ün yörüngesinde izlenen tedirginliklerden hareketle, Newton mekaniği kullanılarak</a:t>
              </a:r>
            </a:p>
            <a:p>
              <a:pPr algn="ctr"/>
              <a:r>
                <a:rPr lang="tr-TR" altLang="tr-TR" sz="1800">
                  <a:solidFill>
                    <a:srgbClr val="66FFFF"/>
                  </a:solidFill>
                </a:rPr>
                <a:t>“masa başında”</a:t>
              </a:r>
            </a:p>
            <a:p>
              <a:pPr algn="ctr"/>
              <a:r>
                <a:rPr lang="tr-TR" altLang="tr-TR" sz="1800" b="1">
                  <a:solidFill>
                    <a:srgbClr val="FFFF66"/>
                  </a:solidFill>
                </a:rPr>
                <a:t>NEPTÜN</a:t>
              </a:r>
              <a:r>
                <a:rPr lang="tr-TR" altLang="tr-TR" sz="1800">
                  <a:solidFill>
                    <a:srgbClr val="66FFFF"/>
                  </a:solidFill>
                </a:rPr>
                <a:t>’ün keşfi</a:t>
              </a:r>
              <a:endParaRPr lang="en-US" altLang="tr-TR" sz="1800">
                <a:solidFill>
                  <a:srgbClr val="66FFFF"/>
                </a:solidFill>
              </a:endParaRPr>
            </a:p>
          </p:txBody>
        </p:sp>
        <p:pic>
          <p:nvPicPr>
            <p:cNvPr id="107532" name="Picture 12">
              <a:extLst>
                <a:ext uri="{FF2B5EF4-FFF2-40B4-BE49-F238E27FC236}">
                  <a16:creationId xmlns:a16="http://schemas.microsoft.com/office/drawing/2014/main" id="{8BD4C141-CFC7-40A7-92D4-AF4DCB3339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9" y="2523"/>
              <a:ext cx="783" cy="939"/>
            </a:xfrm>
            <a:prstGeom prst="rect">
              <a:avLst/>
            </a:prstGeom>
            <a:noFill/>
            <a:ln w="9525">
              <a:solidFill>
                <a:srgbClr val="00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533" name="Picture 13">
              <a:extLst>
                <a:ext uri="{FF2B5EF4-FFF2-40B4-BE49-F238E27FC236}">
                  <a16:creationId xmlns:a16="http://schemas.microsoft.com/office/drawing/2014/main" id="{B37C3900-3D0B-4B05-1B35-D7853DFA6D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-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" y="2511"/>
              <a:ext cx="1003" cy="950"/>
            </a:xfrm>
            <a:prstGeom prst="rect">
              <a:avLst/>
            </a:prstGeom>
            <a:noFill/>
            <a:ln w="9525">
              <a:solidFill>
                <a:srgbClr val="00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Text Box 6">
            <a:extLst>
              <a:ext uri="{FF2B5EF4-FFF2-40B4-BE49-F238E27FC236}">
                <a16:creationId xmlns:a16="http://schemas.microsoft.com/office/drawing/2014/main" id="{79E625D6-CE49-3132-7EE0-B2F8F3A3D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810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Uranüs  -  Voyager 2  (1986)</a:t>
            </a:r>
            <a:endParaRPr lang="en-US" altLang="tr-TR" b="1">
              <a:solidFill>
                <a:schemeClr val="bg1"/>
              </a:solidFill>
            </a:endParaRPr>
          </a:p>
        </p:txBody>
      </p:sp>
      <p:pic>
        <p:nvPicPr>
          <p:cNvPr id="72712" name="Picture 8">
            <a:extLst>
              <a:ext uri="{FF2B5EF4-FFF2-40B4-BE49-F238E27FC236}">
                <a16:creationId xmlns:a16="http://schemas.microsoft.com/office/drawing/2014/main" id="{ACD6E1C7-4784-94AC-F26E-67EB41AA8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74750"/>
            <a:ext cx="5486400" cy="54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7" name="Text Box 11">
            <a:extLst>
              <a:ext uri="{FF2B5EF4-FFF2-40B4-BE49-F238E27FC236}">
                <a16:creationId xmlns:a16="http://schemas.microsoft.com/office/drawing/2014/main" id="{13E4BC01-D18A-F0AC-83E4-811D93724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Uranüs’ün Dönme ekseni yörünge düzlemine yakındır</a:t>
            </a:r>
            <a:endParaRPr lang="en-US" altLang="tr-TR" b="1">
              <a:solidFill>
                <a:schemeClr val="bg1"/>
              </a:solidFill>
            </a:endParaRPr>
          </a:p>
        </p:txBody>
      </p:sp>
      <p:pic>
        <p:nvPicPr>
          <p:cNvPr id="80908" name="Picture 12">
            <a:extLst>
              <a:ext uri="{FF2B5EF4-FFF2-40B4-BE49-F238E27FC236}">
                <a16:creationId xmlns:a16="http://schemas.microsoft.com/office/drawing/2014/main" id="{8B3EA497-84C7-D142-7098-285888723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839200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>
            <a:extLst>
              <a:ext uri="{FF2B5EF4-FFF2-40B4-BE49-F238E27FC236}">
                <a16:creationId xmlns:a16="http://schemas.microsoft.com/office/drawing/2014/main" id="{2C967727-D195-DBBB-E1EB-480E85451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28600"/>
            <a:ext cx="5595937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6" name="Text Box 6">
            <a:extLst>
              <a:ext uri="{FF2B5EF4-FFF2-40B4-BE49-F238E27FC236}">
                <a16:creationId xmlns:a16="http://schemas.microsoft.com/office/drawing/2014/main" id="{1BF5C513-5436-2D46-C73A-940F847A9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57200"/>
            <a:ext cx="28956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* Uranüs’te</a:t>
            </a:r>
          </a:p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Güneş enerjisi ile</a:t>
            </a:r>
          </a:p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tetiklenen</a:t>
            </a:r>
          </a:p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fırtınalar</a:t>
            </a:r>
          </a:p>
          <a:p>
            <a:pPr algn="ctr">
              <a:spcBef>
                <a:spcPct val="50000"/>
              </a:spcBef>
            </a:pPr>
            <a:endParaRPr lang="tr-TR" altLang="tr-TR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HUBBLE Uzay</a:t>
            </a:r>
          </a:p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teleskobu</a:t>
            </a:r>
          </a:p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kızılöte görüntüleri</a:t>
            </a:r>
          </a:p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1998</a:t>
            </a:r>
          </a:p>
          <a:p>
            <a:pPr algn="ctr">
              <a:spcBef>
                <a:spcPct val="50000"/>
              </a:spcBef>
            </a:pPr>
            <a:endParaRPr lang="tr-TR" altLang="tr-TR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* Halkalar</a:t>
            </a:r>
            <a:endParaRPr lang="en-US" altLang="tr-TR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Text Box 5">
            <a:extLst>
              <a:ext uri="{FF2B5EF4-FFF2-40B4-BE49-F238E27FC236}">
                <a16:creationId xmlns:a16="http://schemas.microsoft.com/office/drawing/2014/main" id="{61C03063-6F3C-4721-4DC2-C07FE0D16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Neptün’de Fırtınalar ve Yüksek Bulutlar - Voyager 2  (1989)</a:t>
            </a:r>
            <a:endParaRPr lang="en-US" altLang="tr-TR" b="1">
              <a:solidFill>
                <a:schemeClr val="bg1"/>
              </a:solidFill>
            </a:endParaRPr>
          </a:p>
        </p:txBody>
      </p:sp>
      <p:pic>
        <p:nvPicPr>
          <p:cNvPr id="82951" name="Picture 7">
            <a:extLst>
              <a:ext uri="{FF2B5EF4-FFF2-40B4-BE49-F238E27FC236}">
                <a16:creationId xmlns:a16="http://schemas.microsoft.com/office/drawing/2014/main" id="{2A7B0CAA-2F34-25DD-40A7-367CC8FE9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53548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2" name="Picture 8">
            <a:extLst>
              <a:ext uri="{FF2B5EF4-FFF2-40B4-BE49-F238E27FC236}">
                <a16:creationId xmlns:a16="http://schemas.microsoft.com/office/drawing/2014/main" id="{7A23B4F5-8745-2D71-F845-DCC06387C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40608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Text Box 6">
            <a:extLst>
              <a:ext uri="{FF2B5EF4-FFF2-40B4-BE49-F238E27FC236}">
                <a16:creationId xmlns:a16="http://schemas.microsoft.com/office/drawing/2014/main" id="{FB4EE991-AA7A-42E0-96EB-F74F1B0A7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"/>
            <a:ext cx="8077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Neptün’de aydınlık/karanlık kuşaklar ve bulutlar</a:t>
            </a:r>
          </a:p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(HUBBLE Uzay Teleskobu 1996)</a:t>
            </a:r>
            <a:endParaRPr lang="en-US" altLang="tr-TR" b="1">
              <a:solidFill>
                <a:schemeClr val="bg1"/>
              </a:solidFill>
            </a:endParaRPr>
          </a:p>
        </p:txBody>
      </p:sp>
      <p:pic>
        <p:nvPicPr>
          <p:cNvPr id="83975" name="Picture 7">
            <a:extLst>
              <a:ext uri="{FF2B5EF4-FFF2-40B4-BE49-F238E27FC236}">
                <a16:creationId xmlns:a16="http://schemas.microsoft.com/office/drawing/2014/main" id="{3EAA9FDB-8FB5-CA87-BD61-DB431A96A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17625"/>
            <a:ext cx="5715000" cy="55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9" name="Picture 7">
            <a:extLst>
              <a:ext uri="{FF2B5EF4-FFF2-40B4-BE49-F238E27FC236}">
                <a16:creationId xmlns:a16="http://schemas.microsoft.com/office/drawing/2014/main" id="{AD74EA68-D317-F9DE-51CA-1A5D67EE1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0500"/>
            <a:ext cx="8763000" cy="390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312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Times New Roman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astpc7</dc:creator>
  <cp:lastModifiedBy>Selim.Selam</cp:lastModifiedBy>
  <cp:revision>88</cp:revision>
  <dcterms:created xsi:type="dcterms:W3CDTF">2002-09-24T06:32:53Z</dcterms:created>
  <dcterms:modified xsi:type="dcterms:W3CDTF">2023-09-13T08:28:06Z</dcterms:modified>
</cp:coreProperties>
</file>