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E85CA31-BAA6-41F4-9AD7-97BD2F1793AD}" type="datetimeFigureOut">
              <a:rPr lang="tr-TR" smtClean="0"/>
              <a:t>27.03.2018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88228D7-CA86-4867-AD6C-0F87D64B5F20}" type="slidenum">
              <a:rPr lang="tr-TR" smtClean="0"/>
              <a:t>‹#›</a:t>
            </a:fld>
            <a:endParaRPr lang="tr-TR"/>
          </a:p>
        </p:txBody>
      </p:sp>
    </p:spTree>
    <p:extLst>
      <p:ext uri="{BB962C8B-B14F-4D97-AF65-F5344CB8AC3E}">
        <p14:creationId xmlns:p14="http://schemas.microsoft.com/office/powerpoint/2010/main" val="1421030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E85CA31-BAA6-41F4-9AD7-97BD2F1793AD}" type="datetimeFigureOut">
              <a:rPr lang="tr-TR" smtClean="0"/>
              <a:t>27.03.2018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88228D7-CA86-4867-AD6C-0F87D64B5F20}" type="slidenum">
              <a:rPr lang="tr-TR" smtClean="0"/>
              <a:t>‹#›</a:t>
            </a:fld>
            <a:endParaRPr lang="tr-TR"/>
          </a:p>
        </p:txBody>
      </p:sp>
    </p:spTree>
    <p:extLst>
      <p:ext uri="{BB962C8B-B14F-4D97-AF65-F5344CB8AC3E}">
        <p14:creationId xmlns:p14="http://schemas.microsoft.com/office/powerpoint/2010/main" val="289111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E85CA31-BAA6-41F4-9AD7-97BD2F1793AD}" type="datetimeFigureOut">
              <a:rPr lang="tr-TR" smtClean="0"/>
              <a:t>27.03.2018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88228D7-CA86-4867-AD6C-0F87D64B5F20}" type="slidenum">
              <a:rPr lang="tr-TR" smtClean="0"/>
              <a:t>‹#›</a:t>
            </a:fld>
            <a:endParaRPr lang="tr-TR"/>
          </a:p>
        </p:txBody>
      </p:sp>
    </p:spTree>
    <p:extLst>
      <p:ext uri="{BB962C8B-B14F-4D97-AF65-F5344CB8AC3E}">
        <p14:creationId xmlns:p14="http://schemas.microsoft.com/office/powerpoint/2010/main" val="3373869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E85CA31-BAA6-41F4-9AD7-97BD2F1793AD}" type="datetimeFigureOut">
              <a:rPr lang="tr-TR" smtClean="0"/>
              <a:t>27.03.2018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88228D7-CA86-4867-AD6C-0F87D64B5F20}" type="slidenum">
              <a:rPr lang="tr-TR" smtClean="0"/>
              <a:t>‹#›</a:t>
            </a:fld>
            <a:endParaRPr lang="tr-TR"/>
          </a:p>
        </p:txBody>
      </p:sp>
    </p:spTree>
    <p:extLst>
      <p:ext uri="{BB962C8B-B14F-4D97-AF65-F5344CB8AC3E}">
        <p14:creationId xmlns:p14="http://schemas.microsoft.com/office/powerpoint/2010/main" val="880276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E85CA31-BAA6-41F4-9AD7-97BD2F1793AD}" type="datetimeFigureOut">
              <a:rPr lang="tr-TR" smtClean="0"/>
              <a:t>27.03.2018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88228D7-CA86-4867-AD6C-0F87D64B5F20}" type="slidenum">
              <a:rPr lang="tr-TR" smtClean="0"/>
              <a:t>‹#›</a:t>
            </a:fld>
            <a:endParaRPr lang="tr-TR"/>
          </a:p>
        </p:txBody>
      </p:sp>
    </p:spTree>
    <p:extLst>
      <p:ext uri="{BB962C8B-B14F-4D97-AF65-F5344CB8AC3E}">
        <p14:creationId xmlns:p14="http://schemas.microsoft.com/office/powerpoint/2010/main" val="352997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E85CA31-BAA6-41F4-9AD7-97BD2F1793AD}" type="datetimeFigureOut">
              <a:rPr lang="tr-TR" smtClean="0"/>
              <a:t>27.03.2018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88228D7-CA86-4867-AD6C-0F87D64B5F20}" type="slidenum">
              <a:rPr lang="tr-TR" smtClean="0"/>
              <a:t>‹#›</a:t>
            </a:fld>
            <a:endParaRPr lang="tr-TR"/>
          </a:p>
        </p:txBody>
      </p:sp>
    </p:spTree>
    <p:extLst>
      <p:ext uri="{BB962C8B-B14F-4D97-AF65-F5344CB8AC3E}">
        <p14:creationId xmlns:p14="http://schemas.microsoft.com/office/powerpoint/2010/main" val="4151986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E85CA31-BAA6-41F4-9AD7-97BD2F1793AD}" type="datetimeFigureOut">
              <a:rPr lang="tr-TR" smtClean="0"/>
              <a:t>27.03.2018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88228D7-CA86-4867-AD6C-0F87D64B5F20}" type="slidenum">
              <a:rPr lang="tr-TR" smtClean="0"/>
              <a:t>‹#›</a:t>
            </a:fld>
            <a:endParaRPr lang="tr-TR"/>
          </a:p>
        </p:txBody>
      </p:sp>
    </p:spTree>
    <p:extLst>
      <p:ext uri="{BB962C8B-B14F-4D97-AF65-F5344CB8AC3E}">
        <p14:creationId xmlns:p14="http://schemas.microsoft.com/office/powerpoint/2010/main" val="1237031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E85CA31-BAA6-41F4-9AD7-97BD2F1793AD}" type="datetimeFigureOut">
              <a:rPr lang="tr-TR" smtClean="0"/>
              <a:t>27.03.2018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88228D7-CA86-4867-AD6C-0F87D64B5F20}" type="slidenum">
              <a:rPr lang="tr-TR" smtClean="0"/>
              <a:t>‹#›</a:t>
            </a:fld>
            <a:endParaRPr lang="tr-TR"/>
          </a:p>
        </p:txBody>
      </p:sp>
    </p:spTree>
    <p:extLst>
      <p:ext uri="{BB962C8B-B14F-4D97-AF65-F5344CB8AC3E}">
        <p14:creationId xmlns:p14="http://schemas.microsoft.com/office/powerpoint/2010/main" val="2306576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E85CA31-BAA6-41F4-9AD7-97BD2F1793AD}" type="datetimeFigureOut">
              <a:rPr lang="tr-TR" smtClean="0"/>
              <a:t>27.03.2018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88228D7-CA86-4867-AD6C-0F87D64B5F20}" type="slidenum">
              <a:rPr lang="tr-TR" smtClean="0"/>
              <a:t>‹#›</a:t>
            </a:fld>
            <a:endParaRPr lang="tr-TR"/>
          </a:p>
        </p:txBody>
      </p:sp>
    </p:spTree>
    <p:extLst>
      <p:ext uri="{BB962C8B-B14F-4D97-AF65-F5344CB8AC3E}">
        <p14:creationId xmlns:p14="http://schemas.microsoft.com/office/powerpoint/2010/main" val="1308158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E85CA31-BAA6-41F4-9AD7-97BD2F1793AD}" type="datetimeFigureOut">
              <a:rPr lang="tr-TR" smtClean="0"/>
              <a:t>27.03.2018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88228D7-CA86-4867-AD6C-0F87D64B5F20}" type="slidenum">
              <a:rPr lang="tr-TR" smtClean="0"/>
              <a:t>‹#›</a:t>
            </a:fld>
            <a:endParaRPr lang="tr-TR"/>
          </a:p>
        </p:txBody>
      </p:sp>
    </p:spTree>
    <p:extLst>
      <p:ext uri="{BB962C8B-B14F-4D97-AF65-F5344CB8AC3E}">
        <p14:creationId xmlns:p14="http://schemas.microsoft.com/office/powerpoint/2010/main" val="3158862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E85CA31-BAA6-41F4-9AD7-97BD2F1793AD}" type="datetimeFigureOut">
              <a:rPr lang="tr-TR" smtClean="0"/>
              <a:t>27.03.2018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88228D7-CA86-4867-AD6C-0F87D64B5F20}" type="slidenum">
              <a:rPr lang="tr-TR" smtClean="0"/>
              <a:t>‹#›</a:t>
            </a:fld>
            <a:endParaRPr lang="tr-TR"/>
          </a:p>
        </p:txBody>
      </p:sp>
    </p:spTree>
    <p:extLst>
      <p:ext uri="{BB962C8B-B14F-4D97-AF65-F5344CB8AC3E}">
        <p14:creationId xmlns:p14="http://schemas.microsoft.com/office/powerpoint/2010/main" val="2637620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85CA31-BAA6-41F4-9AD7-97BD2F1793AD}" type="datetimeFigureOut">
              <a:rPr lang="tr-TR" smtClean="0"/>
              <a:t>27.03.2018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8228D7-CA86-4867-AD6C-0F87D64B5F20}" type="slidenum">
              <a:rPr lang="tr-TR" smtClean="0"/>
              <a:t>‹#›</a:t>
            </a:fld>
            <a:endParaRPr lang="tr-TR"/>
          </a:p>
        </p:txBody>
      </p:sp>
    </p:spTree>
    <p:extLst>
      <p:ext uri="{BB962C8B-B14F-4D97-AF65-F5344CB8AC3E}">
        <p14:creationId xmlns:p14="http://schemas.microsoft.com/office/powerpoint/2010/main" val="441830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mtClean="0"/>
              <a:t>Marka İmajı</a:t>
            </a:r>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419636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pic>
        <p:nvPicPr>
          <p:cNvPr id="7" name="İçerik Yer Tutucusu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703512" y="1916833"/>
            <a:ext cx="4594810" cy="3472363"/>
          </a:xfrm>
        </p:spPr>
      </p:pic>
      <p:sp>
        <p:nvSpPr>
          <p:cNvPr id="6" name="İçerik Yer Tutucusu 5"/>
          <p:cNvSpPr>
            <a:spLocks noGrp="1"/>
          </p:cNvSpPr>
          <p:nvPr>
            <p:ph sz="half" idx="2"/>
          </p:nvPr>
        </p:nvSpPr>
        <p:spPr/>
        <p:txBody>
          <a:bodyPr/>
          <a:lstStyle/>
          <a:p>
            <a:r>
              <a:rPr lang="tr-TR" dirty="0"/>
              <a:t>http://alkislarlayasiyorum.com/icerik/191874/sana-yemekli-kapsuller-2153</a:t>
            </a:r>
          </a:p>
          <a:p>
            <a:endParaRPr lang="tr-TR" dirty="0"/>
          </a:p>
        </p:txBody>
      </p:sp>
    </p:spTree>
    <p:extLst>
      <p:ext uri="{BB962C8B-B14F-4D97-AF65-F5344CB8AC3E}">
        <p14:creationId xmlns:p14="http://schemas.microsoft.com/office/powerpoint/2010/main" val="17790598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smtClean="0"/>
              <a:t>Marka</a:t>
            </a:r>
            <a:r>
              <a:rPr lang="en-US" smtClean="0"/>
              <a:t> </a:t>
            </a:r>
            <a:r>
              <a:rPr lang="en-US" err="1" smtClean="0"/>
              <a:t>İmajını</a:t>
            </a:r>
            <a:r>
              <a:rPr lang="en-US" smtClean="0"/>
              <a:t> </a:t>
            </a:r>
            <a:r>
              <a:rPr lang="en-US" err="1" smtClean="0"/>
              <a:t>Değiştirmek</a:t>
            </a:r>
            <a:endParaRPr lang="en-US"/>
          </a:p>
        </p:txBody>
      </p:sp>
      <p:sp>
        <p:nvSpPr>
          <p:cNvPr id="3" name="Content Placeholder 2"/>
          <p:cNvSpPr>
            <a:spLocks noGrp="1"/>
          </p:cNvSpPr>
          <p:nvPr>
            <p:ph sz="half" idx="1"/>
          </p:nvPr>
        </p:nvSpPr>
        <p:spPr/>
        <p:txBody>
          <a:bodyPr/>
          <a:lstStyle/>
          <a:p>
            <a:pPr marL="0" indent="0">
              <a:buNone/>
            </a:pPr>
            <a:r>
              <a:rPr lang="en-US" dirty="0" err="1" smtClean="0"/>
              <a:t>Amerikalı</a:t>
            </a:r>
            <a:r>
              <a:rPr lang="en-US" dirty="0" smtClean="0"/>
              <a:t> </a:t>
            </a:r>
            <a:r>
              <a:rPr lang="en-US" dirty="0" err="1" smtClean="0"/>
              <a:t>perakande</a:t>
            </a:r>
            <a:r>
              <a:rPr lang="en-US" dirty="0" smtClean="0"/>
              <a:t> </a:t>
            </a:r>
            <a:r>
              <a:rPr lang="en-US" dirty="0" err="1" smtClean="0"/>
              <a:t>markası</a:t>
            </a:r>
            <a:r>
              <a:rPr lang="en-US" dirty="0" smtClean="0"/>
              <a:t> Target </a:t>
            </a:r>
            <a:r>
              <a:rPr lang="en-US" dirty="0" err="1" smtClean="0"/>
              <a:t>örneği</a:t>
            </a:r>
            <a:endParaRPr lang="en-US" dirty="0" smtClean="0"/>
          </a:p>
          <a:p>
            <a:pPr>
              <a:buNone/>
            </a:pPr>
            <a:r>
              <a:rPr lang="en-US" dirty="0" smtClean="0"/>
              <a:t> 1) </a:t>
            </a:r>
            <a:r>
              <a:rPr lang="en-US" dirty="0" err="1" smtClean="0"/>
              <a:t>Tasarım</a:t>
            </a:r>
            <a:r>
              <a:rPr lang="en-US" dirty="0" smtClean="0"/>
              <a:t> </a:t>
            </a:r>
            <a:r>
              <a:rPr lang="en-US" dirty="0" err="1" smtClean="0"/>
              <a:t>ürünleri</a:t>
            </a:r>
            <a:r>
              <a:rPr lang="en-US" dirty="0" smtClean="0"/>
              <a:t> </a:t>
            </a:r>
            <a:r>
              <a:rPr lang="en-US" dirty="0" err="1" smtClean="0"/>
              <a:t>ürün</a:t>
            </a:r>
            <a:r>
              <a:rPr lang="en-US" dirty="0" smtClean="0"/>
              <a:t> </a:t>
            </a:r>
            <a:r>
              <a:rPr lang="en-US" dirty="0" err="1" smtClean="0"/>
              <a:t>karmasına</a:t>
            </a:r>
            <a:r>
              <a:rPr lang="en-US" dirty="0" smtClean="0"/>
              <a:t> </a:t>
            </a:r>
            <a:r>
              <a:rPr lang="en-US" dirty="0" err="1" smtClean="0"/>
              <a:t>eklemek</a:t>
            </a:r>
            <a:endParaRPr lang="en-US" dirty="0" smtClean="0"/>
          </a:p>
          <a:p>
            <a:pPr>
              <a:buNone/>
            </a:pPr>
            <a:r>
              <a:rPr lang="en-US" dirty="0" smtClean="0"/>
              <a:t> 2) </a:t>
            </a:r>
            <a:r>
              <a:rPr lang="en-US" dirty="0" err="1" smtClean="0"/>
              <a:t>Reklam</a:t>
            </a:r>
            <a:r>
              <a:rPr lang="en-US" dirty="0" smtClean="0"/>
              <a:t> </a:t>
            </a:r>
            <a:r>
              <a:rPr lang="en-US" dirty="0" err="1" smtClean="0"/>
              <a:t>kampanyası</a:t>
            </a:r>
            <a:r>
              <a:rPr lang="en-US" dirty="0" smtClean="0"/>
              <a:t> </a:t>
            </a:r>
            <a:r>
              <a:rPr lang="en-US" dirty="0" err="1" smtClean="0"/>
              <a:t>düzenlemek</a:t>
            </a:r>
            <a:r>
              <a:rPr lang="en-US" dirty="0" smtClean="0"/>
              <a:t> </a:t>
            </a:r>
            <a:r>
              <a:rPr lang="en-US" dirty="0" err="1" smtClean="0"/>
              <a:t>ve</a:t>
            </a:r>
            <a:r>
              <a:rPr lang="en-US" dirty="0" smtClean="0"/>
              <a:t> </a:t>
            </a:r>
            <a:r>
              <a:rPr lang="en-US" dirty="0" err="1" smtClean="0"/>
              <a:t>ajans</a:t>
            </a:r>
            <a:r>
              <a:rPr lang="en-US" dirty="0" smtClean="0"/>
              <a:t> </a:t>
            </a:r>
            <a:r>
              <a:rPr lang="en-US" dirty="0" err="1" smtClean="0"/>
              <a:t>logosunu</a:t>
            </a:r>
            <a:r>
              <a:rPr lang="en-US" dirty="0" smtClean="0"/>
              <a:t> </a:t>
            </a:r>
            <a:r>
              <a:rPr lang="en-US" dirty="0" err="1" smtClean="0"/>
              <a:t>yenilemek</a:t>
            </a:r>
            <a:r>
              <a:rPr lang="en-US" dirty="0" smtClean="0"/>
              <a:t> </a:t>
            </a:r>
            <a:endParaRPr lang="en-US" dirty="0"/>
          </a:p>
        </p:txBody>
      </p:sp>
      <p:pic>
        <p:nvPicPr>
          <p:cNvPr id="5" name="Content Placeholder 4" descr="target 1.jpg"/>
          <p:cNvPicPr>
            <a:picLocks noGrp="1" noChangeAspect="1"/>
          </p:cNvPicPr>
          <p:nvPr>
            <p:ph sz="half" idx="2"/>
          </p:nvPr>
        </p:nvPicPr>
        <p:blipFill>
          <a:blip r:embed="rId2"/>
          <a:srcRect t="-44064" b="-44064"/>
          <a:stretch>
            <a:fillRect/>
          </a:stretch>
        </p:blipFill>
        <p:spPr>
          <a:xfrm>
            <a:off x="6172200" y="-228600"/>
            <a:ext cx="4038600" cy="5668962"/>
          </a:xfrm>
        </p:spPr>
      </p:pic>
      <p:pic>
        <p:nvPicPr>
          <p:cNvPr id="6" name="Picture 5" descr="target2.jpg"/>
          <p:cNvPicPr>
            <a:picLocks noChangeAspect="1"/>
          </p:cNvPicPr>
          <p:nvPr/>
        </p:nvPicPr>
        <p:blipFill>
          <a:blip r:embed="rId3"/>
          <a:stretch>
            <a:fillRect/>
          </a:stretch>
        </p:blipFill>
        <p:spPr>
          <a:xfrm>
            <a:off x="7315200" y="4335462"/>
            <a:ext cx="2209800" cy="2209800"/>
          </a:xfrm>
          <a:prstGeom prst="rect">
            <a:avLst/>
          </a:prstGeom>
        </p:spPr>
      </p:pic>
    </p:spTree>
    <p:extLst>
      <p:ext uri="{BB962C8B-B14F-4D97-AF65-F5344CB8AC3E}">
        <p14:creationId xmlns:p14="http://schemas.microsoft.com/office/powerpoint/2010/main" val="2812409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err="1" smtClean="0"/>
              <a:t>Vogue’un</a:t>
            </a:r>
            <a:r>
              <a:rPr lang="en-US" smtClean="0"/>
              <a:t> </a:t>
            </a:r>
            <a:r>
              <a:rPr lang="en-US" err="1" smtClean="0"/>
              <a:t>İkonik</a:t>
            </a:r>
            <a:r>
              <a:rPr lang="en-US" smtClean="0"/>
              <a:t> </a:t>
            </a:r>
            <a:r>
              <a:rPr lang="en-US" err="1" smtClean="0"/>
              <a:t>Resimleri</a:t>
            </a:r>
            <a:r>
              <a:rPr lang="en-US" smtClean="0"/>
              <a:t> Target </a:t>
            </a:r>
            <a:r>
              <a:rPr lang="en-US" err="1" smtClean="0"/>
              <a:t>Ürünleriyle</a:t>
            </a:r>
            <a:r>
              <a:rPr lang="en-US" smtClean="0"/>
              <a:t> </a:t>
            </a:r>
            <a:r>
              <a:rPr lang="en-US" err="1" smtClean="0"/>
              <a:t>Yeniden</a:t>
            </a:r>
            <a:r>
              <a:rPr lang="en-US" smtClean="0"/>
              <a:t> </a:t>
            </a:r>
            <a:r>
              <a:rPr lang="en-US" err="1" smtClean="0"/>
              <a:t>Canlanıyor</a:t>
            </a:r>
            <a:endParaRPr lang="en-US"/>
          </a:p>
        </p:txBody>
      </p:sp>
      <p:pic>
        <p:nvPicPr>
          <p:cNvPr id="6" name="Content Placeholder 5" descr="vogue iconic.jpg"/>
          <p:cNvPicPr>
            <a:picLocks noGrp="1" noChangeAspect="1"/>
          </p:cNvPicPr>
          <p:nvPr>
            <p:ph idx="1"/>
          </p:nvPr>
        </p:nvPicPr>
        <p:blipFill>
          <a:blip r:embed="rId2"/>
          <a:srcRect l="-12932" r="-12932"/>
          <a:stretch>
            <a:fillRect/>
          </a:stretch>
        </p:blipFill>
        <p:spPr>
          <a:xfrm>
            <a:off x="2438400" y="1600201"/>
            <a:ext cx="8229600" cy="4525963"/>
          </a:xfrm>
        </p:spPr>
      </p:pic>
    </p:spTree>
    <p:extLst>
      <p:ext uri="{BB962C8B-B14F-4D97-AF65-F5344CB8AC3E}">
        <p14:creationId xmlns:p14="http://schemas.microsoft.com/office/powerpoint/2010/main" val="14884227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vogue2.jpg"/>
          <p:cNvPicPr>
            <a:picLocks noGrp="1" noChangeAspect="1"/>
          </p:cNvPicPr>
          <p:nvPr>
            <p:ph idx="1"/>
          </p:nvPr>
        </p:nvPicPr>
        <p:blipFill>
          <a:blip r:embed="rId2"/>
          <a:srcRect l="-1184" r="-1184"/>
          <a:stretch>
            <a:fillRect/>
          </a:stretch>
        </p:blipFill>
        <p:spPr>
          <a:xfrm>
            <a:off x="2438400" y="1600201"/>
            <a:ext cx="8229600" cy="4525963"/>
          </a:xfrm>
        </p:spPr>
      </p:pic>
    </p:spTree>
    <p:extLst>
      <p:ext uri="{BB962C8B-B14F-4D97-AF65-F5344CB8AC3E}">
        <p14:creationId xmlns:p14="http://schemas.microsoft.com/office/powerpoint/2010/main" val="12519821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smtClean="0"/>
              <a:t>Marka</a:t>
            </a:r>
            <a:r>
              <a:rPr lang="en-US" smtClean="0"/>
              <a:t> </a:t>
            </a:r>
            <a:r>
              <a:rPr lang="en-US" err="1" smtClean="0"/>
              <a:t>Logoları</a:t>
            </a:r>
            <a:endParaRPr lang="en-US"/>
          </a:p>
        </p:txBody>
      </p:sp>
      <p:sp>
        <p:nvSpPr>
          <p:cNvPr id="3" name="Content Placeholder 2"/>
          <p:cNvSpPr>
            <a:spLocks noGrp="1"/>
          </p:cNvSpPr>
          <p:nvPr>
            <p:ph idx="1"/>
          </p:nvPr>
        </p:nvSpPr>
        <p:spPr/>
        <p:txBody>
          <a:bodyPr>
            <a:normAutofit/>
          </a:bodyPr>
          <a:lstStyle/>
          <a:p>
            <a:r>
              <a:rPr lang="en-US" err="1" smtClean="0"/>
              <a:t>Marka</a:t>
            </a:r>
            <a:r>
              <a:rPr lang="en-US" smtClean="0"/>
              <a:t> </a:t>
            </a:r>
            <a:r>
              <a:rPr lang="en-US" err="1" smtClean="0"/>
              <a:t>logosu</a:t>
            </a:r>
            <a:r>
              <a:rPr lang="en-US" smtClean="0"/>
              <a:t> </a:t>
            </a:r>
            <a:r>
              <a:rPr lang="en-US" err="1" smtClean="0"/>
              <a:t>bir</a:t>
            </a:r>
            <a:r>
              <a:rPr lang="en-US" smtClean="0"/>
              <a:t> </a:t>
            </a:r>
            <a:r>
              <a:rPr lang="en-US" err="1" smtClean="0"/>
              <a:t>markayı</a:t>
            </a:r>
            <a:r>
              <a:rPr lang="en-US" smtClean="0"/>
              <a:t> </a:t>
            </a:r>
            <a:r>
              <a:rPr lang="en-US" err="1" smtClean="0"/>
              <a:t>tanımlamak</a:t>
            </a:r>
            <a:r>
              <a:rPr lang="en-US" smtClean="0"/>
              <a:t> </a:t>
            </a:r>
            <a:r>
              <a:rPr lang="en-US" err="1" smtClean="0"/>
              <a:t>için</a:t>
            </a:r>
            <a:r>
              <a:rPr lang="en-US" smtClean="0"/>
              <a:t> </a:t>
            </a:r>
            <a:r>
              <a:rPr lang="en-US" err="1" smtClean="0"/>
              <a:t>kullanılan</a:t>
            </a:r>
            <a:r>
              <a:rPr lang="en-US" smtClean="0"/>
              <a:t> </a:t>
            </a:r>
            <a:r>
              <a:rPr lang="en-US" err="1" smtClean="0"/>
              <a:t>semboldür</a:t>
            </a:r>
            <a:r>
              <a:rPr lang="en-US" smtClean="0"/>
              <a:t>. </a:t>
            </a:r>
          </a:p>
          <a:p>
            <a:r>
              <a:rPr lang="en-US" err="1" smtClean="0"/>
              <a:t>Logonun</a:t>
            </a:r>
            <a:r>
              <a:rPr lang="en-US" smtClean="0"/>
              <a:t> </a:t>
            </a:r>
            <a:r>
              <a:rPr lang="en-US" err="1" smtClean="0"/>
              <a:t>hatırlanabilir</a:t>
            </a:r>
            <a:r>
              <a:rPr lang="en-US" smtClean="0"/>
              <a:t>, </a:t>
            </a:r>
            <a:r>
              <a:rPr lang="en-US" err="1" smtClean="0"/>
              <a:t>samimi</a:t>
            </a:r>
            <a:r>
              <a:rPr lang="en-US" smtClean="0"/>
              <a:t>, </a:t>
            </a:r>
            <a:r>
              <a:rPr lang="en-US" err="1" smtClean="0"/>
              <a:t>tanıdık</a:t>
            </a:r>
            <a:r>
              <a:rPr lang="en-US" smtClean="0"/>
              <a:t>, </a:t>
            </a:r>
            <a:r>
              <a:rPr lang="en-US" err="1" smtClean="0"/>
              <a:t>bilinen</a:t>
            </a:r>
            <a:r>
              <a:rPr lang="en-US" smtClean="0"/>
              <a:t>, </a:t>
            </a:r>
            <a:r>
              <a:rPr lang="en-US" err="1" smtClean="0"/>
              <a:t>şirketin</a:t>
            </a:r>
            <a:r>
              <a:rPr lang="en-US" smtClean="0"/>
              <a:t> </a:t>
            </a:r>
            <a:r>
              <a:rPr lang="en-US" err="1" smtClean="0"/>
              <a:t>hedef</a:t>
            </a:r>
            <a:r>
              <a:rPr lang="en-US" smtClean="0"/>
              <a:t> </a:t>
            </a:r>
            <a:r>
              <a:rPr lang="en-US" err="1" smtClean="0"/>
              <a:t>pazarı</a:t>
            </a:r>
            <a:r>
              <a:rPr lang="en-US" smtClean="0"/>
              <a:t> </a:t>
            </a:r>
            <a:r>
              <a:rPr lang="en-US" err="1" smtClean="0"/>
              <a:t>için</a:t>
            </a:r>
            <a:r>
              <a:rPr lang="en-US" smtClean="0"/>
              <a:t> </a:t>
            </a:r>
            <a:r>
              <a:rPr lang="en-US" err="1" smtClean="0"/>
              <a:t>kabul</a:t>
            </a:r>
            <a:r>
              <a:rPr lang="en-US" smtClean="0"/>
              <a:t> </a:t>
            </a:r>
            <a:r>
              <a:rPr lang="en-US" err="1" smtClean="0"/>
              <a:t>görmüş</a:t>
            </a:r>
            <a:r>
              <a:rPr lang="en-US" smtClean="0"/>
              <a:t> </a:t>
            </a:r>
            <a:r>
              <a:rPr lang="en-US" err="1" smtClean="0"/>
              <a:t>bir</a:t>
            </a:r>
            <a:r>
              <a:rPr lang="en-US" smtClean="0"/>
              <a:t> </a:t>
            </a:r>
            <a:r>
              <a:rPr lang="en-US" err="1" smtClean="0"/>
              <a:t>anlam</a:t>
            </a:r>
            <a:r>
              <a:rPr lang="en-US" smtClean="0"/>
              <a:t> </a:t>
            </a:r>
            <a:r>
              <a:rPr lang="en-US" err="1" smtClean="0"/>
              <a:t>ifade</a:t>
            </a:r>
            <a:r>
              <a:rPr lang="en-US" smtClean="0"/>
              <a:t> </a:t>
            </a:r>
            <a:r>
              <a:rPr lang="en-US" err="1" smtClean="0"/>
              <a:t>eden</a:t>
            </a:r>
            <a:r>
              <a:rPr lang="en-US" smtClean="0"/>
              <a:t>, </a:t>
            </a:r>
            <a:r>
              <a:rPr lang="en-US" err="1" smtClean="0"/>
              <a:t>olumlu</a:t>
            </a:r>
            <a:r>
              <a:rPr lang="en-US" smtClean="0"/>
              <a:t> </a:t>
            </a:r>
            <a:r>
              <a:rPr lang="en-US" err="1" smtClean="0"/>
              <a:t>duygular</a:t>
            </a:r>
            <a:r>
              <a:rPr lang="en-US" smtClean="0"/>
              <a:t> </a:t>
            </a:r>
            <a:r>
              <a:rPr lang="en-US" err="1" smtClean="0"/>
              <a:t>uyandıran</a:t>
            </a:r>
            <a:r>
              <a:rPr lang="en-US" smtClean="0"/>
              <a:t> </a:t>
            </a:r>
            <a:r>
              <a:rPr lang="en-US" err="1" smtClean="0"/>
              <a:t>bir</a:t>
            </a:r>
            <a:r>
              <a:rPr lang="en-US" smtClean="0"/>
              <a:t> </a:t>
            </a:r>
            <a:r>
              <a:rPr lang="en-US" err="1" smtClean="0"/>
              <a:t>sembol</a:t>
            </a:r>
            <a:r>
              <a:rPr lang="en-US" smtClean="0"/>
              <a:t> </a:t>
            </a:r>
            <a:r>
              <a:rPr lang="en-US" err="1" smtClean="0"/>
              <a:t>olması</a:t>
            </a:r>
            <a:r>
              <a:rPr lang="en-US" smtClean="0"/>
              <a:t> </a:t>
            </a:r>
            <a:r>
              <a:rPr lang="en-US" err="1" smtClean="0"/>
              <a:t>beklenir</a:t>
            </a:r>
            <a:r>
              <a:rPr lang="en-US" smtClean="0"/>
              <a:t>. </a:t>
            </a:r>
          </a:p>
          <a:p>
            <a:r>
              <a:rPr lang="en-US" err="1" smtClean="0"/>
              <a:t>Logonun</a:t>
            </a:r>
            <a:r>
              <a:rPr lang="en-US" smtClean="0"/>
              <a:t> </a:t>
            </a:r>
            <a:r>
              <a:rPr lang="en-US" err="1" smtClean="0"/>
              <a:t>sade</a:t>
            </a:r>
            <a:r>
              <a:rPr lang="en-US" smtClean="0"/>
              <a:t> </a:t>
            </a:r>
            <a:r>
              <a:rPr lang="en-US" err="1" smtClean="0"/>
              <a:t>ve</a:t>
            </a:r>
            <a:r>
              <a:rPr lang="en-US" smtClean="0"/>
              <a:t> </a:t>
            </a:r>
            <a:r>
              <a:rPr lang="en-US" err="1" smtClean="0"/>
              <a:t>basit</a:t>
            </a:r>
            <a:r>
              <a:rPr lang="en-US" smtClean="0"/>
              <a:t> </a:t>
            </a:r>
            <a:r>
              <a:rPr lang="en-US" err="1" smtClean="0"/>
              <a:t>olması</a:t>
            </a:r>
            <a:r>
              <a:rPr lang="en-US" smtClean="0"/>
              <a:t> </a:t>
            </a:r>
            <a:r>
              <a:rPr lang="en-US" err="1" smtClean="0"/>
              <a:t>ve</a:t>
            </a:r>
            <a:r>
              <a:rPr lang="en-US" smtClean="0"/>
              <a:t> </a:t>
            </a:r>
            <a:r>
              <a:rPr lang="en-US" err="1" smtClean="0"/>
              <a:t>farklı</a:t>
            </a:r>
            <a:r>
              <a:rPr lang="en-US" smtClean="0"/>
              <a:t> </a:t>
            </a:r>
            <a:r>
              <a:rPr lang="en-US" err="1" smtClean="0"/>
              <a:t>mecralarda</a:t>
            </a:r>
            <a:r>
              <a:rPr lang="en-US" smtClean="0"/>
              <a:t> </a:t>
            </a:r>
            <a:r>
              <a:rPr lang="en-US" err="1" smtClean="0"/>
              <a:t>kullanmaya</a:t>
            </a:r>
            <a:r>
              <a:rPr lang="en-US" smtClean="0"/>
              <a:t> </a:t>
            </a:r>
            <a:r>
              <a:rPr lang="en-US" err="1" smtClean="0"/>
              <a:t>uygun</a:t>
            </a:r>
            <a:r>
              <a:rPr lang="en-US" smtClean="0"/>
              <a:t> </a:t>
            </a:r>
            <a:r>
              <a:rPr lang="en-US" err="1" smtClean="0"/>
              <a:t>olması</a:t>
            </a:r>
            <a:r>
              <a:rPr lang="en-US" smtClean="0"/>
              <a:t> </a:t>
            </a:r>
            <a:r>
              <a:rPr lang="en-US" err="1" smtClean="0"/>
              <a:t>önemlidir</a:t>
            </a:r>
            <a:r>
              <a:rPr lang="en-US" smtClean="0"/>
              <a:t>. </a:t>
            </a:r>
            <a:endParaRPr lang="en-US"/>
          </a:p>
        </p:txBody>
      </p:sp>
    </p:spTree>
    <p:extLst>
      <p:ext uri="{BB962C8B-B14F-4D97-AF65-F5344CB8AC3E}">
        <p14:creationId xmlns:p14="http://schemas.microsoft.com/office/powerpoint/2010/main" val="1665025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lstStyle/>
          <a:p>
            <a:r>
              <a:rPr lang="en-US" err="1" smtClean="0"/>
              <a:t>Kimi</a:t>
            </a:r>
            <a:r>
              <a:rPr lang="en-US" smtClean="0"/>
              <a:t> </a:t>
            </a:r>
            <a:r>
              <a:rPr lang="en-US" err="1" smtClean="0"/>
              <a:t>şirketler</a:t>
            </a:r>
            <a:r>
              <a:rPr lang="en-US" smtClean="0"/>
              <a:t> </a:t>
            </a:r>
            <a:r>
              <a:rPr lang="en-US" err="1" smtClean="0"/>
              <a:t>logolarını</a:t>
            </a:r>
            <a:r>
              <a:rPr lang="en-US" smtClean="0"/>
              <a:t> </a:t>
            </a:r>
            <a:r>
              <a:rPr lang="en-US" err="1" smtClean="0"/>
              <a:t>zaman</a:t>
            </a:r>
            <a:r>
              <a:rPr lang="en-US" smtClean="0"/>
              <a:t> </a:t>
            </a:r>
            <a:r>
              <a:rPr lang="en-US" err="1" smtClean="0"/>
              <a:t>içinde</a:t>
            </a:r>
            <a:r>
              <a:rPr lang="en-US" smtClean="0"/>
              <a:t> </a:t>
            </a:r>
            <a:r>
              <a:rPr lang="en-US" err="1" smtClean="0"/>
              <a:t>güncellerken</a:t>
            </a:r>
            <a:r>
              <a:rPr lang="en-US" smtClean="0"/>
              <a:t> </a:t>
            </a:r>
            <a:r>
              <a:rPr lang="en-US" err="1" smtClean="0"/>
              <a:t>bazı</a:t>
            </a:r>
            <a:r>
              <a:rPr lang="en-US" smtClean="0"/>
              <a:t> </a:t>
            </a:r>
            <a:r>
              <a:rPr lang="en-US" err="1" smtClean="0"/>
              <a:t>markalar</a:t>
            </a:r>
            <a:r>
              <a:rPr lang="en-US" smtClean="0"/>
              <a:t> </a:t>
            </a:r>
            <a:r>
              <a:rPr lang="en-US" err="1" smtClean="0"/>
              <a:t>ise</a:t>
            </a:r>
            <a:r>
              <a:rPr lang="en-US" smtClean="0"/>
              <a:t> </a:t>
            </a:r>
            <a:r>
              <a:rPr lang="en-US" err="1" smtClean="0"/>
              <a:t>logolarını</a:t>
            </a:r>
            <a:r>
              <a:rPr lang="en-US" smtClean="0"/>
              <a:t> </a:t>
            </a:r>
            <a:r>
              <a:rPr lang="en-US" err="1" smtClean="0"/>
              <a:t>değişirmemeyi</a:t>
            </a:r>
            <a:r>
              <a:rPr lang="en-US" smtClean="0"/>
              <a:t> </a:t>
            </a:r>
            <a:r>
              <a:rPr lang="en-US" err="1" smtClean="0"/>
              <a:t>tercih</a:t>
            </a:r>
            <a:r>
              <a:rPr lang="en-US" smtClean="0"/>
              <a:t> </a:t>
            </a:r>
            <a:r>
              <a:rPr lang="en-US" err="1" smtClean="0"/>
              <a:t>ederler</a:t>
            </a:r>
            <a:r>
              <a:rPr lang="en-US" smtClean="0"/>
              <a:t>. </a:t>
            </a:r>
            <a:r>
              <a:rPr lang="en-US" err="1" smtClean="0"/>
              <a:t>Örneğin</a:t>
            </a:r>
            <a:r>
              <a:rPr lang="en-US" smtClean="0"/>
              <a:t> John Deere </a:t>
            </a:r>
            <a:r>
              <a:rPr lang="en-US" err="1" smtClean="0"/>
              <a:t>markası</a:t>
            </a:r>
            <a:r>
              <a:rPr lang="en-US" smtClean="0"/>
              <a:t> 1876 </a:t>
            </a:r>
            <a:r>
              <a:rPr lang="en-US" err="1" smtClean="0"/>
              <a:t>yılından</a:t>
            </a:r>
            <a:r>
              <a:rPr lang="en-US" smtClean="0"/>
              <a:t> </a:t>
            </a:r>
            <a:r>
              <a:rPr lang="en-US" err="1" smtClean="0"/>
              <a:t>beri</a:t>
            </a:r>
            <a:r>
              <a:rPr lang="en-US" smtClean="0"/>
              <a:t> </a:t>
            </a:r>
            <a:r>
              <a:rPr lang="en-US" err="1" smtClean="0"/>
              <a:t>aynı</a:t>
            </a:r>
            <a:r>
              <a:rPr lang="en-US" smtClean="0"/>
              <a:t> </a:t>
            </a:r>
            <a:r>
              <a:rPr lang="en-US" err="1" smtClean="0"/>
              <a:t>logoyu</a:t>
            </a:r>
            <a:r>
              <a:rPr lang="en-US" smtClean="0"/>
              <a:t> </a:t>
            </a:r>
            <a:r>
              <a:rPr lang="en-US" err="1" smtClean="0"/>
              <a:t>kullanmaktadır</a:t>
            </a:r>
            <a:r>
              <a:rPr lang="en-US" smtClean="0"/>
              <a:t>. </a:t>
            </a:r>
            <a:endParaRPr lang="en-US"/>
          </a:p>
        </p:txBody>
      </p:sp>
      <p:pic>
        <p:nvPicPr>
          <p:cNvPr id="6" name="Content Placeholder 5" descr="john deere.jpg"/>
          <p:cNvPicPr>
            <a:picLocks noGrp="1" noChangeAspect="1"/>
          </p:cNvPicPr>
          <p:nvPr>
            <p:ph sz="half" idx="2"/>
          </p:nvPr>
        </p:nvPicPr>
        <p:blipFill>
          <a:blip r:embed="rId2"/>
          <a:srcRect t="-34204" b="-34204"/>
          <a:stretch>
            <a:fillRect/>
          </a:stretch>
        </p:blipFill>
        <p:spPr/>
      </p:pic>
    </p:spTree>
    <p:extLst>
      <p:ext uri="{BB962C8B-B14F-4D97-AF65-F5344CB8AC3E}">
        <p14:creationId xmlns:p14="http://schemas.microsoft.com/office/powerpoint/2010/main" val="24320822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descr="apple logo.jpg"/>
          <p:cNvPicPr>
            <a:picLocks noGrp="1" noChangeAspect="1"/>
          </p:cNvPicPr>
          <p:nvPr>
            <p:ph sz="half" idx="1"/>
          </p:nvPr>
        </p:nvPicPr>
        <p:blipFill>
          <a:blip r:embed="rId2"/>
          <a:srcRect t="-180984" b="-180984"/>
          <a:stretch>
            <a:fillRect/>
          </a:stretch>
        </p:blipFill>
        <p:spPr/>
      </p:pic>
      <p:pic>
        <p:nvPicPr>
          <p:cNvPr id="6" name="Content Placeholder 5" descr="shell.jpg"/>
          <p:cNvPicPr>
            <a:picLocks noGrp="1" noChangeAspect="1"/>
          </p:cNvPicPr>
          <p:nvPr>
            <p:ph sz="half" idx="2"/>
          </p:nvPr>
        </p:nvPicPr>
        <p:blipFill>
          <a:blip r:embed="rId3"/>
          <a:srcRect t="-40224" b="-40224"/>
          <a:stretch>
            <a:fillRect/>
          </a:stretch>
        </p:blipFill>
        <p:spPr/>
      </p:pic>
    </p:spTree>
    <p:extLst>
      <p:ext uri="{BB962C8B-B14F-4D97-AF65-F5344CB8AC3E}">
        <p14:creationId xmlns:p14="http://schemas.microsoft.com/office/powerpoint/2010/main" val="42745923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smtClean="0"/>
              <a:t>Marka</a:t>
            </a:r>
            <a:r>
              <a:rPr lang="en-US" smtClean="0"/>
              <a:t> </a:t>
            </a:r>
            <a:r>
              <a:rPr lang="en-US" err="1" smtClean="0"/>
              <a:t>Kişiliği</a:t>
            </a:r>
            <a:endParaRPr lang="en-US"/>
          </a:p>
        </p:txBody>
      </p:sp>
      <p:sp>
        <p:nvSpPr>
          <p:cNvPr id="3" name="Content Placeholder 2"/>
          <p:cNvSpPr>
            <a:spLocks noGrp="1"/>
          </p:cNvSpPr>
          <p:nvPr>
            <p:ph idx="1"/>
          </p:nvPr>
        </p:nvSpPr>
        <p:spPr/>
        <p:txBody>
          <a:bodyPr>
            <a:normAutofit/>
          </a:bodyPr>
          <a:lstStyle/>
          <a:p>
            <a:r>
              <a:rPr lang="en-US" dirty="0" err="1" smtClean="0"/>
              <a:t>Marka</a:t>
            </a:r>
            <a:r>
              <a:rPr lang="en-US" dirty="0" smtClean="0"/>
              <a:t> </a:t>
            </a:r>
            <a:r>
              <a:rPr lang="en-US" dirty="0" err="1" smtClean="0"/>
              <a:t>kişiliği</a:t>
            </a:r>
            <a:r>
              <a:rPr lang="en-US" dirty="0" smtClean="0"/>
              <a:t> </a:t>
            </a:r>
            <a:r>
              <a:rPr lang="en-US" dirty="0" err="1" smtClean="0"/>
              <a:t>kavramı</a:t>
            </a:r>
            <a:r>
              <a:rPr lang="en-US" dirty="0" smtClean="0"/>
              <a:t>, </a:t>
            </a:r>
            <a:r>
              <a:rPr lang="en-US" dirty="0" err="1" smtClean="0"/>
              <a:t>markaların</a:t>
            </a:r>
            <a:r>
              <a:rPr lang="en-US" dirty="0" smtClean="0"/>
              <a:t> da </a:t>
            </a:r>
            <a:r>
              <a:rPr lang="en-US" dirty="0" err="1" smtClean="0"/>
              <a:t>insanlar</a:t>
            </a:r>
            <a:r>
              <a:rPr lang="en-US" dirty="0" smtClean="0"/>
              <a:t> </a:t>
            </a:r>
            <a:r>
              <a:rPr lang="en-US" dirty="0" err="1" smtClean="0"/>
              <a:t>gibi</a:t>
            </a:r>
            <a:r>
              <a:rPr lang="en-US" dirty="0" smtClean="0"/>
              <a:t> </a:t>
            </a:r>
            <a:r>
              <a:rPr lang="en-US" dirty="0" err="1" smtClean="0"/>
              <a:t>kişilik</a:t>
            </a:r>
            <a:r>
              <a:rPr lang="en-US" dirty="0" smtClean="0"/>
              <a:t> </a:t>
            </a:r>
            <a:r>
              <a:rPr lang="en-US" dirty="0" err="1" smtClean="0"/>
              <a:t>özelliklerine</a:t>
            </a:r>
            <a:r>
              <a:rPr lang="en-US" dirty="0" smtClean="0"/>
              <a:t>, belli </a:t>
            </a:r>
            <a:r>
              <a:rPr lang="en-US" dirty="0" err="1" smtClean="0"/>
              <a:t>duygular</a:t>
            </a:r>
            <a:r>
              <a:rPr lang="en-US" dirty="0" smtClean="0"/>
              <a:t> </a:t>
            </a:r>
            <a:r>
              <a:rPr lang="en-US" dirty="0" err="1" smtClean="0"/>
              <a:t>ya</a:t>
            </a:r>
            <a:r>
              <a:rPr lang="en-US" dirty="0" smtClean="0"/>
              <a:t> da </a:t>
            </a:r>
            <a:r>
              <a:rPr lang="en-US" dirty="0" err="1" smtClean="0"/>
              <a:t>izlenimlere</a:t>
            </a:r>
            <a:r>
              <a:rPr lang="en-US" dirty="0" smtClean="0"/>
              <a:t> </a:t>
            </a:r>
            <a:r>
              <a:rPr lang="en-US" dirty="0" err="1" smtClean="0"/>
              <a:t>sahip</a:t>
            </a:r>
            <a:r>
              <a:rPr lang="en-US" dirty="0" smtClean="0"/>
              <a:t> </a:t>
            </a:r>
            <a:r>
              <a:rPr lang="en-US" dirty="0" err="1" smtClean="0"/>
              <a:t>olduğu</a:t>
            </a:r>
            <a:r>
              <a:rPr lang="en-US" dirty="0" smtClean="0"/>
              <a:t> </a:t>
            </a:r>
            <a:r>
              <a:rPr lang="en-US" dirty="0" err="1" smtClean="0"/>
              <a:t>yargısına</a:t>
            </a:r>
            <a:r>
              <a:rPr lang="en-US" dirty="0" smtClean="0"/>
              <a:t> </a:t>
            </a:r>
            <a:r>
              <a:rPr lang="en-US" dirty="0" err="1" smtClean="0"/>
              <a:t>dayanır</a:t>
            </a:r>
            <a:r>
              <a:rPr lang="en-US" dirty="0" smtClean="0"/>
              <a:t>. Bu </a:t>
            </a:r>
            <a:r>
              <a:rPr lang="en-US" dirty="0" err="1" smtClean="0"/>
              <a:t>şekilde</a:t>
            </a:r>
            <a:r>
              <a:rPr lang="en-US" dirty="0" smtClean="0"/>
              <a:t> </a:t>
            </a:r>
            <a:r>
              <a:rPr lang="en-US" dirty="0" err="1" smtClean="0"/>
              <a:t>marka</a:t>
            </a:r>
            <a:r>
              <a:rPr lang="en-US" dirty="0" smtClean="0"/>
              <a:t>, </a:t>
            </a:r>
            <a:r>
              <a:rPr lang="en-US" dirty="0" err="1" smtClean="0"/>
              <a:t>yas</a:t>
            </a:r>
            <a:r>
              <a:rPr lang="en-US" dirty="0" smtClean="0"/>
              <a:t>̧, </a:t>
            </a:r>
            <a:r>
              <a:rPr lang="en-US" dirty="0" err="1" smtClean="0"/>
              <a:t>toplumsal-ekonomik</a:t>
            </a:r>
            <a:r>
              <a:rPr lang="en-US" dirty="0" smtClean="0"/>
              <a:t> </a:t>
            </a:r>
            <a:r>
              <a:rPr lang="en-US" dirty="0" err="1" smtClean="0"/>
              <a:t>sınıf</a:t>
            </a:r>
            <a:r>
              <a:rPr lang="en-US" dirty="0" smtClean="0"/>
              <a:t>, </a:t>
            </a:r>
            <a:r>
              <a:rPr lang="en-US" dirty="0" err="1" smtClean="0"/>
              <a:t>cinsiyet</a:t>
            </a:r>
            <a:r>
              <a:rPr lang="en-US" dirty="0" smtClean="0"/>
              <a:t> </a:t>
            </a:r>
            <a:r>
              <a:rPr lang="en-US" dirty="0" err="1" smtClean="0"/>
              <a:t>gibi</a:t>
            </a:r>
            <a:r>
              <a:rPr lang="en-US" dirty="0" smtClean="0"/>
              <a:t> </a:t>
            </a:r>
            <a:r>
              <a:rPr lang="en-US" dirty="0" err="1" smtClean="0"/>
              <a:t>açılardan</a:t>
            </a:r>
            <a:r>
              <a:rPr lang="en-US" dirty="0" smtClean="0"/>
              <a:t> </a:t>
            </a:r>
            <a:r>
              <a:rPr lang="en-US" dirty="0" err="1" smtClean="0"/>
              <a:t>değerlendirilebildiği</a:t>
            </a:r>
            <a:r>
              <a:rPr lang="en-US" dirty="0" smtClean="0"/>
              <a:t> </a:t>
            </a:r>
            <a:r>
              <a:rPr lang="en-US" dirty="0" err="1" smtClean="0"/>
              <a:t>gibi</a:t>
            </a:r>
            <a:r>
              <a:rPr lang="en-US" dirty="0" smtClean="0"/>
              <a:t>, </a:t>
            </a:r>
            <a:r>
              <a:rPr lang="en-US" dirty="0" err="1" smtClean="0"/>
              <a:t>sıcak</a:t>
            </a:r>
            <a:r>
              <a:rPr lang="en-US" dirty="0" smtClean="0"/>
              <a:t>, </a:t>
            </a:r>
            <a:r>
              <a:rPr lang="en-US" dirty="0" err="1" smtClean="0"/>
              <a:t>duyarlı</a:t>
            </a:r>
            <a:r>
              <a:rPr lang="en-US" dirty="0" smtClean="0"/>
              <a:t>, </a:t>
            </a:r>
            <a:r>
              <a:rPr lang="en-US" dirty="0" err="1" smtClean="0"/>
              <a:t>ilgili</a:t>
            </a:r>
            <a:r>
              <a:rPr lang="en-US" dirty="0" smtClean="0"/>
              <a:t> </a:t>
            </a:r>
            <a:r>
              <a:rPr lang="en-US" dirty="0" err="1" smtClean="0"/>
              <a:t>gibi</a:t>
            </a:r>
            <a:r>
              <a:rPr lang="en-US" dirty="0" smtClean="0"/>
              <a:t> </a:t>
            </a:r>
            <a:r>
              <a:rPr lang="en-US" dirty="0" err="1" smtClean="0"/>
              <a:t>tipik</a:t>
            </a:r>
            <a:r>
              <a:rPr lang="en-US" dirty="0" smtClean="0"/>
              <a:t> </a:t>
            </a:r>
            <a:r>
              <a:rPr lang="en-US" dirty="0" err="1" smtClean="0"/>
              <a:t>kişilik</a:t>
            </a:r>
            <a:r>
              <a:rPr lang="en-US" dirty="0" smtClean="0"/>
              <a:t> </a:t>
            </a:r>
            <a:r>
              <a:rPr lang="en-US" dirty="0" err="1" smtClean="0"/>
              <a:t>özellikleri</a:t>
            </a:r>
            <a:r>
              <a:rPr lang="en-US" dirty="0" smtClean="0"/>
              <a:t> </a:t>
            </a:r>
            <a:r>
              <a:rPr lang="en-US" dirty="0" err="1" smtClean="0"/>
              <a:t>ile</a:t>
            </a:r>
            <a:r>
              <a:rPr lang="en-US" dirty="0" smtClean="0"/>
              <a:t> de </a:t>
            </a:r>
            <a:r>
              <a:rPr lang="en-US" dirty="0" err="1" smtClean="0"/>
              <a:t>değerlendirilebilinir</a:t>
            </a:r>
            <a:r>
              <a:rPr lang="en-US" dirty="0" smtClean="0"/>
              <a:t>. </a:t>
            </a:r>
          </a:p>
          <a:p>
            <a:r>
              <a:rPr lang="en-US" dirty="0" smtClean="0"/>
              <a:t>Michael Kors </a:t>
            </a:r>
            <a:r>
              <a:rPr lang="en-US" dirty="0" err="1" smtClean="0"/>
              <a:t>gösterişli</a:t>
            </a:r>
            <a:r>
              <a:rPr lang="en-US" dirty="0" smtClean="0"/>
              <a:t> </a:t>
            </a:r>
            <a:r>
              <a:rPr lang="en-US" dirty="0" err="1" smtClean="0"/>
              <a:t>bir</a:t>
            </a:r>
            <a:r>
              <a:rPr lang="en-US" dirty="0" smtClean="0"/>
              <a:t> </a:t>
            </a:r>
            <a:r>
              <a:rPr lang="en-US" dirty="0" err="1" smtClean="0"/>
              <a:t>marka</a:t>
            </a:r>
            <a:r>
              <a:rPr lang="en-US" dirty="0" smtClean="0"/>
              <a:t> </a:t>
            </a:r>
            <a:r>
              <a:rPr lang="en-US" dirty="0" err="1" smtClean="0"/>
              <a:t>iken</a:t>
            </a:r>
            <a:r>
              <a:rPr lang="en-US" dirty="0" smtClean="0"/>
              <a:t>, Harley Davidson </a:t>
            </a:r>
            <a:r>
              <a:rPr lang="tr-TR" dirty="0" smtClean="0"/>
              <a:t>asi</a:t>
            </a:r>
            <a:r>
              <a:rPr lang="en-US" dirty="0" smtClean="0"/>
              <a:t>, </a:t>
            </a:r>
            <a:r>
              <a:rPr lang="en-US" dirty="0" err="1" smtClean="0"/>
              <a:t>Fedex</a:t>
            </a:r>
            <a:r>
              <a:rPr lang="en-US" dirty="0" smtClean="0"/>
              <a:t> </a:t>
            </a:r>
            <a:r>
              <a:rPr lang="en-US" dirty="0" err="1" smtClean="0"/>
              <a:t>güvenilirdir</a:t>
            </a:r>
            <a:r>
              <a:rPr lang="en-US" dirty="0" smtClean="0"/>
              <a:t>.</a:t>
            </a:r>
          </a:p>
          <a:p>
            <a:endParaRPr lang="en-US" dirty="0" smtClean="0"/>
          </a:p>
          <a:p>
            <a:endParaRPr lang="en-US" dirty="0"/>
          </a:p>
        </p:txBody>
      </p:sp>
      <p:sp>
        <p:nvSpPr>
          <p:cNvPr id="4" name="Content Placeholder 3"/>
          <p:cNvSpPr>
            <a:spLocks noGrp="1"/>
          </p:cNvSpPr>
          <p:nvPr>
            <p:ph sz="half" idx="4294967295"/>
          </p:nvPr>
        </p:nvSpPr>
        <p:spPr>
          <a:xfrm>
            <a:off x="6629400" y="1600201"/>
            <a:ext cx="4038600" cy="4525963"/>
          </a:xfrm>
        </p:spPr>
        <p:txBody>
          <a:bodyPr>
            <a:normAutofit/>
          </a:bodyPr>
          <a:lstStyle/>
          <a:p>
            <a:endParaRPr lang="en-US" smtClean="0"/>
          </a:p>
          <a:p>
            <a:endParaRPr lang="en-US" smtClean="0"/>
          </a:p>
          <a:p>
            <a:endParaRPr lang="en-US" smtClean="0"/>
          </a:p>
        </p:txBody>
      </p:sp>
    </p:spTree>
    <p:extLst>
      <p:ext uri="{BB962C8B-B14F-4D97-AF65-F5344CB8AC3E}">
        <p14:creationId xmlns:p14="http://schemas.microsoft.com/office/powerpoint/2010/main" val="17568814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err="1" smtClean="0"/>
              <a:t>Aaker’e</a:t>
            </a:r>
            <a:r>
              <a:rPr lang="en-US" smtClean="0"/>
              <a:t> </a:t>
            </a:r>
            <a:r>
              <a:rPr lang="en-US" err="1" smtClean="0"/>
              <a:t>göre</a:t>
            </a:r>
            <a:r>
              <a:rPr lang="en-US" smtClean="0"/>
              <a:t> </a:t>
            </a:r>
            <a:r>
              <a:rPr lang="en-US" err="1" smtClean="0"/>
              <a:t>marka</a:t>
            </a:r>
            <a:r>
              <a:rPr lang="en-US" smtClean="0"/>
              <a:t> </a:t>
            </a:r>
            <a:r>
              <a:rPr lang="en-US" err="1" smtClean="0"/>
              <a:t>kişiliğinin</a:t>
            </a:r>
            <a:r>
              <a:rPr lang="en-US" smtClean="0"/>
              <a:t> </a:t>
            </a:r>
            <a:r>
              <a:rPr lang="en-US" err="1" smtClean="0"/>
              <a:t>beş</a:t>
            </a:r>
            <a:r>
              <a:rPr lang="en-US" smtClean="0"/>
              <a:t> </a:t>
            </a:r>
            <a:r>
              <a:rPr lang="en-US" err="1" smtClean="0"/>
              <a:t>özelliği</a:t>
            </a:r>
            <a:r>
              <a:rPr lang="en-US" smtClean="0"/>
              <a:t> </a:t>
            </a:r>
            <a:endParaRPr lang="en-US"/>
          </a:p>
        </p:txBody>
      </p:sp>
      <p:sp>
        <p:nvSpPr>
          <p:cNvPr id="3" name="Content Placeholder 2"/>
          <p:cNvSpPr>
            <a:spLocks noGrp="1"/>
          </p:cNvSpPr>
          <p:nvPr>
            <p:ph idx="1"/>
          </p:nvPr>
        </p:nvSpPr>
        <p:spPr/>
        <p:txBody>
          <a:bodyPr/>
          <a:lstStyle/>
          <a:p>
            <a:r>
              <a:rPr lang="en-US" err="1" smtClean="0"/>
              <a:t>İçtenlik</a:t>
            </a:r>
            <a:r>
              <a:rPr lang="en-US" smtClean="0"/>
              <a:t> </a:t>
            </a:r>
          </a:p>
          <a:p>
            <a:r>
              <a:rPr lang="en-US" err="1" smtClean="0"/>
              <a:t>Heyecan</a:t>
            </a:r>
            <a:endParaRPr lang="en-US" smtClean="0"/>
          </a:p>
          <a:p>
            <a:r>
              <a:rPr lang="en-US" err="1" smtClean="0"/>
              <a:t>Rekabet</a:t>
            </a:r>
            <a:endParaRPr lang="en-US" smtClean="0"/>
          </a:p>
          <a:p>
            <a:r>
              <a:rPr lang="en-US" err="1" smtClean="0"/>
              <a:t>Çok</a:t>
            </a:r>
            <a:r>
              <a:rPr lang="en-US" smtClean="0"/>
              <a:t> </a:t>
            </a:r>
            <a:r>
              <a:rPr lang="en-US" err="1" smtClean="0"/>
              <a:t>yönlülük</a:t>
            </a:r>
            <a:endParaRPr lang="en-US" smtClean="0"/>
          </a:p>
          <a:p>
            <a:r>
              <a:rPr lang="en-US" err="1" smtClean="0"/>
              <a:t>Sağlamlık</a:t>
            </a:r>
            <a:r>
              <a:rPr lang="en-US" smtClean="0"/>
              <a:t> </a:t>
            </a:r>
            <a:endParaRPr lang="en-US"/>
          </a:p>
        </p:txBody>
      </p:sp>
    </p:spTree>
    <p:extLst>
      <p:ext uri="{BB962C8B-B14F-4D97-AF65-F5344CB8AC3E}">
        <p14:creationId xmlns:p14="http://schemas.microsoft.com/office/powerpoint/2010/main" val="36565137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smtClean="0"/>
              <a:t>Marka</a:t>
            </a:r>
            <a:r>
              <a:rPr lang="en-US" smtClean="0"/>
              <a:t> </a:t>
            </a:r>
            <a:r>
              <a:rPr lang="en-US" err="1" smtClean="0"/>
              <a:t>Sadakati</a:t>
            </a:r>
            <a:endParaRPr lang="en-US"/>
          </a:p>
        </p:txBody>
      </p:sp>
      <p:sp>
        <p:nvSpPr>
          <p:cNvPr id="3" name="Content Placeholder 2"/>
          <p:cNvSpPr>
            <a:spLocks noGrp="1"/>
          </p:cNvSpPr>
          <p:nvPr>
            <p:ph idx="1"/>
          </p:nvPr>
        </p:nvSpPr>
        <p:spPr/>
        <p:txBody>
          <a:bodyPr>
            <a:normAutofit/>
          </a:bodyPr>
          <a:lstStyle/>
          <a:p>
            <a:r>
              <a:rPr lang="tr-TR" smtClean="0"/>
              <a:t>Marka sadakati, tüketicinin ihtiyaçlarını karşılamak amacıyla sadece içinde bulunulan zamanda değil, gelecek dönemlerde de belirli bir markayı tercih etmesi olarak tanımlanabilir. </a:t>
            </a:r>
          </a:p>
          <a:p>
            <a:r>
              <a:rPr lang="tr-TR" smtClean="0"/>
              <a:t>2013 senesinde Brand Keys tarafından yapılan Müşteri Sadakati Araştırmasına göre tüketicilerin en sadık olduğu markalar kozmetikte Clinique, akaryakıtta Shell, pizzada Dominos, fast food restaurantta Subway ve alkolsüz içecekte Diet Cola olarak çıkmıştır. </a:t>
            </a:r>
            <a:endParaRPr lang="en-US"/>
          </a:p>
        </p:txBody>
      </p:sp>
    </p:spTree>
    <p:extLst>
      <p:ext uri="{BB962C8B-B14F-4D97-AF65-F5344CB8AC3E}">
        <p14:creationId xmlns:p14="http://schemas.microsoft.com/office/powerpoint/2010/main" val="10499447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smtClean="0"/>
              <a:t>Kurum</a:t>
            </a:r>
            <a:r>
              <a:rPr lang="en-US" smtClean="0"/>
              <a:t> </a:t>
            </a:r>
            <a:r>
              <a:rPr lang="en-US" err="1" smtClean="0"/>
              <a:t>ve</a:t>
            </a:r>
            <a:r>
              <a:rPr lang="en-US" smtClean="0"/>
              <a:t> </a:t>
            </a:r>
            <a:r>
              <a:rPr lang="en-US" err="1" smtClean="0"/>
              <a:t>Marka</a:t>
            </a:r>
            <a:r>
              <a:rPr lang="en-US" smtClean="0"/>
              <a:t> </a:t>
            </a:r>
            <a:r>
              <a:rPr lang="en-US" err="1" smtClean="0"/>
              <a:t>İmajı</a:t>
            </a:r>
            <a:endParaRPr lang="en-US"/>
          </a:p>
        </p:txBody>
      </p:sp>
      <p:sp>
        <p:nvSpPr>
          <p:cNvPr id="3" name="Content Placeholder 2"/>
          <p:cNvSpPr>
            <a:spLocks noGrp="1"/>
          </p:cNvSpPr>
          <p:nvPr>
            <p:ph idx="1"/>
          </p:nvPr>
        </p:nvSpPr>
        <p:spPr/>
        <p:txBody>
          <a:bodyPr/>
          <a:lstStyle/>
          <a:p>
            <a:r>
              <a:rPr lang="en-US" err="1" smtClean="0"/>
              <a:t>Kurum</a:t>
            </a:r>
            <a:r>
              <a:rPr lang="en-US" smtClean="0"/>
              <a:t> </a:t>
            </a:r>
            <a:r>
              <a:rPr lang="en-US" err="1" smtClean="0"/>
              <a:t>ve</a:t>
            </a:r>
            <a:r>
              <a:rPr lang="en-US" smtClean="0"/>
              <a:t> </a:t>
            </a:r>
            <a:r>
              <a:rPr lang="en-US" err="1" smtClean="0"/>
              <a:t>marka</a:t>
            </a:r>
            <a:r>
              <a:rPr lang="en-US" smtClean="0"/>
              <a:t> </a:t>
            </a:r>
            <a:r>
              <a:rPr lang="en-US" err="1" smtClean="0"/>
              <a:t>imajı</a:t>
            </a:r>
            <a:r>
              <a:rPr lang="en-US" smtClean="0"/>
              <a:t> </a:t>
            </a:r>
            <a:r>
              <a:rPr lang="en-US" err="1" smtClean="0"/>
              <a:t>tüketiciler</a:t>
            </a:r>
            <a:r>
              <a:rPr lang="en-US" smtClean="0"/>
              <a:t> </a:t>
            </a:r>
            <a:r>
              <a:rPr lang="en-US" err="1" smtClean="0"/>
              <a:t>nezdinde</a:t>
            </a:r>
            <a:r>
              <a:rPr lang="en-US" smtClean="0"/>
              <a:t> </a:t>
            </a:r>
            <a:r>
              <a:rPr lang="en-US" err="1" smtClean="0"/>
              <a:t>bir</a:t>
            </a:r>
            <a:r>
              <a:rPr lang="en-US" smtClean="0"/>
              <a:t> </a:t>
            </a:r>
            <a:r>
              <a:rPr lang="en-US" err="1" smtClean="0"/>
              <a:t>şirketin</a:t>
            </a:r>
            <a:r>
              <a:rPr lang="en-US" smtClean="0"/>
              <a:t> </a:t>
            </a:r>
            <a:r>
              <a:rPr lang="en-US" err="1" smtClean="0"/>
              <a:t>nasıl</a:t>
            </a:r>
            <a:r>
              <a:rPr lang="en-US" smtClean="0"/>
              <a:t> </a:t>
            </a:r>
            <a:r>
              <a:rPr lang="en-US" err="1" smtClean="0"/>
              <a:t>bilindiğini</a:t>
            </a:r>
            <a:r>
              <a:rPr lang="en-US" smtClean="0"/>
              <a:t> </a:t>
            </a:r>
            <a:r>
              <a:rPr lang="en-US" err="1" smtClean="0"/>
              <a:t>yansıtır</a:t>
            </a:r>
            <a:r>
              <a:rPr lang="en-US" smtClean="0"/>
              <a:t>. </a:t>
            </a:r>
          </a:p>
          <a:p>
            <a:r>
              <a:rPr lang="en-US" err="1" smtClean="0"/>
              <a:t>Imaj</a:t>
            </a:r>
            <a:r>
              <a:rPr lang="en-US" smtClean="0"/>
              <a:t> </a:t>
            </a:r>
            <a:r>
              <a:rPr lang="en-US" err="1" smtClean="0"/>
              <a:t>yönetiminin</a:t>
            </a:r>
            <a:r>
              <a:rPr lang="en-US" smtClean="0"/>
              <a:t> en </a:t>
            </a:r>
            <a:r>
              <a:rPr lang="en-US" err="1" smtClean="0"/>
              <a:t>önemli</a:t>
            </a:r>
            <a:r>
              <a:rPr lang="en-US" smtClean="0"/>
              <a:t> </a:t>
            </a:r>
            <a:r>
              <a:rPr lang="en-US" err="1" smtClean="0"/>
              <a:t>hedefi</a:t>
            </a:r>
            <a:r>
              <a:rPr lang="en-US" smtClean="0"/>
              <a:t> (</a:t>
            </a:r>
            <a:r>
              <a:rPr lang="en-US" err="1" smtClean="0"/>
              <a:t>potansiyel</a:t>
            </a:r>
            <a:r>
              <a:rPr lang="en-US" smtClean="0"/>
              <a:t>) </a:t>
            </a:r>
            <a:r>
              <a:rPr lang="en-US" err="1" smtClean="0"/>
              <a:t>tüketicilerin</a:t>
            </a:r>
            <a:r>
              <a:rPr lang="en-US" smtClean="0"/>
              <a:t> </a:t>
            </a:r>
            <a:r>
              <a:rPr lang="en-US" err="1" smtClean="0"/>
              <a:t>zihninde</a:t>
            </a:r>
            <a:r>
              <a:rPr lang="en-US" smtClean="0"/>
              <a:t> </a:t>
            </a:r>
            <a:r>
              <a:rPr lang="en-US" err="1" smtClean="0"/>
              <a:t>benzersiz</a:t>
            </a:r>
            <a:r>
              <a:rPr lang="en-US" smtClean="0"/>
              <a:t> </a:t>
            </a:r>
            <a:r>
              <a:rPr lang="en-US" err="1" smtClean="0"/>
              <a:t>bir</a:t>
            </a:r>
            <a:r>
              <a:rPr lang="en-US" smtClean="0"/>
              <a:t> </a:t>
            </a:r>
            <a:r>
              <a:rPr lang="en-US" err="1" smtClean="0"/>
              <a:t>iz</a:t>
            </a:r>
            <a:r>
              <a:rPr lang="en-US" smtClean="0"/>
              <a:t> </a:t>
            </a:r>
            <a:r>
              <a:rPr lang="en-US" err="1" smtClean="0"/>
              <a:t>bırakmak</a:t>
            </a:r>
            <a:r>
              <a:rPr lang="en-US" smtClean="0"/>
              <a:t> </a:t>
            </a:r>
            <a:r>
              <a:rPr lang="en-US" err="1" smtClean="0"/>
              <a:t>olmalıdır</a:t>
            </a:r>
            <a:r>
              <a:rPr lang="en-US" smtClean="0"/>
              <a:t>. </a:t>
            </a:r>
          </a:p>
          <a:p>
            <a:pPr>
              <a:buNone/>
            </a:pPr>
            <a:endParaRPr lang="en-US" smtClean="0"/>
          </a:p>
        </p:txBody>
      </p:sp>
    </p:spTree>
    <p:extLst>
      <p:ext uri="{BB962C8B-B14F-4D97-AF65-F5344CB8AC3E}">
        <p14:creationId xmlns:p14="http://schemas.microsoft.com/office/powerpoint/2010/main" val="30299167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smtClean="0"/>
              <a:t>Marka</a:t>
            </a:r>
            <a:r>
              <a:rPr lang="en-US" smtClean="0"/>
              <a:t> </a:t>
            </a:r>
            <a:r>
              <a:rPr lang="en-US" err="1" smtClean="0"/>
              <a:t>Denkliği</a:t>
            </a:r>
            <a:endParaRPr lang="en-US"/>
          </a:p>
        </p:txBody>
      </p:sp>
      <p:sp>
        <p:nvSpPr>
          <p:cNvPr id="3" name="Content Placeholder 2"/>
          <p:cNvSpPr>
            <a:spLocks noGrp="1"/>
          </p:cNvSpPr>
          <p:nvPr>
            <p:ph idx="1"/>
          </p:nvPr>
        </p:nvSpPr>
        <p:spPr/>
        <p:txBody>
          <a:bodyPr/>
          <a:lstStyle/>
          <a:p>
            <a:r>
              <a:rPr lang="en-US" err="1" smtClean="0"/>
              <a:t>Marka</a:t>
            </a:r>
            <a:r>
              <a:rPr lang="en-US" smtClean="0"/>
              <a:t> </a:t>
            </a:r>
            <a:r>
              <a:rPr lang="en-US" err="1" smtClean="0"/>
              <a:t>denkliği</a:t>
            </a:r>
            <a:r>
              <a:rPr lang="en-US" smtClean="0"/>
              <a:t>, </a:t>
            </a:r>
            <a:r>
              <a:rPr lang="en-US" err="1" smtClean="0"/>
              <a:t>tüketicilerin</a:t>
            </a:r>
            <a:r>
              <a:rPr lang="en-US" smtClean="0"/>
              <a:t> </a:t>
            </a:r>
            <a:r>
              <a:rPr lang="en-US" err="1" smtClean="0"/>
              <a:t>zaman</a:t>
            </a:r>
            <a:r>
              <a:rPr lang="en-US" smtClean="0"/>
              <a:t> </a:t>
            </a:r>
            <a:r>
              <a:rPr lang="en-US" err="1" smtClean="0"/>
              <a:t>boyunca</a:t>
            </a:r>
            <a:r>
              <a:rPr lang="en-US" smtClean="0"/>
              <a:t> </a:t>
            </a:r>
            <a:r>
              <a:rPr lang="en-US" err="1" smtClean="0"/>
              <a:t>markayla</a:t>
            </a:r>
            <a:r>
              <a:rPr lang="en-US" smtClean="0"/>
              <a:t> </a:t>
            </a:r>
            <a:r>
              <a:rPr lang="en-US" err="1" smtClean="0"/>
              <a:t>ilgili</a:t>
            </a:r>
            <a:r>
              <a:rPr lang="en-US" smtClean="0"/>
              <a:t> </a:t>
            </a:r>
            <a:r>
              <a:rPr lang="en-US" err="1" smtClean="0"/>
              <a:t>tüm</a:t>
            </a:r>
            <a:r>
              <a:rPr lang="en-US" smtClean="0"/>
              <a:t> </a:t>
            </a:r>
            <a:r>
              <a:rPr lang="en-US" err="1" smtClean="0"/>
              <a:t>tecrübe</a:t>
            </a:r>
            <a:r>
              <a:rPr lang="en-US" smtClean="0"/>
              <a:t>, </a:t>
            </a:r>
            <a:r>
              <a:rPr lang="en-US" err="1" smtClean="0"/>
              <a:t>iletişim</a:t>
            </a:r>
            <a:r>
              <a:rPr lang="en-US" smtClean="0"/>
              <a:t> ve </a:t>
            </a:r>
            <a:r>
              <a:rPr lang="en-US" err="1" smtClean="0"/>
              <a:t>algılamalarına</a:t>
            </a:r>
            <a:r>
              <a:rPr lang="en-US" smtClean="0"/>
              <a:t> </a:t>
            </a:r>
            <a:r>
              <a:rPr lang="en-US" err="1" smtClean="0"/>
              <a:t>bağlı</a:t>
            </a:r>
            <a:r>
              <a:rPr lang="en-US" smtClean="0"/>
              <a:t> </a:t>
            </a:r>
            <a:r>
              <a:rPr lang="en-US" err="1" smtClean="0"/>
              <a:t>olarak</a:t>
            </a:r>
            <a:r>
              <a:rPr lang="en-US" smtClean="0"/>
              <a:t> </a:t>
            </a:r>
            <a:r>
              <a:rPr lang="en-US" err="1" smtClean="0"/>
              <a:t>bir</a:t>
            </a:r>
            <a:r>
              <a:rPr lang="en-US" smtClean="0"/>
              <a:t> </a:t>
            </a:r>
            <a:r>
              <a:rPr lang="en-US" err="1" smtClean="0"/>
              <a:t>kurumun</a:t>
            </a:r>
            <a:r>
              <a:rPr lang="en-US" smtClean="0"/>
              <a:t> </a:t>
            </a:r>
            <a:r>
              <a:rPr lang="en-US" err="1" smtClean="0"/>
              <a:t>ürünleri/hizmetleri</a:t>
            </a:r>
            <a:r>
              <a:rPr lang="en-US" smtClean="0"/>
              <a:t> </a:t>
            </a:r>
            <a:r>
              <a:rPr lang="en-US" err="1" smtClean="0"/>
              <a:t>ile</a:t>
            </a:r>
            <a:r>
              <a:rPr lang="en-US" smtClean="0"/>
              <a:t> </a:t>
            </a:r>
            <a:r>
              <a:rPr lang="en-US" err="1" smtClean="0"/>
              <a:t>ilgili</a:t>
            </a:r>
            <a:r>
              <a:rPr lang="en-US" smtClean="0"/>
              <a:t> </a:t>
            </a:r>
            <a:r>
              <a:rPr lang="en-US" err="1" smtClean="0"/>
              <a:t>tüm</a:t>
            </a:r>
            <a:r>
              <a:rPr lang="en-US" smtClean="0"/>
              <a:t> </a:t>
            </a:r>
            <a:r>
              <a:rPr lang="en-US" err="1" smtClean="0"/>
              <a:t>çağrışım</a:t>
            </a:r>
            <a:r>
              <a:rPr lang="en-US" smtClean="0"/>
              <a:t> ve </a:t>
            </a:r>
            <a:r>
              <a:rPr lang="en-US" err="1" smtClean="0"/>
              <a:t>beklentilerinin</a:t>
            </a:r>
            <a:r>
              <a:rPr lang="en-US" smtClean="0"/>
              <a:t> </a:t>
            </a:r>
            <a:r>
              <a:rPr lang="en-US" err="1" smtClean="0"/>
              <a:t>ticari</a:t>
            </a:r>
            <a:r>
              <a:rPr lang="en-US" smtClean="0"/>
              <a:t> </a:t>
            </a:r>
            <a:r>
              <a:rPr lang="en-US" err="1" smtClean="0"/>
              <a:t>değeridir</a:t>
            </a:r>
            <a:r>
              <a:rPr lang="en-US" smtClean="0"/>
              <a:t>.</a:t>
            </a:r>
            <a:br>
              <a:rPr lang="en-US" smtClean="0"/>
            </a:br>
            <a:endParaRPr lang="en-US" smtClean="0"/>
          </a:p>
          <a:p>
            <a:endParaRPr lang="en-US"/>
          </a:p>
        </p:txBody>
      </p:sp>
    </p:spTree>
    <p:extLst>
      <p:ext uri="{BB962C8B-B14F-4D97-AF65-F5344CB8AC3E}">
        <p14:creationId xmlns:p14="http://schemas.microsoft.com/office/powerpoint/2010/main" val="32778624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mtClean="0"/>
              <a:t>2013 </a:t>
            </a:r>
            <a:r>
              <a:rPr lang="en-US" err="1" smtClean="0"/>
              <a:t>yılında</a:t>
            </a:r>
            <a:r>
              <a:rPr lang="en-US" smtClean="0"/>
              <a:t> </a:t>
            </a:r>
            <a:r>
              <a:rPr lang="en-US" err="1" smtClean="0"/>
              <a:t>Marka</a:t>
            </a:r>
            <a:r>
              <a:rPr lang="en-US" smtClean="0"/>
              <a:t> </a:t>
            </a:r>
            <a:r>
              <a:rPr lang="en-US" err="1" smtClean="0"/>
              <a:t>Değeri</a:t>
            </a:r>
            <a:r>
              <a:rPr lang="en-US" smtClean="0"/>
              <a:t> en </a:t>
            </a:r>
            <a:r>
              <a:rPr lang="en-US" err="1" smtClean="0"/>
              <a:t>Yüksek</a:t>
            </a:r>
            <a:r>
              <a:rPr lang="en-US" smtClean="0"/>
              <a:t> </a:t>
            </a:r>
            <a:r>
              <a:rPr lang="en-US"/>
              <a:t>O</a:t>
            </a:r>
            <a:r>
              <a:rPr lang="en-US" smtClean="0"/>
              <a:t>lan </a:t>
            </a:r>
            <a:r>
              <a:rPr lang="en-US" err="1" smtClean="0"/>
              <a:t>Markalar</a:t>
            </a:r>
            <a:r>
              <a:rPr lang="en-US" smtClean="0"/>
              <a:t> (</a:t>
            </a:r>
            <a:r>
              <a:rPr lang="en-US" err="1" smtClean="0"/>
              <a:t>Interband</a:t>
            </a:r>
            <a:r>
              <a:rPr lang="en-US" smtClean="0"/>
              <a:t>)</a:t>
            </a:r>
            <a:endParaRPr lang="en-US"/>
          </a:p>
        </p:txBody>
      </p:sp>
      <p:sp>
        <p:nvSpPr>
          <p:cNvPr id="3" name="Content Placeholder 2"/>
          <p:cNvSpPr>
            <a:spLocks noGrp="1"/>
          </p:cNvSpPr>
          <p:nvPr>
            <p:ph idx="1"/>
          </p:nvPr>
        </p:nvSpPr>
        <p:spPr/>
        <p:txBody>
          <a:bodyPr>
            <a:normAutofit fontScale="92500" lnSpcReduction="20000"/>
          </a:bodyPr>
          <a:lstStyle/>
          <a:p>
            <a:pPr marL="514350" indent="-514350">
              <a:buAutoNum type="arabicParenR"/>
            </a:pPr>
            <a:r>
              <a:rPr lang="en-US" smtClean="0"/>
              <a:t>Apple</a:t>
            </a:r>
          </a:p>
          <a:p>
            <a:pPr marL="514350" indent="-514350">
              <a:buAutoNum type="arabicParenR"/>
            </a:pPr>
            <a:r>
              <a:rPr lang="en-US" smtClean="0"/>
              <a:t>Google</a:t>
            </a:r>
          </a:p>
          <a:p>
            <a:pPr marL="514350" indent="-514350">
              <a:buAutoNum type="arabicParenR"/>
            </a:pPr>
            <a:r>
              <a:rPr lang="en-US" smtClean="0"/>
              <a:t>Coca Cola</a:t>
            </a:r>
          </a:p>
          <a:p>
            <a:pPr marL="514350" indent="-514350">
              <a:buAutoNum type="arabicParenR"/>
            </a:pPr>
            <a:r>
              <a:rPr lang="en-US" smtClean="0"/>
              <a:t>IBM</a:t>
            </a:r>
          </a:p>
          <a:p>
            <a:pPr marL="514350" indent="-514350">
              <a:buAutoNum type="arabicParenR"/>
            </a:pPr>
            <a:r>
              <a:rPr lang="en-US" smtClean="0"/>
              <a:t>Microsoft</a:t>
            </a:r>
          </a:p>
          <a:p>
            <a:pPr marL="514350" indent="-514350">
              <a:buAutoNum type="arabicParenR"/>
            </a:pPr>
            <a:r>
              <a:rPr lang="en-US" smtClean="0"/>
              <a:t>General Electric</a:t>
            </a:r>
          </a:p>
          <a:p>
            <a:pPr marL="514350" indent="-514350">
              <a:buAutoNum type="arabicParenR"/>
            </a:pPr>
            <a:r>
              <a:rPr lang="en-US" smtClean="0"/>
              <a:t>McDonald’s</a:t>
            </a:r>
          </a:p>
          <a:p>
            <a:pPr marL="514350" indent="-514350">
              <a:buAutoNum type="arabicParenR"/>
            </a:pPr>
            <a:r>
              <a:rPr lang="en-US" smtClean="0"/>
              <a:t>Samsung</a:t>
            </a:r>
          </a:p>
          <a:p>
            <a:pPr marL="514350" indent="-514350">
              <a:buAutoNum type="arabicParenR"/>
            </a:pPr>
            <a:r>
              <a:rPr lang="en-US" smtClean="0"/>
              <a:t>Intel</a:t>
            </a:r>
          </a:p>
          <a:p>
            <a:pPr marL="514350" indent="-514350">
              <a:buAutoNum type="arabicParenR"/>
            </a:pPr>
            <a:r>
              <a:rPr lang="en-US" smtClean="0"/>
              <a:t>Toyota</a:t>
            </a:r>
            <a:endParaRPr lang="en-US"/>
          </a:p>
        </p:txBody>
      </p:sp>
    </p:spTree>
    <p:extLst>
      <p:ext uri="{BB962C8B-B14F-4D97-AF65-F5344CB8AC3E}">
        <p14:creationId xmlns:p14="http://schemas.microsoft.com/office/powerpoint/2010/main" val="16833498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Mercedes </a:t>
            </a:r>
            <a:r>
              <a:rPr lang="en-US" dirty="0" err="1" smtClean="0"/>
              <a:t>ve</a:t>
            </a:r>
            <a:r>
              <a:rPr lang="en-US" dirty="0" smtClean="0"/>
              <a:t> Fiat </a:t>
            </a:r>
            <a:r>
              <a:rPr lang="en-US" dirty="0" err="1" smtClean="0"/>
              <a:t>marka</a:t>
            </a:r>
            <a:r>
              <a:rPr lang="en-US" dirty="0" smtClean="0"/>
              <a:t> </a:t>
            </a:r>
            <a:r>
              <a:rPr lang="en-US" dirty="0" err="1" smtClean="0"/>
              <a:t>otomobilleri</a:t>
            </a:r>
            <a:r>
              <a:rPr lang="en-US" dirty="0" smtClean="0"/>
              <a:t> </a:t>
            </a:r>
            <a:r>
              <a:rPr lang="en-US" dirty="0" err="1" smtClean="0"/>
              <a:t>düşünelim</a:t>
            </a:r>
            <a:r>
              <a:rPr lang="en-US" dirty="0" smtClean="0"/>
              <a:t>.</a:t>
            </a:r>
          </a:p>
          <a:p>
            <a:r>
              <a:rPr lang="en-US" dirty="0" err="1" smtClean="0"/>
              <a:t>Marka</a:t>
            </a:r>
            <a:r>
              <a:rPr lang="en-US" dirty="0" smtClean="0"/>
              <a:t> </a:t>
            </a:r>
            <a:r>
              <a:rPr lang="en-US" dirty="0" err="1" smtClean="0"/>
              <a:t>imajı</a:t>
            </a:r>
            <a:r>
              <a:rPr lang="en-US" dirty="0" smtClean="0"/>
              <a:t> </a:t>
            </a:r>
            <a:r>
              <a:rPr lang="en-US" dirty="0" err="1" smtClean="0"/>
              <a:t>genelde</a:t>
            </a:r>
            <a:r>
              <a:rPr lang="en-US" dirty="0" smtClean="0"/>
              <a:t> </a:t>
            </a:r>
            <a:r>
              <a:rPr lang="en-US" dirty="0" err="1" smtClean="0"/>
              <a:t>şu</a:t>
            </a:r>
            <a:r>
              <a:rPr lang="en-US" dirty="0" smtClean="0"/>
              <a:t> </a:t>
            </a:r>
            <a:r>
              <a:rPr lang="en-US" dirty="0" err="1" smtClean="0"/>
              <a:t>soruları</a:t>
            </a:r>
            <a:r>
              <a:rPr lang="en-US" dirty="0" smtClean="0"/>
              <a:t> </a:t>
            </a:r>
            <a:r>
              <a:rPr lang="en-US" dirty="0" err="1" smtClean="0"/>
              <a:t>temel</a:t>
            </a:r>
            <a:r>
              <a:rPr lang="en-US" dirty="0" smtClean="0"/>
              <a:t> </a:t>
            </a:r>
            <a:r>
              <a:rPr lang="en-US" dirty="0" err="1" smtClean="0"/>
              <a:t>alarak</a:t>
            </a:r>
            <a:r>
              <a:rPr lang="en-US" dirty="0" smtClean="0"/>
              <a:t> </a:t>
            </a:r>
            <a:r>
              <a:rPr lang="en-US" dirty="0" err="1" smtClean="0"/>
              <a:t>oluşur</a:t>
            </a:r>
            <a:r>
              <a:rPr lang="en-US" dirty="0" smtClean="0"/>
              <a:t>:</a:t>
            </a:r>
          </a:p>
          <a:p>
            <a:pPr lvl="1"/>
            <a:r>
              <a:rPr lang="en-US" dirty="0" err="1" smtClean="0"/>
              <a:t>Araca</a:t>
            </a:r>
            <a:r>
              <a:rPr lang="en-US" dirty="0" smtClean="0"/>
              <a:t> </a:t>
            </a:r>
            <a:r>
              <a:rPr lang="en-US" dirty="0" err="1" smtClean="0"/>
              <a:t>ait</a:t>
            </a:r>
            <a:r>
              <a:rPr lang="en-US" dirty="0" smtClean="0"/>
              <a:t> </a:t>
            </a:r>
            <a:r>
              <a:rPr lang="en-US" dirty="0" err="1" smtClean="0"/>
              <a:t>özelliklerin</a:t>
            </a:r>
            <a:r>
              <a:rPr lang="en-US" dirty="0" smtClean="0"/>
              <a:t> </a:t>
            </a:r>
            <a:r>
              <a:rPr lang="en-US" dirty="0" err="1" smtClean="0"/>
              <a:t>değerlendirilmesi</a:t>
            </a:r>
            <a:endParaRPr lang="en-US" dirty="0" smtClean="0"/>
          </a:p>
          <a:p>
            <a:pPr lvl="1"/>
            <a:r>
              <a:rPr lang="en-US" dirty="0" err="1" smtClean="0"/>
              <a:t>Yerli</a:t>
            </a:r>
            <a:r>
              <a:rPr lang="en-US" dirty="0" smtClean="0"/>
              <a:t> </a:t>
            </a:r>
            <a:r>
              <a:rPr lang="en-US" dirty="0" err="1" smtClean="0"/>
              <a:t>ya</a:t>
            </a:r>
            <a:r>
              <a:rPr lang="en-US" dirty="0" smtClean="0"/>
              <a:t> da </a:t>
            </a:r>
            <a:r>
              <a:rPr lang="en-US" dirty="0" err="1" smtClean="0"/>
              <a:t>yabancı</a:t>
            </a:r>
            <a:r>
              <a:rPr lang="en-US" dirty="0" smtClean="0"/>
              <a:t> </a:t>
            </a:r>
            <a:r>
              <a:rPr lang="en-US" dirty="0" err="1" smtClean="0"/>
              <a:t>üretim</a:t>
            </a:r>
            <a:r>
              <a:rPr lang="en-US" dirty="0" smtClean="0"/>
              <a:t> </a:t>
            </a:r>
            <a:r>
              <a:rPr lang="en-US" dirty="0" err="1" smtClean="0"/>
              <a:t>olması</a:t>
            </a:r>
            <a:endParaRPr lang="en-US" dirty="0" smtClean="0"/>
          </a:p>
          <a:p>
            <a:pPr lvl="1"/>
            <a:r>
              <a:rPr lang="tr-TR" dirty="0" smtClean="0"/>
              <a:t>Pazarlama iletişimi çabalarının bizde bıraktığı izlenim</a:t>
            </a:r>
            <a:endParaRPr lang="en-US" dirty="0" smtClean="0"/>
          </a:p>
          <a:p>
            <a:pPr lvl="1"/>
            <a:r>
              <a:rPr lang="en-US" dirty="0" err="1" smtClean="0"/>
              <a:t>Satış</a:t>
            </a:r>
            <a:r>
              <a:rPr lang="en-US" dirty="0" smtClean="0"/>
              <a:t> </a:t>
            </a:r>
            <a:r>
              <a:rPr lang="en-US" dirty="0" err="1" smtClean="0"/>
              <a:t>bayilerine</a:t>
            </a:r>
            <a:r>
              <a:rPr lang="en-US" dirty="0" smtClean="0"/>
              <a:t> </a:t>
            </a:r>
            <a:r>
              <a:rPr lang="en-US" dirty="0" err="1" smtClean="0"/>
              <a:t>ilişkin</a:t>
            </a:r>
            <a:r>
              <a:rPr lang="en-US" dirty="0" smtClean="0"/>
              <a:t> </a:t>
            </a:r>
            <a:r>
              <a:rPr lang="en-US" dirty="0" err="1" smtClean="0"/>
              <a:t>düşüncelerimiz</a:t>
            </a:r>
            <a:endParaRPr lang="en-US" dirty="0" smtClean="0"/>
          </a:p>
        </p:txBody>
      </p:sp>
    </p:spTree>
    <p:extLst>
      <p:ext uri="{BB962C8B-B14F-4D97-AF65-F5344CB8AC3E}">
        <p14:creationId xmlns:p14="http://schemas.microsoft.com/office/powerpoint/2010/main" val="15373355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err="1" smtClean="0"/>
              <a:t>Tüketici</a:t>
            </a:r>
            <a:r>
              <a:rPr lang="en-US" smtClean="0"/>
              <a:t> </a:t>
            </a:r>
            <a:r>
              <a:rPr lang="en-US" err="1" smtClean="0"/>
              <a:t>Açısından</a:t>
            </a:r>
            <a:r>
              <a:rPr lang="en-US" smtClean="0"/>
              <a:t> </a:t>
            </a:r>
            <a:r>
              <a:rPr lang="en-US" err="1" smtClean="0"/>
              <a:t>Marka</a:t>
            </a:r>
            <a:r>
              <a:rPr lang="en-US" smtClean="0"/>
              <a:t> </a:t>
            </a:r>
            <a:r>
              <a:rPr lang="en-US" err="1" smtClean="0"/>
              <a:t>İmajının</a:t>
            </a:r>
            <a:r>
              <a:rPr lang="en-US" smtClean="0"/>
              <a:t> </a:t>
            </a:r>
            <a:r>
              <a:rPr lang="en-US" err="1" smtClean="0"/>
              <a:t>Rolü</a:t>
            </a:r>
            <a:endParaRPr lang="en-US"/>
          </a:p>
        </p:txBody>
      </p:sp>
      <p:sp>
        <p:nvSpPr>
          <p:cNvPr id="3" name="Content Placeholder 2"/>
          <p:cNvSpPr>
            <a:spLocks noGrp="1"/>
          </p:cNvSpPr>
          <p:nvPr>
            <p:ph idx="1"/>
          </p:nvPr>
        </p:nvSpPr>
        <p:spPr/>
        <p:txBody>
          <a:bodyPr/>
          <a:lstStyle/>
          <a:p>
            <a:r>
              <a:rPr lang="en-US" err="1" smtClean="0"/>
              <a:t>Satın</a:t>
            </a:r>
            <a:r>
              <a:rPr lang="en-US" smtClean="0"/>
              <a:t> alma </a:t>
            </a:r>
            <a:r>
              <a:rPr lang="en-US" err="1" smtClean="0"/>
              <a:t>kararı</a:t>
            </a:r>
            <a:r>
              <a:rPr lang="en-US" smtClean="0"/>
              <a:t> </a:t>
            </a:r>
            <a:r>
              <a:rPr lang="en-US" err="1" smtClean="0"/>
              <a:t>verirken</a:t>
            </a:r>
            <a:r>
              <a:rPr lang="en-US" smtClean="0"/>
              <a:t> </a:t>
            </a:r>
            <a:r>
              <a:rPr lang="en-US" err="1" smtClean="0"/>
              <a:t>güven</a:t>
            </a:r>
            <a:r>
              <a:rPr lang="en-US" smtClean="0"/>
              <a:t> </a:t>
            </a:r>
            <a:r>
              <a:rPr lang="en-US" err="1" smtClean="0"/>
              <a:t>telkin</a:t>
            </a:r>
            <a:r>
              <a:rPr lang="en-US" smtClean="0"/>
              <a:t> </a:t>
            </a:r>
            <a:r>
              <a:rPr lang="en-US" err="1" smtClean="0"/>
              <a:t>eder</a:t>
            </a:r>
            <a:r>
              <a:rPr lang="en-US" smtClean="0"/>
              <a:t>.</a:t>
            </a:r>
          </a:p>
          <a:p>
            <a:r>
              <a:rPr lang="en-US" err="1" smtClean="0"/>
              <a:t>Markayı</a:t>
            </a:r>
            <a:r>
              <a:rPr lang="en-US" smtClean="0"/>
              <a:t> </a:t>
            </a:r>
            <a:r>
              <a:rPr lang="en-US" err="1" smtClean="0"/>
              <a:t>az</a:t>
            </a:r>
            <a:r>
              <a:rPr lang="en-US" smtClean="0"/>
              <a:t> </a:t>
            </a:r>
            <a:r>
              <a:rPr lang="en-US" err="1" smtClean="0"/>
              <a:t>deneyimlemiş</a:t>
            </a:r>
            <a:r>
              <a:rPr lang="en-US" smtClean="0"/>
              <a:t> </a:t>
            </a:r>
            <a:r>
              <a:rPr lang="en-US" err="1" smtClean="0"/>
              <a:t>veya</a:t>
            </a:r>
            <a:r>
              <a:rPr lang="en-US" smtClean="0"/>
              <a:t> </a:t>
            </a:r>
            <a:r>
              <a:rPr lang="en-US" err="1" smtClean="0"/>
              <a:t>marka</a:t>
            </a:r>
            <a:r>
              <a:rPr lang="en-US" smtClean="0"/>
              <a:t> </a:t>
            </a:r>
            <a:r>
              <a:rPr lang="en-US" err="1" smtClean="0"/>
              <a:t>hakkında</a:t>
            </a:r>
            <a:r>
              <a:rPr lang="en-US" smtClean="0"/>
              <a:t> </a:t>
            </a:r>
            <a:r>
              <a:rPr lang="en-US" err="1" smtClean="0"/>
              <a:t>bilgisi</a:t>
            </a:r>
            <a:r>
              <a:rPr lang="en-US" smtClean="0"/>
              <a:t> </a:t>
            </a:r>
            <a:r>
              <a:rPr lang="en-US" err="1" smtClean="0"/>
              <a:t>olmayan</a:t>
            </a:r>
            <a:r>
              <a:rPr lang="en-US" smtClean="0"/>
              <a:t> </a:t>
            </a:r>
            <a:r>
              <a:rPr lang="en-US" err="1" smtClean="0"/>
              <a:t>alıcıya</a:t>
            </a:r>
            <a:r>
              <a:rPr lang="en-US" smtClean="0"/>
              <a:t> </a:t>
            </a:r>
            <a:r>
              <a:rPr lang="en-US" err="1" smtClean="0"/>
              <a:t>güven</a:t>
            </a:r>
            <a:r>
              <a:rPr lang="en-US" smtClean="0"/>
              <a:t> </a:t>
            </a:r>
            <a:r>
              <a:rPr lang="en-US" err="1" smtClean="0"/>
              <a:t>verir</a:t>
            </a:r>
            <a:r>
              <a:rPr lang="en-US" smtClean="0"/>
              <a:t>.</a:t>
            </a:r>
          </a:p>
          <a:p>
            <a:r>
              <a:rPr lang="en-US" err="1" smtClean="0"/>
              <a:t>Satın</a:t>
            </a:r>
            <a:r>
              <a:rPr lang="en-US" smtClean="0"/>
              <a:t> alma </a:t>
            </a:r>
            <a:r>
              <a:rPr lang="en-US" err="1" smtClean="0"/>
              <a:t>kararı</a:t>
            </a:r>
            <a:r>
              <a:rPr lang="en-US" smtClean="0"/>
              <a:t> </a:t>
            </a:r>
            <a:r>
              <a:rPr lang="en-US" err="1" smtClean="0"/>
              <a:t>verirken</a:t>
            </a:r>
            <a:r>
              <a:rPr lang="en-US" smtClean="0"/>
              <a:t> </a:t>
            </a:r>
            <a:r>
              <a:rPr lang="en-US" err="1" smtClean="0"/>
              <a:t>marka</a:t>
            </a:r>
            <a:r>
              <a:rPr lang="en-US" smtClean="0"/>
              <a:t> </a:t>
            </a:r>
            <a:r>
              <a:rPr lang="en-US" err="1" smtClean="0"/>
              <a:t>arama</a:t>
            </a:r>
            <a:r>
              <a:rPr lang="en-US" smtClean="0"/>
              <a:t> </a:t>
            </a:r>
            <a:r>
              <a:rPr lang="en-US" err="1" smtClean="0"/>
              <a:t>için</a:t>
            </a:r>
            <a:r>
              <a:rPr lang="en-US" smtClean="0"/>
              <a:t> </a:t>
            </a:r>
            <a:r>
              <a:rPr lang="en-US" err="1" smtClean="0"/>
              <a:t>ayrılan</a:t>
            </a:r>
            <a:r>
              <a:rPr lang="en-US" smtClean="0"/>
              <a:t> </a:t>
            </a:r>
            <a:r>
              <a:rPr lang="en-US" err="1" smtClean="0"/>
              <a:t>süreyi</a:t>
            </a:r>
            <a:r>
              <a:rPr lang="en-US" smtClean="0"/>
              <a:t> </a:t>
            </a:r>
            <a:r>
              <a:rPr lang="en-US" err="1" smtClean="0"/>
              <a:t>azaltır</a:t>
            </a:r>
            <a:r>
              <a:rPr lang="en-US" smtClean="0"/>
              <a:t>.</a:t>
            </a:r>
          </a:p>
          <a:p>
            <a:r>
              <a:rPr lang="en-US" err="1" smtClean="0"/>
              <a:t>Verilen</a:t>
            </a:r>
            <a:r>
              <a:rPr lang="en-US" smtClean="0"/>
              <a:t> </a:t>
            </a:r>
            <a:r>
              <a:rPr lang="en-US" err="1" smtClean="0"/>
              <a:t>satın</a:t>
            </a:r>
            <a:r>
              <a:rPr lang="en-US" smtClean="0"/>
              <a:t> alma </a:t>
            </a:r>
            <a:r>
              <a:rPr lang="en-US" err="1" smtClean="0"/>
              <a:t>kararına</a:t>
            </a:r>
            <a:r>
              <a:rPr lang="en-US" smtClean="0"/>
              <a:t> </a:t>
            </a:r>
            <a:r>
              <a:rPr lang="en-US" err="1" smtClean="0"/>
              <a:t>dair</a:t>
            </a:r>
            <a:r>
              <a:rPr lang="en-US" smtClean="0"/>
              <a:t> </a:t>
            </a:r>
            <a:r>
              <a:rPr lang="en-US" err="1" smtClean="0"/>
              <a:t>psikolojik</a:t>
            </a:r>
            <a:r>
              <a:rPr lang="en-US" smtClean="0"/>
              <a:t> </a:t>
            </a:r>
            <a:r>
              <a:rPr lang="en-US" err="1" smtClean="0"/>
              <a:t>onay</a:t>
            </a:r>
            <a:r>
              <a:rPr lang="en-US" smtClean="0"/>
              <a:t> </a:t>
            </a:r>
            <a:r>
              <a:rPr lang="en-US" err="1" smtClean="0"/>
              <a:t>ve</a:t>
            </a:r>
            <a:r>
              <a:rPr lang="en-US" smtClean="0"/>
              <a:t> </a:t>
            </a:r>
            <a:r>
              <a:rPr lang="en-US" err="1" smtClean="0"/>
              <a:t>sosyal</a:t>
            </a:r>
            <a:r>
              <a:rPr lang="en-US" smtClean="0"/>
              <a:t> </a:t>
            </a:r>
            <a:r>
              <a:rPr lang="en-US" err="1" smtClean="0"/>
              <a:t>kabul</a:t>
            </a:r>
            <a:r>
              <a:rPr lang="en-US" smtClean="0"/>
              <a:t> </a:t>
            </a:r>
            <a:r>
              <a:rPr lang="en-US" err="1" smtClean="0"/>
              <a:t>sağlar</a:t>
            </a:r>
            <a:r>
              <a:rPr lang="en-US" smtClean="0"/>
              <a:t>.</a:t>
            </a:r>
          </a:p>
          <a:p>
            <a:endParaRPr lang="en-US"/>
          </a:p>
        </p:txBody>
      </p:sp>
    </p:spTree>
    <p:extLst>
      <p:ext uri="{BB962C8B-B14F-4D97-AF65-F5344CB8AC3E}">
        <p14:creationId xmlns:p14="http://schemas.microsoft.com/office/powerpoint/2010/main" val="13097360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err="1" smtClean="0"/>
              <a:t>Şirketler</a:t>
            </a:r>
            <a:r>
              <a:rPr lang="en-US" smtClean="0"/>
              <a:t> </a:t>
            </a:r>
            <a:r>
              <a:rPr lang="en-US" err="1" smtClean="0"/>
              <a:t>Açısından</a:t>
            </a:r>
            <a:r>
              <a:rPr lang="en-US" smtClean="0"/>
              <a:t> </a:t>
            </a:r>
            <a:r>
              <a:rPr lang="en-US" err="1" smtClean="0"/>
              <a:t>Marka</a:t>
            </a:r>
            <a:r>
              <a:rPr lang="en-US" smtClean="0"/>
              <a:t> </a:t>
            </a:r>
            <a:r>
              <a:rPr lang="en-US" err="1" smtClean="0"/>
              <a:t>İmajının</a:t>
            </a:r>
            <a:r>
              <a:rPr lang="en-US" smtClean="0"/>
              <a:t> </a:t>
            </a:r>
            <a:r>
              <a:rPr lang="en-US" err="1" smtClean="0"/>
              <a:t>Rolü</a:t>
            </a:r>
            <a:endParaRPr lang="en-US"/>
          </a:p>
        </p:txBody>
      </p:sp>
      <p:sp>
        <p:nvSpPr>
          <p:cNvPr id="3" name="Content Placeholder 2"/>
          <p:cNvSpPr>
            <a:spLocks noGrp="1"/>
          </p:cNvSpPr>
          <p:nvPr>
            <p:ph idx="1"/>
          </p:nvPr>
        </p:nvSpPr>
        <p:spPr/>
        <p:txBody>
          <a:bodyPr>
            <a:normAutofit/>
          </a:bodyPr>
          <a:lstStyle/>
          <a:p>
            <a:r>
              <a:rPr lang="en-US" err="1" smtClean="0"/>
              <a:t>Yeni</a:t>
            </a:r>
            <a:r>
              <a:rPr lang="en-US" smtClean="0"/>
              <a:t> </a:t>
            </a:r>
            <a:r>
              <a:rPr lang="en-US" err="1" smtClean="0"/>
              <a:t>ürünlere</a:t>
            </a:r>
            <a:r>
              <a:rPr lang="en-US" smtClean="0"/>
              <a:t> </a:t>
            </a:r>
            <a:r>
              <a:rPr lang="en-US" err="1" smtClean="0"/>
              <a:t>tüketicilerin</a:t>
            </a:r>
            <a:r>
              <a:rPr lang="en-US" smtClean="0"/>
              <a:t> </a:t>
            </a:r>
            <a:r>
              <a:rPr lang="en-US" err="1" smtClean="0"/>
              <a:t>olumlu</a:t>
            </a:r>
            <a:r>
              <a:rPr lang="en-US" smtClean="0"/>
              <a:t> </a:t>
            </a:r>
            <a:r>
              <a:rPr lang="en-US" err="1" smtClean="0"/>
              <a:t>düşüncelerinin</a:t>
            </a:r>
            <a:r>
              <a:rPr lang="en-US" smtClean="0"/>
              <a:t> </a:t>
            </a:r>
            <a:r>
              <a:rPr lang="en-US" err="1" smtClean="0"/>
              <a:t>yayılması</a:t>
            </a:r>
            <a:endParaRPr lang="en-US" smtClean="0"/>
          </a:p>
          <a:p>
            <a:r>
              <a:rPr lang="en-US" err="1" smtClean="0"/>
              <a:t>Daha</a:t>
            </a:r>
            <a:r>
              <a:rPr lang="en-US" smtClean="0"/>
              <a:t> </a:t>
            </a:r>
            <a:r>
              <a:rPr lang="en-US" err="1" smtClean="0"/>
              <a:t>yüksek</a:t>
            </a:r>
            <a:r>
              <a:rPr lang="en-US" smtClean="0"/>
              <a:t> </a:t>
            </a:r>
            <a:r>
              <a:rPr lang="en-US" err="1" smtClean="0"/>
              <a:t>fiyattan</a:t>
            </a:r>
            <a:r>
              <a:rPr lang="en-US" smtClean="0"/>
              <a:t> </a:t>
            </a:r>
            <a:r>
              <a:rPr lang="en-US" err="1" smtClean="0"/>
              <a:t>satış</a:t>
            </a:r>
            <a:r>
              <a:rPr lang="en-US" smtClean="0"/>
              <a:t> </a:t>
            </a:r>
            <a:r>
              <a:rPr lang="en-US" err="1" smtClean="0"/>
              <a:t>yapabilme</a:t>
            </a:r>
            <a:r>
              <a:rPr lang="en-US" smtClean="0"/>
              <a:t> </a:t>
            </a:r>
            <a:r>
              <a:rPr lang="en-US" err="1" smtClean="0"/>
              <a:t>olanağı</a:t>
            </a:r>
            <a:endParaRPr lang="en-US" smtClean="0"/>
          </a:p>
          <a:p>
            <a:r>
              <a:rPr lang="en-US" err="1" smtClean="0"/>
              <a:t>Müşteri</a:t>
            </a:r>
            <a:r>
              <a:rPr lang="en-US" smtClean="0"/>
              <a:t> </a:t>
            </a:r>
            <a:r>
              <a:rPr lang="en-US" err="1" smtClean="0"/>
              <a:t>sadakati</a:t>
            </a:r>
            <a:endParaRPr lang="en-US" smtClean="0"/>
          </a:p>
          <a:p>
            <a:r>
              <a:rPr lang="en-US" err="1" smtClean="0"/>
              <a:t>Olumlu</a:t>
            </a:r>
            <a:r>
              <a:rPr lang="en-US" smtClean="0"/>
              <a:t> </a:t>
            </a:r>
            <a:r>
              <a:rPr lang="en-US" err="1" smtClean="0"/>
              <a:t>ağızdan</a:t>
            </a:r>
            <a:r>
              <a:rPr lang="en-US" smtClean="0"/>
              <a:t> </a:t>
            </a:r>
            <a:r>
              <a:rPr lang="en-US" err="1" smtClean="0"/>
              <a:t>ağıza</a:t>
            </a:r>
            <a:r>
              <a:rPr lang="en-US" smtClean="0"/>
              <a:t> </a:t>
            </a:r>
            <a:r>
              <a:rPr lang="en-US" err="1" smtClean="0"/>
              <a:t>pazarlamanın</a:t>
            </a:r>
            <a:r>
              <a:rPr lang="en-US" smtClean="0"/>
              <a:t> </a:t>
            </a:r>
            <a:r>
              <a:rPr lang="en-US" err="1" smtClean="0"/>
              <a:t>etkisi</a:t>
            </a:r>
            <a:endParaRPr lang="en-US" smtClean="0"/>
          </a:p>
          <a:p>
            <a:r>
              <a:rPr lang="en-US" err="1" smtClean="0"/>
              <a:t>Daha</a:t>
            </a:r>
            <a:r>
              <a:rPr lang="en-US" smtClean="0"/>
              <a:t> </a:t>
            </a:r>
            <a:r>
              <a:rPr lang="en-US" err="1" smtClean="0"/>
              <a:t>nitelikli</a:t>
            </a:r>
            <a:r>
              <a:rPr lang="en-US" smtClean="0"/>
              <a:t> </a:t>
            </a:r>
            <a:r>
              <a:rPr lang="en-US" err="1" smtClean="0"/>
              <a:t>çalışanları</a:t>
            </a:r>
            <a:r>
              <a:rPr lang="en-US" smtClean="0"/>
              <a:t> </a:t>
            </a:r>
            <a:r>
              <a:rPr lang="en-US" err="1" smtClean="0"/>
              <a:t>şirkete</a:t>
            </a:r>
            <a:r>
              <a:rPr lang="en-US" smtClean="0"/>
              <a:t> </a:t>
            </a:r>
            <a:r>
              <a:rPr lang="en-US" err="1" smtClean="0"/>
              <a:t>çekme</a:t>
            </a:r>
            <a:r>
              <a:rPr lang="en-US" smtClean="0"/>
              <a:t> </a:t>
            </a:r>
            <a:r>
              <a:rPr lang="en-US" err="1" smtClean="0"/>
              <a:t>potansiyeli</a:t>
            </a:r>
            <a:endParaRPr lang="en-US" smtClean="0"/>
          </a:p>
          <a:p>
            <a:r>
              <a:rPr lang="en-US" err="1" smtClean="0"/>
              <a:t>Finans</a:t>
            </a:r>
            <a:r>
              <a:rPr lang="en-US" smtClean="0"/>
              <a:t> </a:t>
            </a:r>
            <a:r>
              <a:rPr lang="en-US" err="1" smtClean="0"/>
              <a:t>analistlerinden</a:t>
            </a:r>
            <a:r>
              <a:rPr lang="en-US" smtClean="0"/>
              <a:t> </a:t>
            </a:r>
            <a:r>
              <a:rPr lang="en-US" err="1" smtClean="0"/>
              <a:t>daha</a:t>
            </a:r>
            <a:r>
              <a:rPr lang="en-US" smtClean="0"/>
              <a:t> </a:t>
            </a:r>
            <a:r>
              <a:rPr lang="en-US" err="1" smtClean="0"/>
              <a:t>yüksek</a:t>
            </a:r>
            <a:r>
              <a:rPr lang="en-US" smtClean="0"/>
              <a:t> </a:t>
            </a:r>
            <a:r>
              <a:rPr lang="en-US" err="1" smtClean="0"/>
              <a:t>reyting</a:t>
            </a:r>
            <a:r>
              <a:rPr lang="en-US" smtClean="0"/>
              <a:t> </a:t>
            </a:r>
            <a:r>
              <a:rPr lang="en-US" err="1" smtClean="0"/>
              <a:t>puanları</a:t>
            </a:r>
            <a:r>
              <a:rPr lang="en-US" smtClean="0"/>
              <a:t> </a:t>
            </a:r>
            <a:r>
              <a:rPr lang="en-US" err="1" smtClean="0"/>
              <a:t>elde</a:t>
            </a:r>
            <a:r>
              <a:rPr lang="en-US" smtClean="0"/>
              <a:t> </a:t>
            </a:r>
            <a:r>
              <a:rPr lang="en-US" err="1" smtClean="0"/>
              <a:t>etme</a:t>
            </a:r>
            <a:endParaRPr lang="en-US"/>
          </a:p>
        </p:txBody>
      </p:sp>
    </p:spTree>
    <p:extLst>
      <p:ext uri="{BB962C8B-B14F-4D97-AF65-F5344CB8AC3E}">
        <p14:creationId xmlns:p14="http://schemas.microsoft.com/office/powerpoint/2010/main" val="31289373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smtClean="0"/>
              <a:t>İstenen</a:t>
            </a:r>
            <a:r>
              <a:rPr lang="en-US" smtClean="0"/>
              <a:t> </a:t>
            </a:r>
            <a:r>
              <a:rPr lang="en-US" err="1" smtClean="0"/>
              <a:t>Marka</a:t>
            </a:r>
            <a:r>
              <a:rPr lang="en-US" smtClean="0"/>
              <a:t> </a:t>
            </a:r>
            <a:r>
              <a:rPr lang="en-US" err="1" smtClean="0"/>
              <a:t>İmajını</a:t>
            </a:r>
            <a:r>
              <a:rPr lang="en-US" smtClean="0"/>
              <a:t> </a:t>
            </a:r>
            <a:r>
              <a:rPr lang="en-US" err="1" smtClean="0"/>
              <a:t>Tanımlamak</a:t>
            </a:r>
            <a:endParaRPr lang="en-US"/>
          </a:p>
        </p:txBody>
      </p:sp>
      <p:sp>
        <p:nvSpPr>
          <p:cNvPr id="3" name="Content Placeholder 2"/>
          <p:cNvSpPr>
            <a:spLocks noGrp="1"/>
          </p:cNvSpPr>
          <p:nvPr>
            <p:ph idx="1"/>
          </p:nvPr>
        </p:nvSpPr>
        <p:spPr/>
        <p:txBody>
          <a:bodyPr/>
          <a:lstStyle/>
          <a:p>
            <a:r>
              <a:rPr lang="en-US" dirty="0" smtClean="0"/>
              <a:t>Ilk </a:t>
            </a:r>
            <a:r>
              <a:rPr lang="en-US" dirty="0" err="1" smtClean="0"/>
              <a:t>önce</a:t>
            </a:r>
            <a:r>
              <a:rPr lang="en-US" dirty="0" smtClean="0"/>
              <a:t> </a:t>
            </a:r>
            <a:r>
              <a:rPr lang="en-US" dirty="0" err="1" smtClean="0"/>
              <a:t>varolan</a:t>
            </a:r>
            <a:r>
              <a:rPr lang="en-US" dirty="0" smtClean="0"/>
              <a:t> </a:t>
            </a:r>
            <a:r>
              <a:rPr lang="en-US" dirty="0" err="1" smtClean="0"/>
              <a:t>imajı</a:t>
            </a:r>
            <a:r>
              <a:rPr lang="en-US" dirty="0" smtClean="0"/>
              <a:t> </a:t>
            </a:r>
            <a:r>
              <a:rPr lang="en-US" dirty="0" err="1" smtClean="0"/>
              <a:t>ortaya</a:t>
            </a:r>
            <a:r>
              <a:rPr lang="en-US" dirty="0" smtClean="0"/>
              <a:t> </a:t>
            </a:r>
            <a:r>
              <a:rPr lang="en-US" dirty="0" err="1" smtClean="0"/>
              <a:t>koymayı</a:t>
            </a:r>
            <a:r>
              <a:rPr lang="en-US" dirty="0" smtClean="0"/>
              <a:t> </a:t>
            </a:r>
            <a:r>
              <a:rPr lang="en-US" dirty="0" err="1" smtClean="0"/>
              <a:t>gerektirir</a:t>
            </a:r>
            <a:r>
              <a:rPr lang="en-US" dirty="0" smtClean="0"/>
              <a:t>.  </a:t>
            </a:r>
            <a:r>
              <a:rPr lang="en-US" dirty="0" err="1" smtClean="0"/>
              <a:t>Eğer</a:t>
            </a:r>
            <a:r>
              <a:rPr lang="en-US" dirty="0" smtClean="0"/>
              <a:t> </a:t>
            </a:r>
            <a:r>
              <a:rPr lang="en-US" dirty="0" err="1" smtClean="0"/>
              <a:t>olumsuz</a:t>
            </a:r>
            <a:r>
              <a:rPr lang="en-US" dirty="0" smtClean="0"/>
              <a:t> </a:t>
            </a:r>
            <a:r>
              <a:rPr lang="en-US" dirty="0" err="1" smtClean="0"/>
              <a:t>bir</a:t>
            </a:r>
            <a:r>
              <a:rPr lang="en-US" dirty="0" smtClean="0"/>
              <a:t> </a:t>
            </a:r>
            <a:r>
              <a:rPr lang="en-US" dirty="0" err="1" smtClean="0"/>
              <a:t>imaj</a:t>
            </a:r>
            <a:r>
              <a:rPr lang="en-US" dirty="0" smtClean="0"/>
              <a:t> </a:t>
            </a:r>
            <a:r>
              <a:rPr lang="en-US" dirty="0" err="1" smtClean="0"/>
              <a:t>varsa</a:t>
            </a:r>
            <a:r>
              <a:rPr lang="en-US" dirty="0" smtClean="0"/>
              <a:t> </a:t>
            </a:r>
            <a:r>
              <a:rPr lang="en-US" dirty="0" err="1" smtClean="0"/>
              <a:t>bunu</a:t>
            </a:r>
            <a:r>
              <a:rPr lang="en-US" dirty="0" smtClean="0"/>
              <a:t> </a:t>
            </a:r>
            <a:r>
              <a:rPr lang="en-US" dirty="0" err="1" smtClean="0"/>
              <a:t>düzeltmeye</a:t>
            </a:r>
            <a:r>
              <a:rPr lang="en-US" dirty="0" smtClean="0"/>
              <a:t> </a:t>
            </a:r>
            <a:r>
              <a:rPr lang="en-US" dirty="0" err="1" smtClean="0"/>
              <a:t>yönelik</a:t>
            </a:r>
            <a:r>
              <a:rPr lang="en-US" dirty="0" smtClean="0"/>
              <a:t> </a:t>
            </a:r>
            <a:r>
              <a:rPr lang="en-US" dirty="0" err="1" smtClean="0"/>
              <a:t>eğer</a:t>
            </a:r>
            <a:r>
              <a:rPr lang="en-US" dirty="0" smtClean="0"/>
              <a:t> </a:t>
            </a:r>
            <a:r>
              <a:rPr lang="en-US" dirty="0" err="1" smtClean="0"/>
              <a:t>olumlu</a:t>
            </a:r>
            <a:r>
              <a:rPr lang="en-US" dirty="0" smtClean="0"/>
              <a:t> </a:t>
            </a:r>
            <a:r>
              <a:rPr lang="en-US" dirty="0" err="1" smtClean="0"/>
              <a:t>bir</a:t>
            </a:r>
            <a:r>
              <a:rPr lang="en-US" dirty="0" smtClean="0"/>
              <a:t> </a:t>
            </a:r>
            <a:r>
              <a:rPr lang="en-US" dirty="0" err="1" smtClean="0"/>
              <a:t>imaj</a:t>
            </a:r>
            <a:r>
              <a:rPr lang="en-US" dirty="0" smtClean="0"/>
              <a:t> </a:t>
            </a:r>
            <a:r>
              <a:rPr lang="en-US" dirty="0" err="1" smtClean="0"/>
              <a:t>varsa</a:t>
            </a:r>
            <a:r>
              <a:rPr lang="en-US" dirty="0" smtClean="0"/>
              <a:t> </a:t>
            </a:r>
            <a:r>
              <a:rPr lang="en-US" dirty="0" err="1" smtClean="0"/>
              <a:t>bunu</a:t>
            </a:r>
            <a:r>
              <a:rPr lang="en-US" dirty="0" smtClean="0"/>
              <a:t> </a:t>
            </a:r>
            <a:r>
              <a:rPr lang="en-US" dirty="0" err="1" smtClean="0"/>
              <a:t>pekiştirmeye</a:t>
            </a:r>
            <a:r>
              <a:rPr lang="en-US" dirty="0" smtClean="0"/>
              <a:t> </a:t>
            </a:r>
            <a:r>
              <a:rPr lang="en-US" dirty="0" err="1" smtClean="0"/>
              <a:t>yönelik</a:t>
            </a:r>
            <a:r>
              <a:rPr lang="en-US" dirty="0" smtClean="0"/>
              <a:t> </a:t>
            </a:r>
            <a:r>
              <a:rPr lang="en-US" dirty="0" err="1" smtClean="0"/>
              <a:t>çabalara</a:t>
            </a:r>
            <a:r>
              <a:rPr lang="en-US" dirty="0" smtClean="0"/>
              <a:t> </a:t>
            </a:r>
            <a:r>
              <a:rPr lang="en-US" dirty="0" err="1" smtClean="0"/>
              <a:t>girişilir</a:t>
            </a:r>
            <a:r>
              <a:rPr lang="en-US" dirty="0" smtClean="0"/>
              <a:t>. </a:t>
            </a:r>
          </a:p>
          <a:p>
            <a:r>
              <a:rPr lang="en-US" dirty="0" err="1" smtClean="0"/>
              <a:t>Marka</a:t>
            </a:r>
            <a:r>
              <a:rPr lang="en-US" dirty="0" smtClean="0"/>
              <a:t> </a:t>
            </a:r>
            <a:r>
              <a:rPr lang="en-US" dirty="0" err="1" smtClean="0"/>
              <a:t>imajı</a:t>
            </a:r>
            <a:r>
              <a:rPr lang="en-US" dirty="0" smtClean="0"/>
              <a:t> </a:t>
            </a:r>
            <a:r>
              <a:rPr lang="en-US" dirty="0" err="1" smtClean="0"/>
              <a:t>değişmez</a:t>
            </a:r>
            <a:r>
              <a:rPr lang="en-US" dirty="0" smtClean="0"/>
              <a:t> </a:t>
            </a:r>
            <a:r>
              <a:rPr lang="en-US" dirty="0" err="1" smtClean="0"/>
              <a:t>değildir</a:t>
            </a:r>
            <a:r>
              <a:rPr lang="tr-TR" dirty="0" smtClean="0"/>
              <a:t>.</a:t>
            </a:r>
            <a:r>
              <a:rPr lang="en-US" dirty="0" smtClean="0"/>
              <a:t> </a:t>
            </a:r>
            <a:r>
              <a:rPr lang="en-US" dirty="0" err="1" smtClean="0"/>
              <a:t>Nokia’nın</a:t>
            </a:r>
            <a:r>
              <a:rPr lang="en-US" dirty="0" smtClean="0"/>
              <a:t> </a:t>
            </a:r>
            <a:r>
              <a:rPr lang="en-US" dirty="0" err="1" smtClean="0"/>
              <a:t>marka</a:t>
            </a:r>
            <a:r>
              <a:rPr lang="en-US" dirty="0" smtClean="0"/>
              <a:t> </a:t>
            </a:r>
            <a:r>
              <a:rPr lang="en-US" dirty="0" err="1" smtClean="0"/>
              <a:t>imajını</a:t>
            </a:r>
            <a:r>
              <a:rPr lang="en-US" dirty="0" smtClean="0"/>
              <a:t> </a:t>
            </a:r>
            <a:r>
              <a:rPr lang="en-US" dirty="0" err="1" smtClean="0"/>
              <a:t>düşünün</a:t>
            </a:r>
            <a:r>
              <a:rPr lang="en-US" dirty="0" smtClean="0"/>
              <a:t>. </a:t>
            </a:r>
            <a:endParaRPr lang="en-US" dirty="0"/>
          </a:p>
        </p:txBody>
      </p:sp>
    </p:spTree>
    <p:extLst>
      <p:ext uri="{BB962C8B-B14F-4D97-AF65-F5344CB8AC3E}">
        <p14:creationId xmlns:p14="http://schemas.microsoft.com/office/powerpoint/2010/main" val="27424786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smtClean="0"/>
              <a:t>Doğru</a:t>
            </a:r>
            <a:r>
              <a:rPr lang="en-US" smtClean="0"/>
              <a:t> </a:t>
            </a:r>
            <a:r>
              <a:rPr lang="en-US" err="1" smtClean="0"/>
              <a:t>Marka</a:t>
            </a:r>
            <a:r>
              <a:rPr lang="en-US" smtClean="0"/>
              <a:t> </a:t>
            </a:r>
            <a:r>
              <a:rPr lang="en-US" err="1" smtClean="0"/>
              <a:t>İmajı</a:t>
            </a:r>
            <a:r>
              <a:rPr lang="en-US" smtClean="0"/>
              <a:t> </a:t>
            </a:r>
            <a:r>
              <a:rPr lang="en-US" err="1" smtClean="0"/>
              <a:t>Yaratmak</a:t>
            </a:r>
            <a:endParaRPr lang="en-US"/>
          </a:p>
        </p:txBody>
      </p:sp>
      <p:sp>
        <p:nvSpPr>
          <p:cNvPr id="3" name="Content Placeholder 2"/>
          <p:cNvSpPr>
            <a:spLocks noGrp="1"/>
          </p:cNvSpPr>
          <p:nvPr>
            <p:ph idx="1"/>
          </p:nvPr>
        </p:nvSpPr>
        <p:spPr/>
        <p:txBody>
          <a:bodyPr/>
          <a:lstStyle/>
          <a:p>
            <a:r>
              <a:rPr lang="en-US" dirty="0" err="1" smtClean="0"/>
              <a:t>Doğru</a:t>
            </a:r>
            <a:r>
              <a:rPr lang="en-US" dirty="0" smtClean="0"/>
              <a:t> </a:t>
            </a:r>
            <a:r>
              <a:rPr lang="en-US" dirty="0" err="1" smtClean="0"/>
              <a:t>imaj</a:t>
            </a:r>
            <a:r>
              <a:rPr lang="en-US" dirty="0" smtClean="0"/>
              <a:t> </a:t>
            </a:r>
            <a:r>
              <a:rPr lang="en-US" dirty="0" err="1" smtClean="0"/>
              <a:t>kurumun</a:t>
            </a:r>
            <a:r>
              <a:rPr lang="en-US" dirty="0" smtClean="0"/>
              <a:t> </a:t>
            </a:r>
            <a:r>
              <a:rPr lang="en-US" dirty="0" err="1" smtClean="0"/>
              <a:t>ve</a:t>
            </a:r>
            <a:r>
              <a:rPr lang="en-US" dirty="0" smtClean="0"/>
              <a:t> </a:t>
            </a:r>
            <a:r>
              <a:rPr lang="en-US" dirty="0" err="1" smtClean="0"/>
              <a:t>ürünlerinin</a:t>
            </a:r>
            <a:r>
              <a:rPr lang="en-US" dirty="0" smtClean="0"/>
              <a:t> </a:t>
            </a:r>
            <a:r>
              <a:rPr lang="en-US" dirty="0" err="1" smtClean="0"/>
              <a:t>benzersiz</a:t>
            </a:r>
            <a:r>
              <a:rPr lang="en-US" dirty="0" smtClean="0"/>
              <a:t> </a:t>
            </a:r>
            <a:r>
              <a:rPr lang="en-US" dirty="0" err="1" smtClean="0"/>
              <a:t>yönlerine</a:t>
            </a:r>
            <a:r>
              <a:rPr lang="en-US" dirty="0" smtClean="0"/>
              <a:t> </a:t>
            </a:r>
            <a:r>
              <a:rPr lang="en-US" dirty="0" err="1" smtClean="0"/>
              <a:t>ait</a:t>
            </a:r>
            <a:r>
              <a:rPr lang="en-US" dirty="0" smtClean="0"/>
              <a:t> net </a:t>
            </a:r>
            <a:r>
              <a:rPr lang="en-US" dirty="0" err="1" smtClean="0"/>
              <a:t>bir</a:t>
            </a:r>
            <a:r>
              <a:rPr lang="en-US" dirty="0" smtClean="0"/>
              <a:t> </a:t>
            </a:r>
            <a:r>
              <a:rPr lang="en-US" dirty="0" err="1" smtClean="0"/>
              <a:t>mesaj</a:t>
            </a:r>
            <a:r>
              <a:rPr lang="en-US" dirty="0" smtClean="0"/>
              <a:t> </a:t>
            </a:r>
            <a:r>
              <a:rPr lang="en-US" dirty="0" err="1" smtClean="0"/>
              <a:t>gönderir</a:t>
            </a:r>
            <a:r>
              <a:rPr lang="en-US" dirty="0" smtClean="0"/>
              <a:t>. </a:t>
            </a:r>
            <a:r>
              <a:rPr lang="en-US" dirty="0" err="1" smtClean="0"/>
              <a:t>Böylece</a:t>
            </a:r>
            <a:r>
              <a:rPr lang="en-US" dirty="0" smtClean="0"/>
              <a:t> </a:t>
            </a:r>
            <a:r>
              <a:rPr lang="en-US" dirty="0" err="1" smtClean="0"/>
              <a:t>kurumu</a:t>
            </a:r>
            <a:r>
              <a:rPr lang="en-US" dirty="0" smtClean="0"/>
              <a:t> </a:t>
            </a:r>
            <a:r>
              <a:rPr lang="en-US" dirty="0" err="1" smtClean="0"/>
              <a:t>ve</a:t>
            </a:r>
            <a:r>
              <a:rPr lang="en-US" dirty="0" smtClean="0"/>
              <a:t> </a:t>
            </a:r>
            <a:r>
              <a:rPr lang="en-US" dirty="0" err="1" smtClean="0"/>
              <a:t>ürünlerini</a:t>
            </a:r>
            <a:r>
              <a:rPr lang="en-US" dirty="0" smtClean="0"/>
              <a:t> </a:t>
            </a:r>
            <a:r>
              <a:rPr lang="en-US" dirty="0" err="1" smtClean="0"/>
              <a:t>zihnimizde</a:t>
            </a:r>
            <a:r>
              <a:rPr lang="en-US" dirty="0" smtClean="0"/>
              <a:t> </a:t>
            </a:r>
            <a:r>
              <a:rPr lang="en-US" dirty="0" err="1" smtClean="0"/>
              <a:t>ayrıcalıklı</a:t>
            </a:r>
            <a:r>
              <a:rPr lang="en-US" dirty="0" smtClean="0"/>
              <a:t> </a:t>
            </a:r>
            <a:r>
              <a:rPr lang="en-US" dirty="0" err="1" smtClean="0"/>
              <a:t>bir</a:t>
            </a:r>
            <a:r>
              <a:rPr lang="en-US" dirty="0" smtClean="0"/>
              <a:t> </a:t>
            </a:r>
            <a:r>
              <a:rPr lang="en-US" dirty="0" err="1" smtClean="0"/>
              <a:t>yere</a:t>
            </a:r>
            <a:r>
              <a:rPr lang="en-US" dirty="0" smtClean="0"/>
              <a:t> </a:t>
            </a:r>
            <a:r>
              <a:rPr lang="en-US" dirty="0" err="1" smtClean="0"/>
              <a:t>yerleştirmemizi</a:t>
            </a:r>
            <a:r>
              <a:rPr lang="en-US" dirty="0" smtClean="0"/>
              <a:t> </a:t>
            </a:r>
            <a:r>
              <a:rPr lang="en-US" dirty="0" err="1" smtClean="0"/>
              <a:t>sağlar</a:t>
            </a:r>
            <a:r>
              <a:rPr lang="en-US" dirty="0" smtClean="0"/>
              <a:t>. </a:t>
            </a:r>
          </a:p>
          <a:p>
            <a:r>
              <a:rPr lang="tr-TR" dirty="0" smtClean="0"/>
              <a:t>Unutmayın </a:t>
            </a:r>
            <a:r>
              <a:rPr lang="tr-TR" dirty="0"/>
              <a:t>m</a:t>
            </a:r>
            <a:r>
              <a:rPr lang="en-US" dirty="0" err="1" smtClean="0"/>
              <a:t>arka</a:t>
            </a:r>
            <a:r>
              <a:rPr lang="en-US" dirty="0" smtClean="0"/>
              <a:t> </a:t>
            </a:r>
            <a:r>
              <a:rPr lang="en-US" dirty="0" err="1"/>
              <a:t>imajı</a:t>
            </a:r>
            <a:r>
              <a:rPr lang="en-US" dirty="0"/>
              <a:t> </a:t>
            </a:r>
            <a:r>
              <a:rPr lang="tr-TR" dirty="0" smtClean="0"/>
              <a:t>sadece işletmenin</a:t>
            </a:r>
            <a:r>
              <a:rPr lang="en-US" dirty="0" smtClean="0"/>
              <a:t> </a:t>
            </a:r>
            <a:r>
              <a:rPr lang="tr-TR" dirty="0"/>
              <a:t>l</a:t>
            </a:r>
            <a:r>
              <a:rPr lang="en-US" dirty="0" err="1" smtClean="0"/>
              <a:t>ogo</a:t>
            </a:r>
            <a:r>
              <a:rPr lang="tr-TR" dirty="0" smtClean="0"/>
              <a:t>su</a:t>
            </a:r>
            <a:r>
              <a:rPr lang="en-US" dirty="0" smtClean="0"/>
              <a:t> </a:t>
            </a:r>
            <a:r>
              <a:rPr lang="en-US" dirty="0"/>
              <a:t>/ </a:t>
            </a:r>
            <a:r>
              <a:rPr lang="tr-TR" dirty="0"/>
              <a:t>a</a:t>
            </a:r>
            <a:r>
              <a:rPr lang="en-US" dirty="0" err="1" smtClean="0"/>
              <a:t>mblem</a:t>
            </a:r>
            <a:r>
              <a:rPr lang="tr-TR" dirty="0" smtClean="0"/>
              <a:t>i değildir</a:t>
            </a:r>
            <a:r>
              <a:rPr lang="en-US" dirty="0" smtClean="0"/>
              <a:t> </a:t>
            </a:r>
          </a:p>
          <a:p>
            <a:pPr>
              <a:buNone/>
            </a:pPr>
            <a:endParaRPr lang="en-US" dirty="0" smtClean="0"/>
          </a:p>
          <a:p>
            <a:endParaRPr lang="en-US" dirty="0"/>
          </a:p>
        </p:txBody>
      </p:sp>
    </p:spTree>
    <p:extLst>
      <p:ext uri="{BB962C8B-B14F-4D97-AF65-F5344CB8AC3E}">
        <p14:creationId xmlns:p14="http://schemas.microsoft.com/office/powerpoint/2010/main" val="36336793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smtClean="0"/>
              <a:t>Marka</a:t>
            </a:r>
            <a:r>
              <a:rPr lang="en-US" smtClean="0"/>
              <a:t> </a:t>
            </a:r>
            <a:r>
              <a:rPr lang="en-US" err="1" smtClean="0"/>
              <a:t>İmajı</a:t>
            </a:r>
            <a:r>
              <a:rPr lang="en-US" smtClean="0"/>
              <a:t> </a:t>
            </a:r>
            <a:r>
              <a:rPr lang="en-US" err="1" smtClean="0"/>
              <a:t>Yaratırken</a:t>
            </a:r>
            <a:endParaRPr lang="en-US"/>
          </a:p>
        </p:txBody>
      </p:sp>
      <p:sp>
        <p:nvSpPr>
          <p:cNvPr id="3" name="Content Placeholder 2"/>
          <p:cNvSpPr>
            <a:spLocks noGrp="1"/>
          </p:cNvSpPr>
          <p:nvPr>
            <p:ph idx="1"/>
          </p:nvPr>
        </p:nvSpPr>
        <p:spPr/>
        <p:txBody>
          <a:bodyPr>
            <a:normAutofit/>
          </a:bodyPr>
          <a:lstStyle/>
          <a:p>
            <a:r>
              <a:rPr lang="en-US" err="1" smtClean="0"/>
              <a:t>Marka</a:t>
            </a:r>
            <a:r>
              <a:rPr lang="en-US" smtClean="0"/>
              <a:t> </a:t>
            </a:r>
            <a:r>
              <a:rPr lang="en-US" err="1" smtClean="0"/>
              <a:t>imajı</a:t>
            </a:r>
            <a:r>
              <a:rPr lang="en-US" smtClean="0"/>
              <a:t> </a:t>
            </a:r>
            <a:r>
              <a:rPr lang="en-US" err="1" smtClean="0"/>
              <a:t>yaratırken</a:t>
            </a:r>
            <a:r>
              <a:rPr lang="en-US" smtClean="0"/>
              <a:t> hem </a:t>
            </a:r>
            <a:r>
              <a:rPr lang="en-US" err="1" smtClean="0"/>
              <a:t>ürüne</a:t>
            </a:r>
            <a:r>
              <a:rPr lang="en-US" smtClean="0"/>
              <a:t> </a:t>
            </a:r>
            <a:r>
              <a:rPr lang="en-US" err="1" smtClean="0"/>
              <a:t>ilişkin</a:t>
            </a:r>
            <a:r>
              <a:rPr lang="en-US" smtClean="0"/>
              <a:t> </a:t>
            </a:r>
            <a:r>
              <a:rPr lang="en-US" err="1" smtClean="0"/>
              <a:t>unsurları</a:t>
            </a:r>
            <a:r>
              <a:rPr lang="en-US" smtClean="0"/>
              <a:t> hem de </a:t>
            </a:r>
            <a:r>
              <a:rPr lang="en-US" err="1" smtClean="0"/>
              <a:t>tüketiciye</a:t>
            </a:r>
            <a:r>
              <a:rPr lang="en-US" smtClean="0"/>
              <a:t> </a:t>
            </a:r>
            <a:r>
              <a:rPr lang="en-US" err="1" smtClean="0"/>
              <a:t>ilişkin</a:t>
            </a:r>
            <a:r>
              <a:rPr lang="en-US" smtClean="0"/>
              <a:t> </a:t>
            </a:r>
            <a:r>
              <a:rPr lang="en-US" err="1" smtClean="0"/>
              <a:t>unsurları</a:t>
            </a:r>
            <a:r>
              <a:rPr lang="en-US" smtClean="0"/>
              <a:t> </a:t>
            </a:r>
            <a:r>
              <a:rPr lang="en-US" err="1" smtClean="0"/>
              <a:t>göz</a:t>
            </a:r>
            <a:r>
              <a:rPr lang="en-US" smtClean="0"/>
              <a:t> </a:t>
            </a:r>
            <a:r>
              <a:rPr lang="en-US" err="1" smtClean="0"/>
              <a:t>önünde</a:t>
            </a:r>
            <a:r>
              <a:rPr lang="en-US" smtClean="0"/>
              <a:t> </a:t>
            </a:r>
            <a:r>
              <a:rPr lang="en-US" err="1" smtClean="0"/>
              <a:t>bulundurmak</a:t>
            </a:r>
            <a:r>
              <a:rPr lang="en-US" smtClean="0"/>
              <a:t> </a:t>
            </a:r>
            <a:r>
              <a:rPr lang="en-US" err="1" smtClean="0"/>
              <a:t>gerekir</a:t>
            </a:r>
            <a:r>
              <a:rPr lang="en-US" smtClean="0"/>
              <a:t>. </a:t>
            </a:r>
            <a:r>
              <a:rPr lang="en-US" err="1" smtClean="0"/>
              <a:t>Ürün</a:t>
            </a:r>
            <a:r>
              <a:rPr lang="en-US" smtClean="0"/>
              <a:t> </a:t>
            </a:r>
            <a:r>
              <a:rPr lang="en-US" err="1" smtClean="0"/>
              <a:t>şüphesiz</a:t>
            </a:r>
            <a:r>
              <a:rPr lang="en-US" smtClean="0"/>
              <a:t> </a:t>
            </a:r>
            <a:r>
              <a:rPr lang="en-US" err="1" smtClean="0"/>
              <a:t>tüketiciye</a:t>
            </a:r>
            <a:r>
              <a:rPr lang="en-US" smtClean="0"/>
              <a:t> </a:t>
            </a:r>
            <a:r>
              <a:rPr lang="en-US" err="1" smtClean="0"/>
              <a:t>somut</a:t>
            </a:r>
            <a:r>
              <a:rPr lang="en-US" smtClean="0"/>
              <a:t> </a:t>
            </a:r>
            <a:r>
              <a:rPr lang="en-US" err="1" smtClean="0"/>
              <a:t>bir</a:t>
            </a:r>
            <a:r>
              <a:rPr lang="en-US" smtClean="0"/>
              <a:t> </a:t>
            </a:r>
            <a:r>
              <a:rPr lang="en-US" err="1" smtClean="0"/>
              <a:t>fayda</a:t>
            </a:r>
            <a:r>
              <a:rPr lang="en-US" smtClean="0"/>
              <a:t> </a:t>
            </a:r>
            <a:r>
              <a:rPr lang="en-US" err="1" smtClean="0"/>
              <a:t>sağlar</a:t>
            </a:r>
            <a:r>
              <a:rPr lang="en-US" smtClean="0"/>
              <a:t> </a:t>
            </a:r>
            <a:r>
              <a:rPr lang="en-US" err="1" smtClean="0"/>
              <a:t>ancak</a:t>
            </a:r>
            <a:r>
              <a:rPr lang="en-US" smtClean="0"/>
              <a:t> </a:t>
            </a:r>
            <a:r>
              <a:rPr lang="en-US" err="1" smtClean="0"/>
              <a:t>bunun</a:t>
            </a:r>
            <a:r>
              <a:rPr lang="en-US" smtClean="0"/>
              <a:t> </a:t>
            </a:r>
            <a:r>
              <a:rPr lang="en-US" err="1" smtClean="0"/>
              <a:t>ötesinde</a:t>
            </a:r>
            <a:r>
              <a:rPr lang="en-US" smtClean="0"/>
              <a:t> </a:t>
            </a:r>
            <a:r>
              <a:rPr lang="en-US" err="1" smtClean="0"/>
              <a:t>bir</a:t>
            </a:r>
            <a:r>
              <a:rPr lang="en-US" smtClean="0"/>
              <a:t> </a:t>
            </a:r>
            <a:r>
              <a:rPr lang="en-US" err="1" smtClean="0"/>
              <a:t>takım</a:t>
            </a:r>
            <a:r>
              <a:rPr lang="en-US" smtClean="0"/>
              <a:t> </a:t>
            </a:r>
            <a:r>
              <a:rPr lang="en-US" err="1" smtClean="0"/>
              <a:t>anlamlar</a:t>
            </a:r>
            <a:r>
              <a:rPr lang="en-US" smtClean="0"/>
              <a:t> </a:t>
            </a:r>
            <a:r>
              <a:rPr lang="en-US" err="1" smtClean="0"/>
              <a:t>da</a:t>
            </a:r>
            <a:r>
              <a:rPr lang="en-US" smtClean="0"/>
              <a:t> </a:t>
            </a:r>
            <a:r>
              <a:rPr lang="en-US" err="1" smtClean="0"/>
              <a:t>taşır</a:t>
            </a:r>
            <a:r>
              <a:rPr lang="en-US" smtClean="0"/>
              <a:t>. </a:t>
            </a:r>
          </a:p>
          <a:p>
            <a:r>
              <a:rPr lang="en-US" err="1" smtClean="0"/>
              <a:t>Marka</a:t>
            </a:r>
            <a:r>
              <a:rPr lang="en-US" smtClean="0"/>
              <a:t> </a:t>
            </a:r>
            <a:r>
              <a:rPr lang="en-US" err="1"/>
              <a:t>imajı</a:t>
            </a:r>
            <a:r>
              <a:rPr lang="en-US"/>
              <a:t> </a:t>
            </a:r>
            <a:r>
              <a:rPr lang="en-US" err="1"/>
              <a:t>yaratma</a:t>
            </a:r>
            <a:r>
              <a:rPr lang="en-US"/>
              <a:t> </a:t>
            </a:r>
            <a:r>
              <a:rPr lang="en-US" err="1"/>
              <a:t>ve</a:t>
            </a:r>
            <a:r>
              <a:rPr lang="en-US"/>
              <a:t> </a:t>
            </a:r>
            <a:r>
              <a:rPr lang="en-US" err="1"/>
              <a:t>güçlendirmeye</a:t>
            </a:r>
            <a:r>
              <a:rPr lang="en-US"/>
              <a:t> </a:t>
            </a:r>
            <a:r>
              <a:rPr lang="en-US" err="1"/>
              <a:t>yönelik</a:t>
            </a:r>
            <a:r>
              <a:rPr lang="en-US"/>
              <a:t> </a:t>
            </a:r>
            <a:r>
              <a:rPr lang="en-US" err="1"/>
              <a:t>iletişim</a:t>
            </a:r>
            <a:r>
              <a:rPr lang="en-US"/>
              <a:t> </a:t>
            </a:r>
            <a:r>
              <a:rPr lang="en-US" err="1"/>
              <a:t>stratejilerinin</a:t>
            </a:r>
            <a:r>
              <a:rPr lang="en-US"/>
              <a:t> </a:t>
            </a:r>
            <a:r>
              <a:rPr lang="en-US" err="1"/>
              <a:t>temelinde</a:t>
            </a:r>
            <a:r>
              <a:rPr lang="en-US"/>
              <a:t>, </a:t>
            </a:r>
            <a:r>
              <a:rPr lang="en-US" err="1"/>
              <a:t>tüketicilerin</a:t>
            </a:r>
            <a:r>
              <a:rPr lang="en-US"/>
              <a:t> </a:t>
            </a:r>
            <a:r>
              <a:rPr lang="en-US" err="1"/>
              <a:t>zihninde</a:t>
            </a:r>
            <a:r>
              <a:rPr lang="en-US"/>
              <a:t> </a:t>
            </a:r>
            <a:r>
              <a:rPr lang="en-US" err="1"/>
              <a:t>olumlu</a:t>
            </a:r>
            <a:r>
              <a:rPr lang="en-US"/>
              <a:t> </a:t>
            </a:r>
            <a:r>
              <a:rPr lang="en-US" err="1"/>
              <a:t>çağrışımlar</a:t>
            </a:r>
            <a:r>
              <a:rPr lang="en-US"/>
              <a:t> </a:t>
            </a:r>
            <a:r>
              <a:rPr lang="en-US" err="1"/>
              <a:t>demeti</a:t>
            </a:r>
            <a:r>
              <a:rPr lang="en-US"/>
              <a:t> </a:t>
            </a:r>
            <a:r>
              <a:rPr lang="en-US" err="1"/>
              <a:t>yaratmak</a:t>
            </a:r>
            <a:r>
              <a:rPr lang="en-US"/>
              <a:t> </a:t>
            </a:r>
            <a:r>
              <a:rPr lang="en-US" err="1"/>
              <a:t>ve</a:t>
            </a:r>
            <a:r>
              <a:rPr lang="en-US"/>
              <a:t> </a:t>
            </a:r>
            <a:r>
              <a:rPr lang="en-US" err="1"/>
              <a:t>bu</a:t>
            </a:r>
            <a:r>
              <a:rPr lang="en-US"/>
              <a:t> </a:t>
            </a:r>
            <a:r>
              <a:rPr lang="en-US" err="1"/>
              <a:t>çağrışımları</a:t>
            </a:r>
            <a:r>
              <a:rPr lang="en-US"/>
              <a:t> </a:t>
            </a:r>
            <a:r>
              <a:rPr lang="en-US" err="1"/>
              <a:t>kullanarak</a:t>
            </a:r>
            <a:r>
              <a:rPr lang="en-US"/>
              <a:t> </a:t>
            </a:r>
            <a:r>
              <a:rPr lang="en-US" err="1"/>
              <a:t>tüketicilerin</a:t>
            </a:r>
            <a:r>
              <a:rPr lang="en-US"/>
              <a:t> </a:t>
            </a:r>
            <a:r>
              <a:rPr lang="en-US" err="1"/>
              <a:t>markayı</a:t>
            </a:r>
            <a:r>
              <a:rPr lang="en-US"/>
              <a:t> </a:t>
            </a:r>
            <a:r>
              <a:rPr lang="en-US" err="1"/>
              <a:t>tercih</a:t>
            </a:r>
            <a:r>
              <a:rPr lang="en-US"/>
              <a:t> </a:t>
            </a:r>
            <a:r>
              <a:rPr lang="en-US" err="1"/>
              <a:t>etmesini</a:t>
            </a:r>
            <a:r>
              <a:rPr lang="en-US"/>
              <a:t> </a:t>
            </a:r>
            <a:r>
              <a:rPr lang="en-US" err="1"/>
              <a:t>sağlamaktır</a:t>
            </a:r>
            <a:r>
              <a:rPr lang="en-US"/>
              <a:t>. </a:t>
            </a:r>
            <a:endParaRPr lang="en-US" smtClean="0"/>
          </a:p>
          <a:p>
            <a:endParaRPr lang="en-US"/>
          </a:p>
        </p:txBody>
      </p:sp>
    </p:spTree>
    <p:extLst>
      <p:ext uri="{BB962C8B-B14F-4D97-AF65-F5344CB8AC3E}">
        <p14:creationId xmlns:p14="http://schemas.microsoft.com/office/powerpoint/2010/main" val="39186571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err="1" smtClean="0"/>
              <a:t>Marka</a:t>
            </a:r>
            <a:r>
              <a:rPr lang="en-US" smtClean="0"/>
              <a:t> </a:t>
            </a:r>
            <a:r>
              <a:rPr lang="en-US" err="1" smtClean="0"/>
              <a:t>İmajı</a:t>
            </a:r>
            <a:r>
              <a:rPr lang="en-US" smtClean="0"/>
              <a:t> </a:t>
            </a:r>
            <a:r>
              <a:rPr lang="en-US" err="1" smtClean="0"/>
              <a:t>Yenilemek</a:t>
            </a:r>
            <a:endParaRPr lang="en-US"/>
          </a:p>
        </p:txBody>
      </p:sp>
      <p:sp>
        <p:nvSpPr>
          <p:cNvPr id="3" name="Content Placeholder 2"/>
          <p:cNvSpPr>
            <a:spLocks noGrp="1"/>
          </p:cNvSpPr>
          <p:nvPr>
            <p:ph idx="1"/>
          </p:nvPr>
        </p:nvSpPr>
        <p:spPr/>
        <p:txBody>
          <a:bodyPr/>
          <a:lstStyle/>
          <a:p>
            <a:r>
              <a:rPr lang="en-US" dirty="0" err="1" smtClean="0"/>
              <a:t>Eski</a:t>
            </a:r>
            <a:r>
              <a:rPr lang="en-US" dirty="0" smtClean="0"/>
              <a:t> </a:t>
            </a:r>
            <a:r>
              <a:rPr lang="en-US" dirty="0" err="1" smtClean="0"/>
              <a:t>müşterilerin</a:t>
            </a:r>
            <a:r>
              <a:rPr lang="en-US" dirty="0" smtClean="0"/>
              <a:t> </a:t>
            </a:r>
            <a:r>
              <a:rPr lang="en-US" dirty="0" err="1" smtClean="0"/>
              <a:t>markayı</a:t>
            </a:r>
            <a:r>
              <a:rPr lang="en-US" dirty="0" smtClean="0"/>
              <a:t> </a:t>
            </a:r>
            <a:r>
              <a:rPr lang="en-US" dirty="0" err="1" smtClean="0"/>
              <a:t>yeniden</a:t>
            </a:r>
            <a:r>
              <a:rPr lang="en-US" dirty="0" smtClean="0"/>
              <a:t> </a:t>
            </a:r>
            <a:r>
              <a:rPr lang="en-US" dirty="0" err="1" smtClean="0"/>
              <a:t>keşfetmesini</a:t>
            </a:r>
            <a:r>
              <a:rPr lang="en-US" dirty="0" smtClean="0"/>
              <a:t> </a:t>
            </a:r>
            <a:r>
              <a:rPr lang="en-US" dirty="0" err="1" smtClean="0"/>
              <a:t>sağlamak</a:t>
            </a:r>
            <a:endParaRPr lang="en-US" dirty="0" smtClean="0"/>
          </a:p>
          <a:p>
            <a:r>
              <a:rPr lang="en-US" dirty="0" err="1" smtClean="0"/>
              <a:t>Orjinale</a:t>
            </a:r>
            <a:r>
              <a:rPr lang="en-US" dirty="0" smtClean="0"/>
              <a:t> </a:t>
            </a:r>
            <a:r>
              <a:rPr lang="en-US" dirty="0" err="1" smtClean="0"/>
              <a:t>sadık</a:t>
            </a:r>
            <a:r>
              <a:rPr lang="en-US" dirty="0" smtClean="0"/>
              <a:t> </a:t>
            </a:r>
            <a:r>
              <a:rPr lang="en-US" dirty="0" err="1" smtClean="0"/>
              <a:t>kalarak</a:t>
            </a:r>
            <a:r>
              <a:rPr lang="en-US" dirty="0" smtClean="0"/>
              <a:t> </a:t>
            </a:r>
            <a:r>
              <a:rPr lang="en-US" dirty="0" err="1" smtClean="0"/>
              <a:t>yenileşebilmek</a:t>
            </a:r>
            <a:endParaRPr lang="en-US" dirty="0" smtClean="0"/>
          </a:p>
          <a:p>
            <a:r>
              <a:rPr lang="en-US" dirty="0" smtClean="0"/>
              <a:t>Sana </a:t>
            </a:r>
            <a:r>
              <a:rPr lang="en-US" dirty="0" err="1" smtClean="0"/>
              <a:t>Margarin</a:t>
            </a:r>
            <a:r>
              <a:rPr lang="en-US" dirty="0" smtClean="0"/>
              <a:t> </a:t>
            </a:r>
            <a:r>
              <a:rPr lang="en-US" dirty="0" err="1" smtClean="0"/>
              <a:t>örneği</a:t>
            </a:r>
            <a:endParaRPr lang="tr-TR" dirty="0" smtClean="0"/>
          </a:p>
          <a:p>
            <a:endParaRPr lang="en-US" dirty="0"/>
          </a:p>
        </p:txBody>
      </p:sp>
    </p:spTree>
    <p:extLst>
      <p:ext uri="{BB962C8B-B14F-4D97-AF65-F5344CB8AC3E}">
        <p14:creationId xmlns:p14="http://schemas.microsoft.com/office/powerpoint/2010/main" val="21167866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699</Words>
  <Application>Microsoft Office PowerPoint</Application>
  <PresentationFormat>Geniş ekran</PresentationFormat>
  <Paragraphs>72</Paragraphs>
  <Slides>21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21</vt:i4>
      </vt:variant>
    </vt:vector>
  </HeadingPairs>
  <TitlesOfParts>
    <vt:vector size="25" baseType="lpstr">
      <vt:lpstr>Arial</vt:lpstr>
      <vt:lpstr>Calibri</vt:lpstr>
      <vt:lpstr>Calibri Light</vt:lpstr>
      <vt:lpstr>Office Teması</vt:lpstr>
      <vt:lpstr>Marka İmajı</vt:lpstr>
      <vt:lpstr>Kurum ve Marka İmajı</vt:lpstr>
      <vt:lpstr>PowerPoint Sunusu</vt:lpstr>
      <vt:lpstr>Tüketici Açısından Marka İmajının Rolü</vt:lpstr>
      <vt:lpstr>Şirketler Açısından Marka İmajının Rolü</vt:lpstr>
      <vt:lpstr>İstenen Marka İmajını Tanımlamak</vt:lpstr>
      <vt:lpstr>Doğru Marka İmajı Yaratmak</vt:lpstr>
      <vt:lpstr>Marka İmajı Yaratırken</vt:lpstr>
      <vt:lpstr>Marka İmajı Yenilemek</vt:lpstr>
      <vt:lpstr>PowerPoint Sunusu</vt:lpstr>
      <vt:lpstr>Marka İmajını Değiştirmek</vt:lpstr>
      <vt:lpstr>Vogue’un İkonik Resimleri Target Ürünleriyle Yeniden Canlanıyor</vt:lpstr>
      <vt:lpstr>PowerPoint Sunusu</vt:lpstr>
      <vt:lpstr>Marka Logoları</vt:lpstr>
      <vt:lpstr>PowerPoint Sunusu</vt:lpstr>
      <vt:lpstr>PowerPoint Sunusu</vt:lpstr>
      <vt:lpstr>Marka Kişiliği</vt:lpstr>
      <vt:lpstr>Aaker’e göre marka kişiliğinin beş özelliği </vt:lpstr>
      <vt:lpstr>Marka Sadakati</vt:lpstr>
      <vt:lpstr>Marka Denkliği</vt:lpstr>
      <vt:lpstr>2013 yılında Marka Değeri en Yüksek Olan Markalar (Interband)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Marka İmajı</dc:title>
  <dc:creator>ilef</dc:creator>
  <cp:lastModifiedBy>ilef</cp:lastModifiedBy>
  <cp:revision>2</cp:revision>
  <dcterms:created xsi:type="dcterms:W3CDTF">2018-03-27T11:40:42Z</dcterms:created>
  <dcterms:modified xsi:type="dcterms:W3CDTF">2018-03-27T13:16:37Z</dcterms:modified>
</cp:coreProperties>
</file>