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40" r:id="rId3"/>
    <p:sldId id="341" r:id="rId4"/>
    <p:sldId id="342" r:id="rId5"/>
    <p:sldId id="343" r:id="rId6"/>
    <p:sldId id="354" r:id="rId7"/>
    <p:sldId id="355" r:id="rId8"/>
    <p:sldId id="356" r:id="rId9"/>
    <p:sldId id="357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796D3C-9B30-43C6-4349-C6E04D2CE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532619F-EB52-9E86-C71D-619766483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990FFEB-9FDA-8AC7-189F-A168F4AE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43F-1372-4197-9B89-7C3D02EFEFC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9BBFC3-D9EE-A291-119E-05234562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7A0D48B-FEF4-883B-590D-0D6F975F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FA0C-31F1-4CEF-919E-996EDC60C4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311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DE22E4-D8A5-D10A-DE86-1C1EF34F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9DBA8EE-8625-2F40-9F19-AA799403D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E11871F-9B62-414E-B1F3-CB6653D8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43F-1372-4197-9B89-7C3D02EFEFC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D1684B-7AC3-9276-FC46-D9EB1CCA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804456-D303-6203-18C6-1F945CFC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FA0C-31F1-4CEF-919E-996EDC60C4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11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084E39F-E0E3-E553-A027-E983C3601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A3B23D8-E9EA-B3D0-0C42-3F76FA348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A12916-A5EB-D2CA-D5A3-E3ABFBFD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43F-1372-4197-9B89-7C3D02EFEFC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7343870-36F1-9192-209F-9C8ECF2F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E4F152-35D7-958C-BDC2-BA937656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FA0C-31F1-4CEF-919E-996EDC60C4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2785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7755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011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634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4561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9390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1716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49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08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02FC91-DBDA-DACA-987A-BDD7B5932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66B9AB-B107-AC9E-CCEB-ABC5FB8C9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DA6460-15AD-1745-0D12-514908DE5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43F-1372-4197-9B89-7C3D02EFEFC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400FF1-0659-80FF-0BDC-732DA041B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1748BED-6B4D-3845-E612-2A707D3E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FA0C-31F1-4CEF-919E-996EDC60C4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5965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5065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5730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5636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806533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293467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227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85367" y="1131767"/>
            <a:ext cx="77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871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01467" y="3314401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526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47233" y="1402600"/>
            <a:ext cx="709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Font typeface="Abril Fatface"/>
              <a:buChar char="▫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138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483800" y="799933"/>
            <a:ext cx="5354800" cy="4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▫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835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75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88584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94796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341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9F311A-9562-BC0A-3AC7-F0D9A2CB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90F4DED-6245-7774-15FE-9F2E91A5F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6A3318-AB58-5D98-F697-A2EC3354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43F-1372-4197-9B89-7C3D02EFEFC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31FA11A-CECD-16E4-27BB-E0788736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D1FBA4-0FAB-A43F-2310-8021C0EA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FA0C-31F1-4CEF-919E-996EDC60C4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198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D25AA9-40D7-86CB-51B4-3EF9CB3D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540485-5900-C7C3-3E26-449973C7E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4F12CF0-D5D6-BBDB-6285-03A9EA707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5F7518E-42B9-59E8-A633-7606CE05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43F-1372-4197-9B89-7C3D02EFEFC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4D10F03-F958-3ED6-7733-D69167D1F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FC287C-6CA2-8C3F-681F-783DFAC8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FA0C-31F1-4CEF-919E-996EDC60C4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61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55DEA8-A590-CE3C-92DE-F357D828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0473C38-9F48-53AB-234D-3B315FB3E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E5BBA92-98BB-7D2D-810F-66BDFD74F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BC0B0C4-608B-859E-090E-57C76ADC2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84D558A-C184-D533-BD6D-F10C78E04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E5698CF-DD0A-A946-3408-B2B1CF2A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43F-1372-4197-9B89-7C3D02EFEFC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264D9A5-C6AE-D773-235F-82A0A10E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23D032-3967-9A49-A87A-81D84618E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FA0C-31F1-4CEF-919E-996EDC60C4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28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C53652-3AFF-0F96-2338-1CF6649FC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EB0200C-F83D-2707-79F0-6C0BA762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43F-1372-4197-9B89-7C3D02EFEFC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4643F21-28EA-27A3-0713-AEB626494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DDFDEAB-1077-2EDB-3F90-2FCB1CD8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FA0C-31F1-4CEF-919E-996EDC60C4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101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E6AC8C6-CDBF-6556-3975-0AA76FE90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43F-1372-4197-9B89-7C3D02EFEFC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1C147B7-50AE-258D-73C5-323A7040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EDFDF44-2341-8E4C-7F1F-6A3FFA49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FA0C-31F1-4CEF-919E-996EDC60C4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343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C54C76-5029-8B69-1B26-190A4584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9865F6-B7BC-43AF-97B2-C3F98A9ED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824330B-2B1D-FF50-3593-2AD2E7108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ACE599F-A62B-BDBF-2F84-123B274E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43F-1372-4197-9B89-7C3D02EFEFC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34EBB1D-7E9C-259A-7081-1F872CEF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EF82262-0053-1397-2E68-0C5BB332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FA0C-31F1-4CEF-919E-996EDC60C4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80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6E955D-7E20-45BB-F2FE-B734E08E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0756F17-0F4D-F5CF-F9DC-1B0AC7224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6FF6A0B-CF4E-4105-6C7C-FBFDC1335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9C47E8-EA46-F407-D7B7-187610E1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443F-1372-4197-9B89-7C3D02EFEFC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023FD5B-B18A-5526-2B5E-558F9EB4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D30BA8E-63E6-E22A-9E7E-AAB60690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FA0C-31F1-4CEF-919E-996EDC60C4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95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49D36CA-65CC-3C2C-11E5-5EC74BFA9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5E09B6F-2253-FE3D-C772-2D60A3C87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E5F1A2-6E75-3880-90B1-E46B9D6C1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A443F-1372-4197-9B89-7C3D02EFEFC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8DB48A3-CCB5-FCE6-356F-4B4B852AB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5F3E71C-6159-CA73-55DE-90507E85E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FA0C-31F1-4CEF-919E-996EDC60C4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498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787-D3DC-45D5-B56C-69A6C1B7972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254B-239C-4179-BDCB-5F38BC1EE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58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9D477D0-B889-438E-8A77-4030B914E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EMOTIONAL AND BEHAVIOURAL DEVELOPMENT OF PUPPIES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D2543E-8235-46C6-8896-99FDED863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313917" cy="4291673"/>
          </a:xfrm>
        </p:spPr>
        <p:txBody>
          <a:bodyPr>
            <a:normAutofit/>
          </a:bodyPr>
          <a:lstStyle/>
          <a:p>
            <a:r>
              <a:rPr lang="en-US" dirty="0"/>
              <a:t>Puppies are born blind, deaf and immobile (except for crawling </a:t>
            </a:r>
            <a:r>
              <a:rPr lang="en-US" dirty="0" err="1"/>
              <a:t>behaviour</a:t>
            </a:r>
            <a:r>
              <a:rPr lang="en-US" dirty="0"/>
              <a:t>). </a:t>
            </a:r>
            <a:endParaRPr lang="tr-TR" dirty="0"/>
          </a:p>
          <a:p>
            <a:r>
              <a:rPr lang="en-US" dirty="0"/>
              <a:t>Their development is quite rapid: By the age of 8 weeks they are </a:t>
            </a:r>
            <a:r>
              <a:rPr lang="en-US" dirty="0" err="1"/>
              <a:t>individualised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8 weeks of age is therefore reported as the ideal age for adoption.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937CBF3-0031-4DBE-AE95-402C4AFAE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50" t="24654" r="35425" b="40200"/>
          <a:stretch/>
        </p:blipFill>
        <p:spPr>
          <a:xfrm>
            <a:off x="7536161" y="2031786"/>
            <a:ext cx="4229700" cy="279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1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0553776-3209-4F89-A922-BA39DBCE0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Prenatal </a:t>
            </a:r>
            <a:r>
              <a:rPr lang="tr-TR" b="1" dirty="0" err="1"/>
              <a:t>period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F8D5EE-5B08-4D5A-8555-D98BC07F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313917" cy="4003641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are many studies showing that maternal stress affects offspring development.</a:t>
            </a:r>
            <a:endParaRPr lang="tr-TR" dirty="0"/>
          </a:p>
          <a:p>
            <a:r>
              <a:rPr lang="en-US" dirty="0"/>
              <a:t>Chemosensory learning is important for the development of postnatal sense of smell.</a:t>
            </a:r>
            <a:endParaRPr lang="tr-TR" dirty="0"/>
          </a:p>
          <a:p>
            <a:r>
              <a:rPr lang="en-US" dirty="0"/>
              <a:t>It has been reported that stroking the uterus of the mother dog in the prenatal period activates the parasympathetic system and increases the sense of relaxation and thus facilitates </a:t>
            </a:r>
            <a:r>
              <a:rPr lang="en-US" dirty="0" err="1"/>
              <a:t>socialisation</a:t>
            </a:r>
            <a:r>
              <a:rPr lang="en-US" dirty="0"/>
              <a:t>.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7D4D038-3694-4CFD-A4C3-202AABF3F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5" t="22001" r="38975" b="33200"/>
          <a:stretch/>
        </p:blipFill>
        <p:spPr>
          <a:xfrm>
            <a:off x="7824192" y="548680"/>
            <a:ext cx="3840427" cy="43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2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EE70288-6B87-4034-B68C-A606FFB8A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19201" r="27950" b="10800"/>
          <a:stretch/>
        </p:blipFill>
        <p:spPr>
          <a:xfrm>
            <a:off x="815413" y="644691"/>
            <a:ext cx="4992555" cy="480053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212F8E9-7FEA-4AAF-ABF6-142A107863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26200" r="34250" b="31800"/>
          <a:stretch/>
        </p:blipFill>
        <p:spPr>
          <a:xfrm>
            <a:off x="6440961" y="1124744"/>
            <a:ext cx="5350993" cy="42244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5DCE649-7427-434F-BFE2-623479E99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96" t="90436" r="27950" b="6601"/>
          <a:stretch/>
        </p:blipFill>
        <p:spPr>
          <a:xfrm>
            <a:off x="6474419" y="1004792"/>
            <a:ext cx="5350992" cy="22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9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84B6C29-05AA-42D3-90F2-E5537820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 Neonatal </a:t>
            </a:r>
            <a:r>
              <a:rPr lang="tr-TR" b="1" dirty="0" err="1"/>
              <a:t>period</a:t>
            </a:r>
            <a:r>
              <a:rPr lang="tr-TR" b="1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1E9FCC-CAFD-40D6-BD81-2CB06183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697960" cy="448369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This is the period between day 0 and day 13.</a:t>
            </a:r>
            <a:endParaRPr lang="tr-TR" dirty="0"/>
          </a:p>
          <a:p>
            <a:r>
              <a:rPr lang="en-US" dirty="0"/>
              <a:t>Puppies are born blind and deaf.</a:t>
            </a:r>
            <a:endParaRPr lang="tr-TR" dirty="0"/>
          </a:p>
          <a:p>
            <a:r>
              <a:rPr lang="en-US" dirty="0"/>
              <a:t> It has been observed that the mother dog does not make any sound when calling her puppies until the ear canals open.</a:t>
            </a:r>
            <a:endParaRPr lang="tr-TR" dirty="0"/>
          </a:p>
          <a:p>
            <a:r>
              <a:rPr lang="en-US" dirty="0"/>
              <a:t>Since the myelination of the olfactory nerves of newborn dogs and the olfactory part of the brain are underdeveloped at birth, it is not possible to talk about a real sense of smell. </a:t>
            </a:r>
            <a:endParaRPr lang="tr-TR" dirty="0"/>
          </a:p>
          <a:p>
            <a:r>
              <a:rPr lang="en-US" dirty="0"/>
              <a:t>The sense of touch and taste develop in the prenatal period. In the neonatal period, there is no learning through experience.</a:t>
            </a:r>
            <a:endParaRPr lang="tr-TR" dirty="0"/>
          </a:p>
          <a:p>
            <a:r>
              <a:rPr lang="en-US" dirty="0"/>
              <a:t> The puppy can be exposed to the same stress situation by repeating the same mistake over and over again. 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681A0BC-3262-4E1A-BF71-4C4EC0F3C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150" y="1680626"/>
            <a:ext cx="4534084" cy="300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3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84B6C29-05AA-42D3-90F2-E5537820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 Neonatal </a:t>
            </a:r>
            <a:r>
              <a:rPr lang="tr-TR" b="1" dirty="0" err="1"/>
              <a:t>period</a:t>
            </a:r>
            <a:r>
              <a:rPr lang="tr-TR" b="1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1E9FCC-CAFD-40D6-BD81-2CB06183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435645"/>
            <a:ext cx="10515600" cy="1417291"/>
          </a:xfrm>
        </p:spPr>
        <p:txBody>
          <a:bodyPr>
            <a:normAutofit fontScale="77500" lnSpcReduction="20000"/>
          </a:bodyPr>
          <a:lstStyle/>
          <a:p>
            <a:pPr marL="380990" indent="-380990" algn="just"/>
            <a:r>
              <a:rPr lang="en-US" dirty="0"/>
              <a:t>In the </a:t>
            </a:r>
            <a:r>
              <a:rPr lang="en-US" b="1" dirty="0"/>
              <a:t>first 3 days </a:t>
            </a:r>
            <a:r>
              <a:rPr lang="en-US" dirty="0"/>
              <a:t>after birth, the puppy has </a:t>
            </a:r>
            <a:r>
              <a:rPr lang="en-US" b="1" dirty="0"/>
              <a:t>flexor dominance</a:t>
            </a:r>
            <a:r>
              <a:rPr lang="en-US" dirty="0"/>
              <a:t>. When grasped by the </a:t>
            </a:r>
            <a:r>
              <a:rPr lang="en-US" b="1" dirty="0"/>
              <a:t>upper skin of the neck, it flexes its legs</a:t>
            </a:r>
            <a:r>
              <a:rPr lang="en-US" dirty="0"/>
              <a:t>. </a:t>
            </a:r>
            <a:endParaRPr lang="tr-TR" dirty="0"/>
          </a:p>
          <a:p>
            <a:pPr marL="380990" indent="-380990" algn="just"/>
            <a:r>
              <a:rPr lang="en-US" b="1" dirty="0"/>
              <a:t>From three days to 4 weeks of age</a:t>
            </a:r>
            <a:r>
              <a:rPr lang="en-US" dirty="0"/>
              <a:t>, extensor dominance is present. </a:t>
            </a:r>
            <a:r>
              <a:rPr lang="en-US" b="1" dirty="0"/>
              <a:t>Therefore, in the same situation, the legs will be in the extension state.</a:t>
            </a:r>
            <a:r>
              <a:rPr lang="en-US" dirty="0"/>
              <a:t> Gradually, the muscle tone will return to normal.</a:t>
            </a:r>
            <a:endParaRPr lang="tr-T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C274E76-54ED-4414-80AF-AF06875A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11" y="2761208"/>
            <a:ext cx="5200219" cy="337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6DB9413-879F-4F43-BF35-9F83805BF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82" y="2564905"/>
            <a:ext cx="3035388" cy="405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6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34" y="1628800"/>
            <a:ext cx="521846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871531" y="260646"/>
            <a:ext cx="8184909" cy="9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67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Magnus reflex is present for 2 weeks after birth. This reflex is elicited by turning the puppy's head to one side.</a:t>
            </a:r>
            <a:endParaRPr lang="tr-TR" sz="1467" b="1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  <a:p>
            <a:pPr marL="285744" indent="-28574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67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In this case, the forelimbs and hind limbs on the side of the head turn are in extension and the limbs on the opposite side are in flexion.</a:t>
            </a:r>
            <a:endParaRPr lang="tr-TR" sz="1467" b="1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72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1353461"/>
            <a:ext cx="6031159" cy="509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207568" y="332656"/>
            <a:ext cx="741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In the first 2 weeks, a </a:t>
            </a:r>
            <a:r>
              <a:rPr lang="en-US" sz="1400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cross-extensor reflex </a:t>
            </a:r>
            <a:r>
              <a:rPr lang="en-US" sz="1400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is also observed.</a:t>
            </a:r>
            <a:endParaRPr lang="tr-TR" sz="1400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  <a:p>
            <a:pPr marL="285744" indent="-28574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This reflex </a:t>
            </a:r>
            <a:r>
              <a:rPr lang="en-US" sz="1400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is in the form of withdrawal of the hind foot with pinching and extension of the opposite foot</a:t>
            </a:r>
            <a:r>
              <a:rPr lang="en-US" sz="1400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. </a:t>
            </a:r>
            <a:endParaRPr lang="tr-TR" sz="1400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57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35560" y="18864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rooting reflex </a:t>
            </a: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is best demonstrated when the animal is a few days old. </a:t>
            </a:r>
            <a:endParaRPr lang="tr-TR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44" indent="-285744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puppy will crawl forwards, pushing its face into the hand. </a:t>
            </a:r>
            <a:endParaRPr lang="tr-TR"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44" indent="-285744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This reflex is used by </a:t>
            </a: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mother to retrieve the puppy. </a:t>
            </a: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 with </a:t>
            </a: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</a:t>
            </a: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Magnus and cross-extensor reflexes, </a:t>
            </a: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search reflex ends at </a:t>
            </a: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 weeks.</a:t>
            </a:r>
            <a:endParaRPr lang="tr-TR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52" name="Picture 4" descr="Rooting reflex chi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86" y="2132856"/>
            <a:ext cx="7071407" cy="412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56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Geniş ekran</PresentationFormat>
  <Paragraphs>25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Abril Fatface</vt:lpstr>
      <vt:lpstr>Arial</vt:lpstr>
      <vt:lpstr>Arial Narrow</vt:lpstr>
      <vt:lpstr>Calibri</vt:lpstr>
      <vt:lpstr>Calibri Light</vt:lpstr>
      <vt:lpstr>Office Teması</vt:lpstr>
      <vt:lpstr>1_Office Teması</vt:lpstr>
      <vt:lpstr>EMOTIONAL AND BEHAVIOURAL DEVELOPMENT OF PUPPIES</vt:lpstr>
      <vt:lpstr>Prenatal period</vt:lpstr>
      <vt:lpstr>PowerPoint Sunusu</vt:lpstr>
      <vt:lpstr> Neonatal period </vt:lpstr>
      <vt:lpstr> Neonatal period 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2025-09-09T18:55:28Z</dcterms:created>
  <dcterms:modified xsi:type="dcterms:W3CDTF">2025-09-09T18:55:53Z</dcterms:modified>
</cp:coreProperties>
</file>