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64"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6"/>
            <p14:sldId id="267"/>
            <p14:sldId id="268"/>
            <p14:sldId id="269"/>
            <p14:sldId id="270"/>
            <p14:sldId id="271"/>
            <p14:sldId id="272"/>
            <p14:sldId id="273"/>
            <p14:sldId id="274"/>
            <p14:sldId id="275"/>
            <p14:sldId id="276"/>
            <p14:sldId id="2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a:latin typeface="Book Antiqua" pitchFamily="18" charset="0"/>
              </a:rPr>
              <a:t>Emile Durkheim (1859-1917) - 2</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950741" y="0"/>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a:t>
            </a:r>
            <a:r>
              <a:rPr lang="tr-TR" i="1" dirty="0">
                <a:latin typeface="Book Antiqua" panose="02040602050305030304" pitchFamily="18" charset="0"/>
              </a:rPr>
              <a:t>Dinsel Yaşamın İlkel Biçimleri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950741" y="1325563"/>
            <a:ext cx="9979856" cy="4709478"/>
          </a:xfrm>
        </p:spPr>
        <p:txBody>
          <a:bodyPr>
            <a:normAutofit fontScale="92500" lnSpcReduction="10000"/>
          </a:bodyPr>
          <a:lstStyle/>
          <a:p>
            <a:pPr marL="347472" lvl="1" indent="0">
              <a:buNone/>
            </a:pPr>
            <a:r>
              <a:rPr lang="tr-TR" u="sng" dirty="0">
                <a:effectLst>
                  <a:outerShdw blurRad="38100" dist="38100" dir="2700000" algn="tl">
                    <a:srgbClr val="000000">
                      <a:alpha val="43137"/>
                    </a:srgbClr>
                  </a:outerShdw>
                </a:effectLst>
                <a:latin typeface="Book Antiqua" panose="02040602050305030304" pitchFamily="18" charset="0"/>
              </a:rPr>
              <a:t>Durkheim’ın Bilgi Sosyolojisi</a:t>
            </a:r>
            <a:r>
              <a:rPr lang="tr-TR" dirty="0">
                <a:latin typeface="Book Antiqua" panose="02040602050305030304" pitchFamily="18" charset="0"/>
              </a:rPr>
              <a:t>: </a:t>
            </a:r>
          </a:p>
          <a:p>
            <a:pPr lvl="1"/>
            <a:r>
              <a:rPr lang="tr-TR" dirty="0">
                <a:latin typeface="Book Antiqua" panose="02040602050305030304" pitchFamily="18" charset="0"/>
              </a:rPr>
              <a:t>b. Anlama kategorileri: Mevcut olarak felsefecilerin temel toplumsal kategoriler olarak gördükleri altı kategori (zaman, mekan, sınıflandırma, kuvvet, nedensellik ve bütünlük) toplumsal deneyimlerimizden ortaya çıkar. Bir toplumsal olgunun oluşumu başka bir toplumsal olguyla ilişkisi içinde açıklanır. Ancak oluşan yeni bir olgu oluşumuna yol açan diğer olguyla bağlarını koparıp özerk bir alan haline gelebilir. Din ve bilim ilişkisi bu bağlamda anlaşılabilir. </a:t>
            </a:r>
          </a:p>
          <a:p>
            <a:pPr lvl="1"/>
            <a:r>
              <a:rPr lang="tr-TR" dirty="0">
                <a:latin typeface="Book Antiqua" panose="02040602050305030304" pitchFamily="18" charset="0"/>
              </a:rPr>
              <a:t>c. Kolektif coşku: Tarihsel süreç içinde ahlaki ve bilişsel kategoriler değişir ve öncekilerin yerini oluşan yeni kategoriler alır. Yeni ahlaki ve bilişsel kategorilerin oluşumunda bir kolektif coşku da yaşanabilir.  </a:t>
            </a:r>
            <a:r>
              <a:rPr lang="tr-TR" dirty="0" err="1">
                <a:latin typeface="Book Antiqua" panose="02040602050305030304" pitchFamily="18" charset="0"/>
              </a:rPr>
              <a:t>Reformasyon</a:t>
            </a:r>
            <a:r>
              <a:rPr lang="tr-TR" dirty="0">
                <a:latin typeface="Book Antiqua" panose="02040602050305030304" pitchFamily="18" charset="0"/>
              </a:rPr>
              <a:t> ve Rönesans dönemleri bu tür değişimler açısından kolektif coşku dönemleri sayılabilir. Kolektif coşku Durkheim tarafından ayrıntılı olarak işlenmese de mikro ve makro düzeylerde temsil edilebilir. </a:t>
            </a:r>
          </a:p>
          <a:p>
            <a:pPr lvl="1"/>
            <a:endParaRPr lang="tr-TR" dirty="0">
              <a:latin typeface="Book Antiqua" panose="02040602050305030304" pitchFamily="18" charset="0"/>
            </a:endParaRPr>
          </a:p>
        </p:txBody>
      </p:sp>
    </p:spTree>
    <p:extLst>
      <p:ext uri="{BB962C8B-B14F-4D97-AF65-F5344CB8AC3E}">
        <p14:creationId xmlns:p14="http://schemas.microsoft.com/office/powerpoint/2010/main" val="132475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992943" y="0"/>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a:t>
            </a:r>
            <a:r>
              <a:rPr lang="tr-TR" i="1" dirty="0">
                <a:latin typeface="Book Antiqua" panose="02040602050305030304" pitchFamily="18" charset="0"/>
              </a:rPr>
              <a:t>Dinsel Yaşamın İlkel Biçimleri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70901" y="1325563"/>
            <a:ext cx="10359684" cy="4577433"/>
          </a:xfrm>
        </p:spPr>
        <p:txBody>
          <a:bodyPr>
            <a:normAutofit fontScale="92500"/>
          </a:bodyPr>
          <a:lstStyle/>
          <a:p>
            <a:pPr marL="347472" lvl="1" indent="0">
              <a:buNone/>
            </a:pPr>
            <a:r>
              <a:rPr lang="tr-TR" u="sng" dirty="0">
                <a:effectLst>
                  <a:outerShdw blurRad="38100" dist="38100" dir="2700000" algn="tl">
                    <a:srgbClr val="000000">
                      <a:alpha val="43137"/>
                    </a:srgbClr>
                  </a:outerShdw>
                </a:effectLst>
                <a:latin typeface="Book Antiqua" panose="02040602050305030304" pitchFamily="18" charset="0"/>
              </a:rPr>
              <a:t>Durkheim’ın Bilgi Sosyolojisi</a:t>
            </a:r>
            <a:r>
              <a:rPr lang="tr-TR" dirty="0">
                <a:latin typeface="Book Antiqua" panose="02040602050305030304" pitchFamily="18" charset="0"/>
              </a:rPr>
              <a:t>: </a:t>
            </a:r>
          </a:p>
          <a:p>
            <a:pPr lvl="1"/>
            <a:r>
              <a:rPr lang="tr-TR" dirty="0">
                <a:latin typeface="Book Antiqua" panose="02040602050305030304" pitchFamily="18" charset="0"/>
              </a:rPr>
              <a:t>d. Birey kültü: “Kolektif bilincin modern biçimi” olarak tanımlanıyor. Bu kavram Durkheim’ın “bireycilik” fikriyle ilişkilidir. Ahlaki bireycilik egoizmden ayrı düşünülür. Homo </a:t>
            </a:r>
            <a:r>
              <a:rPr lang="tr-TR" dirty="0" err="1">
                <a:latin typeface="Book Antiqua" panose="02040602050305030304" pitchFamily="18" charset="0"/>
              </a:rPr>
              <a:t>duplex</a:t>
            </a:r>
            <a:r>
              <a:rPr lang="tr-TR" dirty="0">
                <a:latin typeface="Book Antiqua" panose="02040602050305030304" pitchFamily="18" charset="0"/>
              </a:rPr>
              <a:t> kavramı bu açıdan açıklayıcıdır: İnsanların </a:t>
            </a:r>
            <a:r>
              <a:rPr lang="tr-TR" dirty="0" err="1">
                <a:latin typeface="Book Antiqua" panose="02040602050305030304" pitchFamily="18" charset="0"/>
              </a:rPr>
              <a:t>özsel</a:t>
            </a:r>
            <a:r>
              <a:rPr lang="tr-TR" dirty="0">
                <a:latin typeface="Book Antiqua" panose="02040602050305030304" pitchFamily="18" charset="0"/>
              </a:rPr>
              <a:t> açıdan iki boyutu vardır. Biri yalıtılmış bireyselliğimiz, diğeri ise toplumsal varlığımızdır. Bu iki benlik türü sürekli birbiriyle gerilim içinde olmakla birlikte, insan toplum içinde yaşadığı için, toplumsal olan bireysel olanı etkileyerek, egoizmden çıkararak ahlaki bir boyut kazandırır. Toplumsal varlık, bencillik üzerinde denetim kurarak bunu ahlaki bireyciliğe dönüştürür. Geçmiş toplumlarda intihar olgusu ahlaki bir durum değildi, oysa modern toplumda intihar modern topluma bir saldırı olarak düşünülür ve kınanır. Ahlaki bireycilikte bireyin kolektif temsili geliştiği için intiharı engellemeye çalışır. </a:t>
            </a:r>
          </a:p>
        </p:txBody>
      </p:sp>
    </p:spTree>
    <p:extLst>
      <p:ext uri="{BB962C8B-B14F-4D97-AF65-F5344CB8AC3E}">
        <p14:creationId xmlns:p14="http://schemas.microsoft.com/office/powerpoint/2010/main" val="349687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49214" y="230517"/>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a:t>
            </a:r>
            <a:br>
              <a:rPr lang="tr-TR" b="1" i="1" dirty="0">
                <a:latin typeface="Book Antiqua" panose="02040602050305030304" pitchFamily="18" charset="0"/>
              </a:rPr>
            </a:br>
            <a:r>
              <a:rPr lang="tr-TR" b="1" i="1" dirty="0">
                <a:latin typeface="Book Antiqua" panose="02040602050305030304" pitchFamily="18" charset="0"/>
              </a:rPr>
              <a:t>Ahlak Eğitimi ve Toplumsal Reformlar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95755" y="1556080"/>
            <a:ext cx="9636368" cy="4408622"/>
          </a:xfrm>
        </p:spPr>
        <p:txBody>
          <a:bodyPr>
            <a:normAutofit fontScale="92500"/>
          </a:bodyPr>
          <a:lstStyle/>
          <a:p>
            <a:pPr marL="347472" lvl="1" indent="0">
              <a:buNone/>
            </a:pPr>
            <a:r>
              <a:rPr lang="tr-TR" dirty="0">
                <a:latin typeface="Book Antiqua" panose="02040602050305030304" pitchFamily="18" charset="0"/>
              </a:rPr>
              <a:t>Durkheim herhangi bir siyasi yaklaşıma taraftar olmadığı halde toplumun düzenlenmesi için eğitimin yaygınlaştırılması ve meslek derneklerinin güçlendirilmesi konusunda kimi müdahaleler önermekten geri kalmamıştır. Toplumdaki geçici anormalliklerin düzeltilmesi için toplumun kendi içsel mekanizmalarının ve bireylerin ahlaki katkılarını ifade eden birey kültünün önemine değinmekle birlikte, kimi reform programlarının geliştirilmesi gereğine inanır.</a:t>
            </a:r>
          </a:p>
          <a:p>
            <a:pPr marL="347472" lvl="1" indent="0">
              <a:buNone/>
            </a:pPr>
            <a:r>
              <a:rPr lang="tr-TR" u="sng" dirty="0">
                <a:effectLst>
                  <a:outerShdw blurRad="38100" dist="38100" dir="2700000" algn="tl">
                    <a:srgbClr val="000000">
                      <a:alpha val="43137"/>
                    </a:srgbClr>
                  </a:outerShdw>
                </a:effectLst>
                <a:latin typeface="Book Antiqua" panose="02040602050305030304" pitchFamily="18" charset="0"/>
              </a:rPr>
              <a:t>A. Ahlak</a:t>
            </a:r>
          </a:p>
          <a:p>
            <a:pPr marL="347472" lvl="1" indent="0">
              <a:buNone/>
            </a:pPr>
            <a:r>
              <a:rPr lang="tr-TR" dirty="0">
                <a:latin typeface="Book Antiqua" panose="02040602050305030304" pitchFamily="18" charset="0"/>
              </a:rPr>
              <a:t>Ona göre ahlakın üç bileşeni vardır: </a:t>
            </a:r>
          </a:p>
          <a:p>
            <a:pPr marL="347472" lvl="1" indent="0">
              <a:buNone/>
            </a:pPr>
            <a:r>
              <a:rPr lang="tr-TR" dirty="0">
                <a:latin typeface="Book Antiqua" panose="02040602050305030304" pitchFamily="18" charset="0"/>
              </a:rPr>
              <a:t>a. Ahlaki disiplin</a:t>
            </a:r>
          </a:p>
          <a:p>
            <a:pPr marL="347472" lvl="1" indent="0">
              <a:buNone/>
            </a:pPr>
            <a:r>
              <a:rPr lang="tr-TR" dirty="0">
                <a:latin typeface="Book Antiqua" panose="02040602050305030304" pitchFamily="18" charset="0"/>
              </a:rPr>
              <a:t>b. Bağlılık</a:t>
            </a:r>
          </a:p>
          <a:p>
            <a:pPr marL="347472" lvl="1" indent="0">
              <a:buNone/>
            </a:pPr>
            <a:r>
              <a:rPr lang="tr-TR" dirty="0">
                <a:latin typeface="Book Antiqua" panose="02040602050305030304" pitchFamily="18" charset="0"/>
              </a:rPr>
              <a:t>c. Özerklik</a:t>
            </a:r>
          </a:p>
        </p:txBody>
      </p:sp>
    </p:spTree>
    <p:extLst>
      <p:ext uri="{BB962C8B-B14F-4D97-AF65-F5344CB8AC3E}">
        <p14:creationId xmlns:p14="http://schemas.microsoft.com/office/powerpoint/2010/main" val="460170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49214" y="230517"/>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a:t>
            </a:r>
            <a:br>
              <a:rPr lang="tr-TR" b="1" i="1" dirty="0">
                <a:latin typeface="Book Antiqua" panose="02040602050305030304" pitchFamily="18" charset="0"/>
              </a:rPr>
            </a:br>
            <a:r>
              <a:rPr lang="tr-TR" b="1" i="1" dirty="0">
                <a:latin typeface="Book Antiqua" panose="02040602050305030304" pitchFamily="18" charset="0"/>
              </a:rPr>
              <a:t>Ahlak Eğitimi ve Toplumsal Reformlar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95755" y="1556080"/>
            <a:ext cx="9636368" cy="4408622"/>
          </a:xfrm>
        </p:spPr>
        <p:txBody>
          <a:bodyPr>
            <a:normAutofit fontScale="92500"/>
          </a:bodyPr>
          <a:lstStyle/>
          <a:p>
            <a:pPr marL="347472" lvl="1" indent="0">
              <a:buNone/>
            </a:pPr>
            <a:r>
              <a:rPr lang="tr-TR" u="sng" dirty="0">
                <a:effectLst>
                  <a:outerShdw blurRad="38100" dist="38100" dir="2700000" algn="tl">
                    <a:srgbClr val="000000">
                      <a:alpha val="43137"/>
                    </a:srgbClr>
                  </a:outerShdw>
                </a:effectLst>
                <a:latin typeface="Book Antiqua" panose="02040602050305030304" pitchFamily="18" charset="0"/>
              </a:rPr>
              <a:t>B. Ahlak Eğitimi</a:t>
            </a:r>
          </a:p>
          <a:p>
            <a:pPr marL="347472" lvl="1" indent="0">
              <a:buNone/>
            </a:pPr>
            <a:r>
              <a:rPr lang="tr-TR" dirty="0">
                <a:latin typeface="Book Antiqua" panose="02040602050305030304" pitchFamily="18" charset="0"/>
              </a:rPr>
              <a:t>Durkheim okulların modern toplumun temellerini atacak tek kurum olarak gördü. Okul ortamı ahlaki tutumları geliştirmek ve kolektif temsilleri yeniden üretmek için uygun ortamlardı. </a:t>
            </a:r>
          </a:p>
          <a:p>
            <a:pPr marL="347472" lvl="1" indent="0">
              <a:buNone/>
            </a:pPr>
            <a:endParaRPr lang="tr-TR" dirty="0">
              <a:latin typeface="Book Antiqua" panose="02040602050305030304" pitchFamily="18" charset="0"/>
            </a:endParaRPr>
          </a:p>
          <a:p>
            <a:pPr marL="347472" lvl="1" indent="0">
              <a:buNone/>
            </a:pPr>
            <a:r>
              <a:rPr lang="tr-TR" u="sng" dirty="0">
                <a:effectLst>
                  <a:outerShdw blurRad="38100" dist="38100" dir="2700000" algn="tl">
                    <a:srgbClr val="000000">
                      <a:alpha val="43137"/>
                    </a:srgbClr>
                  </a:outerShdw>
                </a:effectLst>
                <a:latin typeface="Book Antiqua" panose="02040602050305030304" pitchFamily="18" charset="0"/>
              </a:rPr>
              <a:t>C. Meslek Dernekleri</a:t>
            </a:r>
          </a:p>
          <a:p>
            <a:pPr marL="347472" lvl="1" indent="0">
              <a:buNone/>
            </a:pPr>
            <a:r>
              <a:rPr lang="tr-TR" dirty="0">
                <a:latin typeface="Book Antiqua" panose="02040602050305030304" pitchFamily="18" charset="0"/>
              </a:rPr>
              <a:t>Modern topluma geçilirken yaşanan bütünleşme ve düzenleme sorunlarına karşı toplumsal kurumların eksikliğine dikkat çeken Durkheim, meslek derneklerini öne çıkarır. Belli bir endüstri kolunda çalışan her türden çalışanlar (iş adamları, yöneticiler ve işçiler) farklı işlevleri bir araya getiren derneklerde ortak ahlaki amaçlar için bir araya gelebilirler ve toplumun bütünleştirilmesine katkıda bulunabilirler. </a:t>
            </a:r>
          </a:p>
          <a:p>
            <a:pPr marL="347472" lvl="1" indent="0">
              <a:buNone/>
            </a:pPr>
            <a:endParaRPr lang="tr-TR" dirty="0">
              <a:latin typeface="Book Antiqua" panose="02040602050305030304" pitchFamily="18" charset="0"/>
            </a:endParaRPr>
          </a:p>
        </p:txBody>
      </p:sp>
    </p:spTree>
    <p:extLst>
      <p:ext uri="{BB962C8B-B14F-4D97-AF65-F5344CB8AC3E}">
        <p14:creationId xmlns:p14="http://schemas.microsoft.com/office/powerpoint/2010/main" val="199151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49214" y="230517"/>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Eleştiriler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95755" y="1556080"/>
            <a:ext cx="9636368" cy="4408622"/>
          </a:xfrm>
        </p:spPr>
        <p:txBody>
          <a:bodyPr>
            <a:normAutofit/>
          </a:bodyPr>
          <a:lstStyle/>
          <a:p>
            <a:pPr lvl="1">
              <a:buFont typeface="Arial" panose="020B0604020202020204" pitchFamily="34" charset="0"/>
              <a:buChar char="•"/>
            </a:pPr>
            <a:r>
              <a:rPr lang="tr-TR" dirty="0">
                <a:latin typeface="Book Antiqua" panose="02040602050305030304" pitchFamily="18" charset="0"/>
              </a:rPr>
              <a:t> Durkheim sıklıkla </a:t>
            </a:r>
            <a:r>
              <a:rPr lang="tr-TR" dirty="0" err="1">
                <a:latin typeface="Book Antiqua" panose="02040602050305030304" pitchFamily="18" charset="0"/>
              </a:rPr>
              <a:t>fonksiyonalist</a:t>
            </a:r>
            <a:r>
              <a:rPr lang="tr-TR" dirty="0">
                <a:latin typeface="Book Antiqua" panose="02040602050305030304" pitchFamily="18" charset="0"/>
              </a:rPr>
              <a:t> ve pozitivist yaklaşımlar içinde ele alınmış ve bu görüşleri nedeniyle eleştirilmiştir. Durkheim’ın yakın zamanlarda görüşleri yeniden tartışmaya açılmış ve bu konularda güçlü düşünceleri olmadığı gibi, bu yakıştırmaların da abartıldığı ifade edilmiştir. </a:t>
            </a:r>
          </a:p>
          <a:p>
            <a:pPr lvl="1">
              <a:buFont typeface="Arial" panose="020B0604020202020204" pitchFamily="34" charset="0"/>
              <a:buChar char="•"/>
            </a:pPr>
            <a:r>
              <a:rPr lang="tr-TR">
                <a:latin typeface="Book Antiqua" panose="02040602050305030304" pitchFamily="18" charset="0"/>
              </a:rPr>
              <a:t>Birey </a:t>
            </a:r>
            <a:r>
              <a:rPr lang="tr-TR" dirty="0">
                <a:latin typeface="Book Antiqua" panose="02040602050305030304" pitchFamily="18" charset="0"/>
              </a:rPr>
              <a:t>ve toplum ilişkisi konusundaki görüşünde belirsizlikler ve çelişkiler vardır. Bireyin sonsuz arzularını toplum için bir tehdit olarak görürken, gerçekte bu arzularının (kendi yaklaşımında da var olduğu gibi, bireyin toplum tarafından yaratılması) toplumun içinde olduğu ve toplum tarafından empoze edildiği de öne sürülebilir. </a:t>
            </a:r>
          </a:p>
        </p:txBody>
      </p:sp>
    </p:spTree>
    <p:extLst>
      <p:ext uri="{BB962C8B-B14F-4D97-AF65-F5344CB8AC3E}">
        <p14:creationId xmlns:p14="http://schemas.microsoft.com/office/powerpoint/2010/main" val="1497295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924929" y="1589650"/>
            <a:ext cx="8653976" cy="4149968"/>
          </a:xfrm>
        </p:spPr>
        <p:txBody>
          <a:bodyPr>
            <a:normAutofit lnSpcReduction="10000"/>
          </a:bodyPr>
          <a:lstStyle/>
          <a:p>
            <a:r>
              <a:rPr lang="tr-TR" dirty="0">
                <a:latin typeface="Book Antiqua" panose="02040602050305030304" pitchFamily="18" charset="0"/>
              </a:rPr>
              <a:t>İntihar</a:t>
            </a:r>
          </a:p>
          <a:p>
            <a:pPr lvl="1"/>
            <a:r>
              <a:rPr lang="tr-TR" dirty="0">
                <a:latin typeface="Book Antiqua" panose="02040602050305030304" pitchFamily="18" charset="0"/>
              </a:rPr>
              <a:t>İntihar Tipleri</a:t>
            </a:r>
          </a:p>
          <a:p>
            <a:pPr lvl="1"/>
            <a:r>
              <a:rPr lang="tr-TR" dirty="0">
                <a:latin typeface="Book Antiqua" panose="02040602050305030304" pitchFamily="18" charset="0"/>
              </a:rPr>
              <a:t>Toplumsal Reformlar</a:t>
            </a:r>
          </a:p>
          <a:p>
            <a:r>
              <a:rPr lang="tr-TR" dirty="0">
                <a:latin typeface="Book Antiqua" panose="02040602050305030304" pitchFamily="18" charset="0"/>
              </a:rPr>
              <a:t>Dinsel Yaşamın İlkel Biçimleri</a:t>
            </a:r>
          </a:p>
          <a:p>
            <a:pPr lvl="1"/>
            <a:r>
              <a:rPr lang="tr-TR" dirty="0">
                <a:latin typeface="Book Antiqua" panose="02040602050305030304" pitchFamily="18" charset="0"/>
              </a:rPr>
              <a:t>Durkheim’ın Din Kuramı</a:t>
            </a:r>
          </a:p>
          <a:p>
            <a:pPr lvl="1"/>
            <a:r>
              <a:rPr lang="tr-TR" dirty="0">
                <a:latin typeface="Book Antiqua" panose="02040602050305030304" pitchFamily="18" charset="0"/>
              </a:rPr>
              <a:t>Durkheim’ın Bilgi Sosyolojisi</a:t>
            </a:r>
          </a:p>
          <a:p>
            <a:r>
              <a:rPr lang="tr-TR" dirty="0">
                <a:latin typeface="Book Antiqua" panose="02040602050305030304" pitchFamily="18" charset="0"/>
              </a:rPr>
              <a:t>Ahlak Eğitimi ve Toplumsal Reformlar</a:t>
            </a:r>
          </a:p>
          <a:p>
            <a:pPr lvl="1"/>
            <a:r>
              <a:rPr lang="tr-TR" dirty="0">
                <a:latin typeface="Book Antiqua" panose="02040602050305030304" pitchFamily="18" charset="0"/>
              </a:rPr>
              <a:t>Ahlak</a:t>
            </a:r>
          </a:p>
          <a:p>
            <a:pPr lvl="1"/>
            <a:r>
              <a:rPr lang="tr-TR" dirty="0">
                <a:latin typeface="Book Antiqua" panose="02040602050305030304" pitchFamily="18" charset="0"/>
              </a:rPr>
              <a:t>Ahlak Eğitimi</a:t>
            </a:r>
          </a:p>
          <a:p>
            <a:r>
              <a:rPr lang="tr-TR" dirty="0">
                <a:latin typeface="Book Antiqua" panose="02040602050305030304" pitchFamily="18" charset="0"/>
              </a:rPr>
              <a:t>Eleştiriler</a:t>
            </a:r>
          </a:p>
          <a:p>
            <a:pPr lvl="1"/>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İntihar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668214" y="1510360"/>
            <a:ext cx="10685585" cy="4693492"/>
          </a:xfrm>
        </p:spPr>
        <p:txBody>
          <a:bodyPr>
            <a:normAutofit/>
          </a:bodyPr>
          <a:lstStyle/>
          <a:p>
            <a:pPr lvl="1">
              <a:buFont typeface="Arial" panose="020B0604020202020204" pitchFamily="34" charset="0"/>
              <a:buChar char="•"/>
            </a:pPr>
            <a:r>
              <a:rPr lang="tr-TR" dirty="0">
                <a:latin typeface="Book Antiqua" panose="02040602050305030304" pitchFamily="18" charset="0"/>
              </a:rPr>
              <a:t>Durkheim’ın </a:t>
            </a:r>
            <a:r>
              <a:rPr lang="tr-TR" u="sng" dirty="0">
                <a:effectLst>
                  <a:outerShdw blurRad="38100" dist="38100" dir="2700000" algn="tl">
                    <a:srgbClr val="000000">
                      <a:alpha val="43137"/>
                    </a:srgbClr>
                  </a:outerShdw>
                </a:effectLst>
                <a:latin typeface="Book Antiqua" panose="02040602050305030304" pitchFamily="18" charset="0"/>
              </a:rPr>
              <a:t>İntihar</a:t>
            </a:r>
            <a:r>
              <a:rPr lang="tr-TR" dirty="0">
                <a:latin typeface="Book Antiqua" panose="02040602050305030304" pitchFamily="18" charset="0"/>
              </a:rPr>
              <a:t> adlı eseri, hem teorik yaklaşımını hem de ampirik analizlerini gerçekleştirdiği bir çalışma olarak görülür. Bu çalışmada intihar örneklerinden yola çıkarak bir intihar tipleştirmesi yapılır. Durkheim faklı bütünlüklerin (toplumların ve toplulukların) ve tarihsel dönemlerin karşılaştırılmasıyla intihar oranlarının karşılaştırılabileceğini de gösterdi. </a:t>
            </a:r>
          </a:p>
          <a:p>
            <a:pPr lvl="1">
              <a:buFont typeface="Arial" panose="020B0604020202020204" pitchFamily="34" charset="0"/>
              <a:buChar char="•"/>
            </a:pPr>
            <a:r>
              <a:rPr lang="tr-TR" dirty="0">
                <a:latin typeface="Book Antiqua" panose="02040602050305030304" pitchFamily="18" charset="0"/>
              </a:rPr>
              <a:t>Bu çalışmada farklı faktörleri (psikolojik, patolojik vb.) dikkate almakla birlikte, intihar olgusu ile sosyoloji arasında ilişkiye dikkat çekti. Farklı faktörleri incelemesi sonucu toplulukların farklı kolektif duygulara sahip olduklarını ifade etmiş, bu kolektif duygularla ilişkili olarak toplumsal akımlardaki değişmelerin intiharla büyük oranda ilişkili olduğunu belirtmiştir. </a:t>
            </a:r>
          </a:p>
        </p:txBody>
      </p:sp>
    </p:spTree>
    <p:extLst>
      <p:ext uri="{BB962C8B-B14F-4D97-AF65-F5344CB8AC3E}">
        <p14:creationId xmlns:p14="http://schemas.microsoft.com/office/powerpoint/2010/main" val="741018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İntihar Tipleri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084384" y="1598282"/>
            <a:ext cx="10023232" cy="4689976"/>
          </a:xfrm>
        </p:spPr>
        <p:txBody>
          <a:bodyPr>
            <a:normAutofit lnSpcReduction="10000"/>
          </a:bodyPr>
          <a:lstStyle/>
          <a:p>
            <a:pPr marL="347472" lvl="1" indent="0">
              <a:buNone/>
            </a:pPr>
            <a:r>
              <a:rPr lang="tr-TR" dirty="0">
                <a:latin typeface="Book Antiqua" panose="02040602050305030304" pitchFamily="18" charset="0"/>
              </a:rPr>
              <a:t>Toplumsal akımlardaki değişmeler intihar oranlarındaki değişmeyi de etkiler. Ancak ilişkili olarak iki ölçütten yararlanır. Bu ölçütler bütünleşme ve düzenlemedir. Bütünleşme ve düzenleme açısından intiharın nitelikleri ortaya konabilir. Aşağıdaki tabloda bu ilişkiler gösterilmektedir.</a:t>
            </a:r>
          </a:p>
          <a:p>
            <a:pPr marL="347472" lvl="1" indent="0">
              <a:buNone/>
            </a:pPr>
            <a:endParaRPr lang="tr-TR" dirty="0">
              <a:latin typeface="Book Antiqua" panose="02040602050305030304" pitchFamily="18" charset="0"/>
            </a:endParaRPr>
          </a:p>
          <a:p>
            <a:pPr marL="347472" lvl="1" indent="0">
              <a:buNone/>
            </a:pPr>
            <a:endParaRPr lang="tr-TR" dirty="0">
              <a:latin typeface="Book Antiqua" panose="02040602050305030304" pitchFamily="18" charset="0"/>
            </a:endParaRPr>
          </a:p>
          <a:p>
            <a:pPr marL="347472" lvl="1" indent="0">
              <a:buNone/>
            </a:pPr>
            <a:endParaRPr lang="tr-TR" dirty="0">
              <a:latin typeface="Book Antiqua" panose="02040602050305030304" pitchFamily="18" charset="0"/>
            </a:endParaRPr>
          </a:p>
          <a:p>
            <a:pPr marL="347472" lvl="1" indent="0">
              <a:buNone/>
            </a:pPr>
            <a:endParaRPr lang="tr-TR" dirty="0">
              <a:latin typeface="Book Antiqua" panose="02040602050305030304" pitchFamily="18" charset="0"/>
            </a:endParaRPr>
          </a:p>
          <a:p>
            <a:pPr marL="347472" lvl="1" indent="0">
              <a:buNone/>
            </a:pPr>
            <a:endParaRPr lang="tr-TR" dirty="0">
              <a:latin typeface="Book Antiqua" panose="02040602050305030304" pitchFamily="18" charset="0"/>
            </a:endParaRPr>
          </a:p>
          <a:p>
            <a:pPr marL="347472" lvl="1" indent="0" algn="r">
              <a:buNone/>
            </a:pPr>
            <a:endParaRPr lang="tr-TR" sz="1800" dirty="0">
              <a:latin typeface="Book Antiqua" panose="02040602050305030304" pitchFamily="18" charset="0"/>
            </a:endParaRPr>
          </a:p>
          <a:p>
            <a:pPr marL="347472" lvl="1" indent="0" algn="r">
              <a:buNone/>
            </a:pPr>
            <a:endParaRPr lang="tr-TR" sz="1800" dirty="0">
              <a:latin typeface="Book Antiqua" panose="02040602050305030304" pitchFamily="18" charset="0"/>
            </a:endParaRPr>
          </a:p>
          <a:p>
            <a:pPr marL="347472" lvl="1" indent="0" algn="r">
              <a:buNone/>
            </a:pPr>
            <a:r>
              <a:rPr lang="tr-TR" sz="1800" dirty="0">
                <a:latin typeface="Book Antiqua" panose="02040602050305030304" pitchFamily="18" charset="0"/>
              </a:rPr>
              <a:t>	Kaynak: </a:t>
            </a:r>
            <a:r>
              <a:rPr lang="tr-TR" sz="1800" dirty="0" err="1">
                <a:latin typeface="Book Antiqua" panose="02040602050305030304" pitchFamily="18" charset="0"/>
              </a:rPr>
              <a:t>Ritzer</a:t>
            </a:r>
            <a:r>
              <a:rPr lang="tr-TR" sz="1800" dirty="0">
                <a:latin typeface="Book Antiqua" panose="02040602050305030304" pitchFamily="18" charset="0"/>
              </a:rPr>
              <a:t>, 2011.		</a:t>
            </a:r>
          </a:p>
        </p:txBody>
      </p:sp>
      <p:graphicFrame>
        <p:nvGraphicFramePr>
          <p:cNvPr id="8" name="Tablo 7">
            <a:extLst>
              <a:ext uri="{FF2B5EF4-FFF2-40B4-BE49-F238E27FC236}">
                <a16:creationId xmlns:a16="http://schemas.microsoft.com/office/drawing/2014/main" id="{64ADCB6B-C61B-4752-902A-3130C5C371C7}"/>
              </a:ext>
            </a:extLst>
          </p:cNvPr>
          <p:cNvGraphicFramePr>
            <a:graphicFrameLocks noGrp="1"/>
          </p:cNvGraphicFramePr>
          <p:nvPr>
            <p:extLst>
              <p:ext uri="{D42A27DB-BD31-4B8C-83A1-F6EECF244321}">
                <p14:modId xmlns:p14="http://schemas.microsoft.com/office/powerpoint/2010/main" val="581658242"/>
              </p:ext>
            </p:extLst>
          </p:nvPr>
        </p:nvGraphicFramePr>
        <p:xfrm>
          <a:off x="2415481" y="3429000"/>
          <a:ext cx="6937831" cy="2152206"/>
        </p:xfrm>
        <a:graphic>
          <a:graphicData uri="http://schemas.openxmlformats.org/drawingml/2006/table">
            <a:tbl>
              <a:tblPr firstRow="1" firstCol="1" bandRow="1">
                <a:tableStyleId>{93296810-A885-4BE3-A3E7-6D5BEEA58F35}</a:tableStyleId>
              </a:tblPr>
              <a:tblGrid>
                <a:gridCol w="2297436">
                  <a:extLst>
                    <a:ext uri="{9D8B030D-6E8A-4147-A177-3AD203B41FA5}">
                      <a16:colId xmlns:a16="http://schemas.microsoft.com/office/drawing/2014/main" val="2896127575"/>
                    </a:ext>
                  </a:extLst>
                </a:gridCol>
                <a:gridCol w="2342198">
                  <a:extLst>
                    <a:ext uri="{9D8B030D-6E8A-4147-A177-3AD203B41FA5}">
                      <a16:colId xmlns:a16="http://schemas.microsoft.com/office/drawing/2014/main" val="1059970661"/>
                    </a:ext>
                  </a:extLst>
                </a:gridCol>
                <a:gridCol w="2298197">
                  <a:extLst>
                    <a:ext uri="{9D8B030D-6E8A-4147-A177-3AD203B41FA5}">
                      <a16:colId xmlns:a16="http://schemas.microsoft.com/office/drawing/2014/main" val="3367999860"/>
                    </a:ext>
                  </a:extLst>
                </a:gridCol>
              </a:tblGrid>
              <a:tr h="730782">
                <a:tc>
                  <a:txBody>
                    <a:bodyPr/>
                    <a:lstStyle/>
                    <a:p>
                      <a:pPr algn="ctr">
                        <a:lnSpc>
                          <a:spcPct val="107000"/>
                        </a:lnSpc>
                        <a:spcAft>
                          <a:spcPts val="0"/>
                        </a:spcAft>
                      </a:pPr>
                      <a:r>
                        <a:rPr lang="tr-TR" sz="1600" dirty="0">
                          <a:effectLst>
                            <a:outerShdw blurRad="38100" dist="38100" dir="2700000" algn="tl">
                              <a:srgbClr val="000000">
                                <a:alpha val="43137"/>
                              </a:srgbClr>
                            </a:outerShdw>
                          </a:effectLst>
                        </a:rPr>
                        <a:t>Toplumsal düzey</a:t>
                      </a:r>
                      <a:endParaRPr lang="tr-TR"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600">
                          <a:effectLst>
                            <a:outerShdw blurRad="38100" dist="38100" dir="2700000" algn="tl">
                              <a:srgbClr val="000000">
                                <a:alpha val="43137"/>
                              </a:srgbClr>
                            </a:outerShdw>
                          </a:effectLst>
                        </a:rPr>
                        <a:t>Toplumsal düzeyin derecesi</a:t>
                      </a:r>
                      <a:endParaRPr lang="tr-TR" sz="160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600" dirty="0">
                          <a:effectLst>
                            <a:outerShdw blurRad="38100" dist="38100" dir="2700000" algn="tl">
                              <a:srgbClr val="000000">
                                <a:alpha val="43137"/>
                              </a:srgbClr>
                            </a:outerShdw>
                          </a:effectLst>
                        </a:rPr>
                        <a:t>İntihar türü</a:t>
                      </a:r>
                      <a:endParaRPr lang="tr-TR"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6224467"/>
                  </a:ext>
                </a:extLst>
              </a:tr>
              <a:tr h="355356">
                <a:tc>
                  <a:txBody>
                    <a:bodyPr/>
                    <a:lstStyle/>
                    <a:p>
                      <a:pPr algn="l">
                        <a:lnSpc>
                          <a:spcPct val="107000"/>
                        </a:lnSpc>
                        <a:spcAft>
                          <a:spcPts val="0"/>
                        </a:spcAft>
                      </a:pPr>
                      <a:r>
                        <a:rPr lang="tr-TR" sz="1400">
                          <a:effectLst/>
                        </a:rPr>
                        <a:t>Bütünleşme</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tr-TR" sz="1200">
                          <a:effectLst/>
                        </a:rPr>
                        <a:t>Düşük</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tr-TR" sz="1200" dirty="0">
                          <a:effectLst/>
                        </a:rPr>
                        <a:t>Bencil intihar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3799998"/>
                  </a:ext>
                </a:extLst>
              </a:tr>
              <a:tr h="355356">
                <a:tc>
                  <a:txBody>
                    <a:bodyPr/>
                    <a:lstStyle/>
                    <a:p>
                      <a:pPr algn="l">
                        <a:lnSpc>
                          <a:spcPct val="107000"/>
                        </a:lnSpc>
                        <a:spcAft>
                          <a:spcPts val="0"/>
                        </a:spcAft>
                      </a:pPr>
                      <a:r>
                        <a:rPr lang="tr-TR" sz="1400">
                          <a:effectLst/>
                        </a:rPr>
                        <a:t> </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tr-TR" sz="1200">
                          <a:effectLst/>
                        </a:rPr>
                        <a:t>Yüksek</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tr-TR" sz="1200" dirty="0">
                          <a:effectLst/>
                        </a:rPr>
                        <a:t>Özgeci intihar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78509740"/>
                  </a:ext>
                </a:extLst>
              </a:tr>
              <a:tr h="355356">
                <a:tc>
                  <a:txBody>
                    <a:bodyPr/>
                    <a:lstStyle/>
                    <a:p>
                      <a:pPr algn="l">
                        <a:lnSpc>
                          <a:spcPct val="107000"/>
                        </a:lnSpc>
                        <a:spcAft>
                          <a:spcPts val="0"/>
                        </a:spcAft>
                      </a:pPr>
                      <a:r>
                        <a:rPr lang="tr-TR" sz="1400" dirty="0">
                          <a:effectLst/>
                        </a:rPr>
                        <a:t>Düzenleme</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tr-TR" sz="1200">
                          <a:effectLst/>
                        </a:rPr>
                        <a:t>Düşük</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tr-TR" sz="1200" dirty="0" err="1">
                          <a:effectLst/>
                        </a:rPr>
                        <a:t>Anomik</a:t>
                      </a:r>
                      <a:r>
                        <a:rPr lang="tr-TR" sz="1200" dirty="0">
                          <a:effectLst/>
                        </a:rPr>
                        <a:t> intihar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4297617"/>
                  </a:ext>
                </a:extLst>
              </a:tr>
              <a:tr h="355356">
                <a:tc>
                  <a:txBody>
                    <a:bodyPr/>
                    <a:lstStyle/>
                    <a:p>
                      <a:pPr algn="l">
                        <a:lnSpc>
                          <a:spcPct val="107000"/>
                        </a:lnSpc>
                        <a:spcAft>
                          <a:spcPts val="0"/>
                        </a:spcAf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tr-TR" sz="1200">
                          <a:effectLst/>
                        </a:rPr>
                        <a:t>Yüksek</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tr-TR" sz="1200" dirty="0">
                          <a:effectLst/>
                        </a:rPr>
                        <a:t>Kaderci intihar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50787466"/>
                  </a:ext>
                </a:extLst>
              </a:tr>
            </a:tbl>
          </a:graphicData>
        </a:graphic>
      </p:graphicFrame>
    </p:spTree>
    <p:extLst>
      <p:ext uri="{BB962C8B-B14F-4D97-AF65-F5344CB8AC3E}">
        <p14:creationId xmlns:p14="http://schemas.microsoft.com/office/powerpoint/2010/main" val="924646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85262"/>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Toplumsal Reformlar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37957" y="1949174"/>
            <a:ext cx="8989255" cy="4015528"/>
          </a:xfrm>
        </p:spPr>
        <p:txBody>
          <a:bodyPr>
            <a:normAutofit lnSpcReduction="10000"/>
          </a:bodyPr>
          <a:lstStyle/>
          <a:p>
            <a:pPr lvl="1">
              <a:buFont typeface="Arial" panose="020B0604020202020204" pitchFamily="34" charset="0"/>
              <a:buChar char="•"/>
            </a:pPr>
            <a:r>
              <a:rPr lang="tr-TR" sz="2800" dirty="0">
                <a:latin typeface="Book Antiqua" panose="02040602050305030304" pitchFamily="18" charset="0"/>
              </a:rPr>
              <a:t>Durkheim intihar oranlarının yüksek olması durumunda, birtakım toplumsal reformların yapılması gerektiğine işaret eder. </a:t>
            </a:r>
          </a:p>
          <a:p>
            <a:pPr lvl="1">
              <a:buFont typeface="Arial" panose="020B0604020202020204" pitchFamily="34" charset="0"/>
              <a:buChar char="•"/>
            </a:pPr>
            <a:r>
              <a:rPr lang="tr-TR" sz="2800" dirty="0">
                <a:latin typeface="Book Antiqua" panose="02040602050305030304" pitchFamily="18" charset="0"/>
              </a:rPr>
              <a:t>Kilise ve devlet gibi kurumların bireyi intihara sürükleyen koşullar çerçevesinde bireyi topluma kazandırmada etkisinin sınırlı olduğunu kaydeder. </a:t>
            </a:r>
          </a:p>
          <a:p>
            <a:pPr lvl="1">
              <a:buFont typeface="Arial" panose="020B0604020202020204" pitchFamily="34" charset="0"/>
              <a:buChar char="•"/>
            </a:pPr>
            <a:r>
              <a:rPr lang="tr-TR" sz="2800" dirty="0">
                <a:latin typeface="Book Antiqua" panose="02040602050305030304" pitchFamily="18" charset="0"/>
              </a:rPr>
              <a:t>Bu konuda meslek grupları temelinde oluşturulacak kurumlara ihtiyaç olduğundan söz eder.</a:t>
            </a:r>
          </a:p>
        </p:txBody>
      </p:sp>
    </p:spTree>
    <p:extLst>
      <p:ext uri="{BB962C8B-B14F-4D97-AF65-F5344CB8AC3E}">
        <p14:creationId xmlns:p14="http://schemas.microsoft.com/office/powerpoint/2010/main" val="1319135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49214" y="230517"/>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a:t>
            </a:r>
            <a:r>
              <a:rPr lang="tr-TR" i="1" dirty="0">
                <a:latin typeface="Book Antiqua" panose="02040602050305030304" pitchFamily="18" charset="0"/>
              </a:rPr>
              <a:t>Dinsel Yaşamın İlkel Biçimleri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95755" y="1949174"/>
            <a:ext cx="9267678" cy="3565361"/>
          </a:xfrm>
        </p:spPr>
        <p:txBody>
          <a:bodyPr>
            <a:normAutofit fontScale="92500" lnSpcReduction="10000"/>
          </a:bodyPr>
          <a:lstStyle/>
          <a:p>
            <a:pPr lvl="1"/>
            <a:r>
              <a:rPr lang="tr-TR" sz="2800" dirty="0">
                <a:latin typeface="Book Antiqua" panose="02040602050305030304" pitchFamily="18" charset="0"/>
              </a:rPr>
              <a:t>Durkheim geç döneminde yazdığı </a:t>
            </a:r>
            <a:r>
              <a:rPr lang="tr-TR" sz="2800" i="1" dirty="0">
                <a:latin typeface="Book Antiqua" panose="02040602050305030304" pitchFamily="18" charset="0"/>
              </a:rPr>
              <a:t>Dinsel Yaşamın İlkel Biçimleri</a:t>
            </a:r>
            <a:r>
              <a:rPr lang="tr-TR" sz="2800" dirty="0">
                <a:latin typeface="Book Antiqua" panose="02040602050305030304" pitchFamily="18" charset="0"/>
              </a:rPr>
              <a:t> çalışmasında din olgusunun tarih içinde geçirdiği değişimi ve özellikle ilkel topluluklarda din olgusu inceler. </a:t>
            </a:r>
          </a:p>
          <a:p>
            <a:pPr lvl="1"/>
            <a:r>
              <a:rPr lang="tr-TR" sz="2800" dirty="0">
                <a:latin typeface="Book Antiqua" panose="02040602050305030304" pitchFamily="18" charset="0"/>
              </a:rPr>
              <a:t>Bu çalışmasında dinin oluşması için gerekli koşullar (kutsal ve dünyevi olan, inanç, ritüel ve cemaat) ve totemizm üzerinde durur. Bu kitabında Durkheim din ve toplum ilişkisini kurma yanında, bir bilgi teorisi de geliştirir.	</a:t>
            </a:r>
          </a:p>
        </p:txBody>
      </p:sp>
    </p:spTree>
    <p:extLst>
      <p:ext uri="{BB962C8B-B14F-4D97-AF65-F5344CB8AC3E}">
        <p14:creationId xmlns:p14="http://schemas.microsoft.com/office/powerpoint/2010/main" val="136560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49214" y="230517"/>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a:t>
            </a:r>
            <a:r>
              <a:rPr lang="tr-TR" i="1" dirty="0">
                <a:latin typeface="Book Antiqua" panose="02040602050305030304" pitchFamily="18" charset="0"/>
              </a:rPr>
              <a:t>Dinsel Yaşamın İlkel Biçimleri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09822" y="1836633"/>
            <a:ext cx="9495692" cy="3832647"/>
          </a:xfrm>
        </p:spPr>
        <p:txBody>
          <a:bodyPr>
            <a:normAutofit fontScale="92500"/>
          </a:bodyPr>
          <a:lstStyle/>
          <a:p>
            <a:pPr marL="347472" lvl="1" indent="0">
              <a:buNone/>
            </a:pPr>
            <a:r>
              <a:rPr lang="tr-TR" sz="2800" u="sng" dirty="0">
                <a:effectLst>
                  <a:outerShdw blurRad="38100" dist="38100" dir="2700000" algn="tl">
                    <a:srgbClr val="000000">
                      <a:alpha val="43137"/>
                    </a:srgbClr>
                  </a:outerShdw>
                </a:effectLst>
                <a:latin typeface="Book Antiqua" panose="02040602050305030304" pitchFamily="18" charset="0"/>
              </a:rPr>
              <a:t>Durkheim’ın Din Kuramı: </a:t>
            </a:r>
          </a:p>
          <a:p>
            <a:pPr marL="347472" lvl="1" indent="0">
              <a:buNone/>
            </a:pPr>
            <a:r>
              <a:rPr lang="tr-TR" sz="2800" dirty="0">
                <a:latin typeface="Book Antiqua" panose="02040602050305030304" pitchFamily="18" charset="0"/>
              </a:rPr>
              <a:t>Durkheim bugün sahip olduğumuz insan düşüncesinin temel kategorilerinin (sınıflandırma, zaman ve mekân, nedensellik) ilk dinsel biçimlerden ortaya çıktığını ve süreç içinde evrimleşerek günümüze kadar geldiğini öne sürer. </a:t>
            </a:r>
          </a:p>
          <a:p>
            <a:pPr lvl="1"/>
            <a:r>
              <a:rPr lang="tr-TR" sz="2800" dirty="0">
                <a:latin typeface="Book Antiqua" panose="02040602050305030304" pitchFamily="18" charset="0"/>
              </a:rPr>
              <a:t>a. Kutsal ve dünyevi olan:  Kutsal olan dinin özünü meydana getirir ve hayranlık, saygı ve yükümlülüklerle ayırt edilir. Kutsal olmayan ise diğer dünyevi faaliyet ve davranışlarla ayırt edilir. </a:t>
            </a:r>
          </a:p>
        </p:txBody>
      </p:sp>
    </p:spTree>
    <p:extLst>
      <p:ext uri="{BB962C8B-B14F-4D97-AF65-F5344CB8AC3E}">
        <p14:creationId xmlns:p14="http://schemas.microsoft.com/office/powerpoint/2010/main" val="2475505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49214" y="230517"/>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a:t>
            </a:r>
            <a:r>
              <a:rPr lang="tr-TR" i="1" dirty="0">
                <a:latin typeface="Book Antiqua" panose="02040602050305030304" pitchFamily="18" charset="0"/>
              </a:rPr>
              <a:t>Dinsel Yaşamın İlkel Biçimleri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95755" y="1556080"/>
            <a:ext cx="9636368" cy="4408622"/>
          </a:xfrm>
        </p:spPr>
        <p:txBody>
          <a:bodyPr>
            <a:normAutofit lnSpcReduction="10000"/>
          </a:bodyPr>
          <a:lstStyle/>
          <a:p>
            <a:pPr marL="347472" lvl="1" indent="0">
              <a:buNone/>
            </a:pPr>
            <a:r>
              <a:rPr lang="tr-TR" u="sng" dirty="0">
                <a:effectLst>
                  <a:outerShdw blurRad="38100" dist="38100" dir="2700000" algn="tl">
                    <a:srgbClr val="000000">
                      <a:alpha val="43137"/>
                    </a:srgbClr>
                  </a:outerShdw>
                </a:effectLst>
                <a:latin typeface="Book Antiqua" panose="02040602050305030304" pitchFamily="18" charset="0"/>
              </a:rPr>
              <a:t>Durkheim’ın Din Kuramı: </a:t>
            </a:r>
          </a:p>
          <a:p>
            <a:pPr lvl="1"/>
            <a:r>
              <a:rPr lang="tr-TR" dirty="0">
                <a:latin typeface="Book Antiqua" panose="02040602050305030304" pitchFamily="18" charset="0"/>
              </a:rPr>
              <a:t>b. </a:t>
            </a:r>
            <a:r>
              <a:rPr lang="tr-TR" dirty="0" err="1">
                <a:latin typeface="Book Antiqua" panose="02040602050305030304" pitchFamily="18" charset="0"/>
              </a:rPr>
              <a:t>Durkheim’a</a:t>
            </a:r>
            <a:r>
              <a:rPr lang="tr-TR" dirty="0">
                <a:latin typeface="Book Antiqua" panose="02040602050305030304" pitchFamily="18" charset="0"/>
              </a:rPr>
              <a:t> göre bir dinin gelişmesi için kutsal-kutsal olmayan ayrımı dışında bir inanç, ritüel ve cemaat faktörlerinin de olması gerekir. Durkheim’ın bu konudaki açıklaması şöyledir: “Bir din, kendisine bağlı olanların tümünü Cemaat olarak adlandırılan tek bir ahlaki topluluk içinde birleştiren inançların ve pratiklerin birleşik bir sistemidir.” </a:t>
            </a:r>
          </a:p>
          <a:p>
            <a:pPr lvl="1"/>
            <a:r>
              <a:rPr lang="tr-TR" dirty="0">
                <a:latin typeface="Book Antiqua" panose="02040602050305030304" pitchFamily="18" charset="0"/>
              </a:rPr>
              <a:t>c. Totemizm: Totemizm, belli materyallerin özellikle bitki, hayvan veya bunların simgelerinin kutsallık atfedilerek klanın amblemleri olarak kullanıldığı dinsel bir sistemdir. Totemizm dinin ilk biçimidir ve klanla (topluluk) bir bağlantısı (bir arada tutma) vardır. </a:t>
            </a:r>
          </a:p>
        </p:txBody>
      </p:sp>
    </p:spTree>
    <p:extLst>
      <p:ext uri="{BB962C8B-B14F-4D97-AF65-F5344CB8AC3E}">
        <p14:creationId xmlns:p14="http://schemas.microsoft.com/office/powerpoint/2010/main" val="3343729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49214" y="230517"/>
            <a:ext cx="10515600" cy="1325563"/>
          </a:xfrm>
        </p:spPr>
        <p:txBody>
          <a:bodyPr>
            <a:normAutofit/>
          </a:bodyPr>
          <a:lstStyle/>
          <a:p>
            <a:pPr algn="ctr"/>
            <a:r>
              <a:rPr lang="tr-TR" dirty="0">
                <a:latin typeface="Book Antiqua" pitchFamily="18" charset="0"/>
              </a:rPr>
              <a:t>Emile Durkheim </a:t>
            </a:r>
            <a:r>
              <a:rPr lang="tr-TR" b="1" i="1" dirty="0">
                <a:latin typeface="Book Antiqua" panose="02040602050305030304" pitchFamily="18" charset="0"/>
              </a:rPr>
              <a:t>– </a:t>
            </a:r>
            <a:r>
              <a:rPr lang="tr-TR" i="1" dirty="0">
                <a:latin typeface="Book Antiqua" panose="02040602050305030304" pitchFamily="18" charset="0"/>
              </a:rPr>
              <a:t>Dinsel Yaşamın İlkel Biçimleri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95755" y="1556080"/>
            <a:ext cx="9636368" cy="4408622"/>
          </a:xfrm>
        </p:spPr>
        <p:txBody>
          <a:bodyPr>
            <a:normAutofit/>
          </a:bodyPr>
          <a:lstStyle/>
          <a:p>
            <a:pPr marL="347472" lvl="1" indent="0">
              <a:buNone/>
            </a:pPr>
            <a:r>
              <a:rPr lang="tr-TR" u="sng" dirty="0">
                <a:effectLst>
                  <a:outerShdw blurRad="38100" dist="38100" dir="2700000" algn="tl">
                    <a:srgbClr val="000000">
                      <a:alpha val="43137"/>
                    </a:srgbClr>
                  </a:outerShdw>
                </a:effectLst>
                <a:latin typeface="Book Antiqua" panose="02040602050305030304" pitchFamily="18" charset="0"/>
              </a:rPr>
              <a:t>Durkheim’ın Bilgi Sosyolojisi</a:t>
            </a:r>
            <a:r>
              <a:rPr lang="tr-TR" dirty="0">
                <a:latin typeface="Book Antiqua" panose="02040602050305030304" pitchFamily="18" charset="0"/>
              </a:rPr>
              <a:t>: </a:t>
            </a:r>
          </a:p>
          <a:p>
            <a:pPr marL="347472" lvl="1" indent="0">
              <a:buNone/>
            </a:pPr>
            <a:r>
              <a:rPr lang="tr-TR" dirty="0">
                <a:latin typeface="Book Antiqua" panose="02040602050305030304" pitchFamily="18" charset="0"/>
              </a:rPr>
              <a:t>Durkheim’ın din çalışmaları aynı zamanda bir bilgi sosyolojisi için de önemli bir kaynaktır.</a:t>
            </a:r>
          </a:p>
          <a:p>
            <a:pPr lvl="1">
              <a:buFont typeface="Arial" panose="020B0604020202020204" pitchFamily="34" charset="0"/>
              <a:buChar char="•"/>
            </a:pPr>
            <a:r>
              <a:rPr lang="tr-TR" dirty="0">
                <a:latin typeface="Book Antiqua" panose="02040602050305030304" pitchFamily="18" charset="0"/>
              </a:rPr>
              <a:t>a. Bilginin kaynağı: Durkheim döneminde bilginin edinimi ve kavramlar üzerine iki başat yaklaşım vardı. Birincisi ampirizm, kavramların duyusal deneyler yoluyla edinilen genellemeler olduğunu, ikincisi </a:t>
            </a:r>
            <a:r>
              <a:rPr lang="tr-TR" dirty="0" err="1">
                <a:latin typeface="Book Antiqua" panose="02040602050305030304" pitchFamily="18" charset="0"/>
              </a:rPr>
              <a:t>apriorizm</a:t>
            </a:r>
            <a:r>
              <a:rPr lang="tr-TR" dirty="0">
                <a:latin typeface="Book Antiqua" panose="02040602050305030304" pitchFamily="18" charset="0"/>
              </a:rPr>
              <a:t> ise kavramların doğuştan gelen yetilerle edinildiğini savunmaktaydı. Durkheim her iki görüşe de karşı çıkarak kavramların toplumsal bir inşa, toplumsal bir yaratım, toplumsal bir temsil olduğunu söyler. </a:t>
            </a:r>
          </a:p>
        </p:txBody>
      </p:sp>
    </p:spTree>
    <p:extLst>
      <p:ext uri="{BB962C8B-B14F-4D97-AF65-F5344CB8AC3E}">
        <p14:creationId xmlns:p14="http://schemas.microsoft.com/office/powerpoint/2010/main" val="38449612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280</TotalTime>
  <Words>1145</Words>
  <Application>Microsoft Office PowerPoint</Application>
  <PresentationFormat>Geniş ekran</PresentationFormat>
  <Paragraphs>87</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Book Antiqua</vt:lpstr>
      <vt:lpstr>Calibri</vt:lpstr>
      <vt:lpstr>Verdana</vt:lpstr>
      <vt:lpstr>Wingdings 2</vt:lpstr>
      <vt:lpstr>Görünüş</vt:lpstr>
      <vt:lpstr>KLASİK SOSYOLOJİ KURAMLARI Emile Durkheim (1859-1917) - 2</vt:lpstr>
      <vt:lpstr>Emile Durkheim – Ders İçeriği</vt:lpstr>
      <vt:lpstr>Emile Durkheim – İntihar</vt:lpstr>
      <vt:lpstr>Emile Durkheim – İntihar Tipleri</vt:lpstr>
      <vt:lpstr>Emile Durkheim – Toplumsal Reformlar</vt:lpstr>
      <vt:lpstr>Emile Durkheim – Dinsel Yaşamın İlkel Biçimleri</vt:lpstr>
      <vt:lpstr>Emile Durkheim – Dinsel Yaşamın İlkel Biçimleri</vt:lpstr>
      <vt:lpstr>Emile Durkheim – Dinsel Yaşamın İlkel Biçimleri</vt:lpstr>
      <vt:lpstr>Emile Durkheim – Dinsel Yaşamın İlkel Biçimleri</vt:lpstr>
      <vt:lpstr>Emile Durkheim – Dinsel Yaşamın İlkel Biçimleri</vt:lpstr>
      <vt:lpstr>Emile Durkheim – Dinsel Yaşamın İlkel Biçimleri</vt:lpstr>
      <vt:lpstr>Emile Durkheim –  Ahlak Eğitimi ve Toplumsal Reformlar</vt:lpstr>
      <vt:lpstr>Emile Durkheim –  Ahlak Eğitimi ve Toplumsal Reformlar</vt:lpstr>
      <vt:lpstr>Emile Durkheim – Eleştiriler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234</cp:revision>
  <dcterms:created xsi:type="dcterms:W3CDTF">2018-03-24T09:54:46Z</dcterms:created>
  <dcterms:modified xsi:type="dcterms:W3CDTF">2020-05-04T11:12:20Z</dcterms:modified>
</cp:coreProperties>
</file>