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92" r:id="rId2"/>
    <p:sldId id="294" r:id="rId3"/>
    <p:sldId id="279" r:id="rId4"/>
    <p:sldId id="278" r:id="rId5"/>
    <p:sldId id="280" r:id="rId6"/>
    <p:sldId id="281" r:id="rId7"/>
    <p:sldId id="282" r:id="rId8"/>
    <p:sldId id="263" r:id="rId9"/>
    <p:sldId id="283" r:id="rId10"/>
    <p:sldId id="284" r:id="rId11"/>
    <p:sldId id="285" r:id="rId12"/>
    <p:sldId id="286" r:id="rId13"/>
    <p:sldId id="276" r:id="rId14"/>
    <p:sldId id="288" r:id="rId15"/>
    <p:sldId id="289" r:id="rId16"/>
    <p:sldId id="291"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87" d="100"/>
          <a:sy n="87" d="100"/>
        </p:scale>
        <p:origin x="15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CAD66-9B95-40C2-96EF-38EC7DBF40A4}" type="datetimeFigureOut">
              <a:rPr lang="tr-TR" smtClean="0"/>
              <a:t>31.07.2018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B24D3-08C0-4E61-9535-FC302F73F03E}" type="slidenum">
              <a:rPr lang="tr-TR" smtClean="0"/>
              <a:t>‹#›</a:t>
            </a:fld>
            <a:endParaRPr lang="tr-TR"/>
          </a:p>
        </p:txBody>
      </p:sp>
    </p:spTree>
    <p:extLst>
      <p:ext uri="{BB962C8B-B14F-4D97-AF65-F5344CB8AC3E}">
        <p14:creationId xmlns:p14="http://schemas.microsoft.com/office/powerpoint/2010/main" val="42682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a:xfrm>
            <a:off x="1921934" y="5054602"/>
            <a:ext cx="4064860" cy="279400"/>
          </a:xfrm>
        </p:spPr>
        <p:txBody>
          <a:bodyPr/>
          <a:lstStyle/>
          <a:p>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B3D94921-DBC1-4C82-B34B-7D5DAE376960}" type="slidenum">
              <a:rPr lang="tr-TR" smtClean="0"/>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6363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1DECE93-0E3A-4871-AB11-1F1DEFF1E8BF}" type="datetimeFigureOut">
              <a:rPr lang="tr-TR" smtClean="0"/>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75415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06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165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84635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078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4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225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210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2839684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DECE93-0E3A-4871-AB11-1F1DEFF1E8BF}"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D94921-DBC1-4C82-B34B-7D5DAE376960}" type="slidenum">
              <a:rPr lang="tr-TR" smtClean="0"/>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2173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1DECE93-0E3A-4871-AB11-1F1DEFF1E8BF}" type="datetimeFigureOut">
              <a:rPr lang="tr-TR" smtClean="0"/>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298900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1DECE93-0E3A-4871-AB11-1F1DEFF1E8BF}" type="datetimeFigureOut">
              <a:rPr lang="tr-TR" smtClean="0"/>
              <a:t>31.07.2018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D94921-DBC1-4C82-B34B-7D5DAE376960}" type="slidenum">
              <a:rPr lang="tr-TR" smtClean="0"/>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398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1DECE93-0E3A-4871-AB11-1F1DEFF1E8BF}" type="datetimeFigureOut">
              <a:rPr lang="tr-TR" smtClean="0"/>
              <a:t>31.07.2018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D94921-DBC1-4C82-B34B-7D5DAE376960}" type="slidenum">
              <a:rPr lang="tr-TR" smtClean="0"/>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652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ECE93-0E3A-4871-AB11-1F1DEFF1E8BF}" type="datetimeFigureOut">
              <a:rPr lang="tr-TR" smtClean="0"/>
              <a:t>31.07.2018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2018223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1DECE93-0E3A-4871-AB11-1F1DEFF1E8BF}" type="datetimeFigureOut">
              <a:rPr lang="tr-TR" smtClean="0"/>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808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1DECE93-0E3A-4871-AB11-1F1DEFF1E8BF}" type="datetimeFigureOut">
              <a:rPr lang="tr-TR" smtClean="0"/>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D94921-DBC1-4C82-B34B-7D5DAE376960}" type="slidenum">
              <a:rPr lang="tr-TR" smtClean="0"/>
              <a:t>‹#›</a:t>
            </a:fld>
            <a:endParaRPr lang="tr-TR"/>
          </a:p>
        </p:txBody>
      </p:sp>
    </p:spTree>
    <p:extLst>
      <p:ext uri="{BB962C8B-B14F-4D97-AF65-F5344CB8AC3E}">
        <p14:creationId xmlns:p14="http://schemas.microsoft.com/office/powerpoint/2010/main" val="3829474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DECE93-0E3A-4871-AB11-1F1DEFF1E8BF}" type="datetimeFigureOut">
              <a:rPr lang="tr-TR" smtClean="0"/>
              <a:t>31.07.2018</a:t>
            </a:fld>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D94921-DBC1-4C82-B34B-7D5DAE376960}" type="slidenum">
              <a:rPr lang="tr-TR" smtClean="0"/>
              <a:t>‹#›</a:t>
            </a:fld>
            <a:endParaRPr lang="tr-TR"/>
          </a:p>
        </p:txBody>
      </p:sp>
    </p:spTree>
    <p:extLst>
      <p:ext uri="{BB962C8B-B14F-4D97-AF65-F5344CB8AC3E}">
        <p14:creationId xmlns:p14="http://schemas.microsoft.com/office/powerpoint/2010/main" val="133757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300" dirty="0"/>
              <a:t>GELİŞME VE AZGELİŞME SOSYOLOJİSİ</a:t>
            </a:r>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460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Esnek Üretim ve Verimlilik</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Verimlilik </a:t>
            </a:r>
            <a:r>
              <a:rPr lang="tr-TR" dirty="0"/>
              <a:t>ve kâr uğruna </a:t>
            </a:r>
            <a:r>
              <a:rPr lang="tr-TR" dirty="0" smtClean="0"/>
              <a:t>çalışanları işletmeye bağlama ve çalışanların işi kendilerinden üstün görme durumu aslında patolojik bir sorundur. Çalışanların bu konuma düşürülmesinin iş </a:t>
            </a:r>
            <a:r>
              <a:rPr lang="tr-TR" dirty="0"/>
              <a:t>ahlakıyla bağdaşmayan yanlarının olduğu söylenebilir. </a:t>
            </a:r>
            <a:endParaRPr lang="tr-TR" dirty="0" smtClean="0"/>
          </a:p>
          <a:p>
            <a:r>
              <a:rPr lang="tr-TR" dirty="0" smtClean="0"/>
              <a:t>Bu </a:t>
            </a:r>
            <a:r>
              <a:rPr lang="tr-TR" dirty="0"/>
              <a:t>sistemde yüksek ücret alan </a:t>
            </a:r>
            <a:r>
              <a:rPr lang="tr-TR" dirty="0" smtClean="0"/>
              <a:t>çalışanların kazandıklarını </a:t>
            </a:r>
            <a:r>
              <a:rPr lang="tr-TR" dirty="0"/>
              <a:t>harcamaya dahi fırsatları veya kısa bir tatil yapmaya bile zamanları olmayabilir. </a:t>
            </a:r>
            <a:endParaRPr lang="tr-TR" dirty="0" smtClean="0"/>
          </a:p>
          <a:p>
            <a:r>
              <a:rPr lang="tr-TR" dirty="0" smtClean="0"/>
              <a:t>İş </a:t>
            </a:r>
            <a:r>
              <a:rPr lang="tr-TR" dirty="0"/>
              <a:t>dışındaki özel yaşam alanları daraltılan </a:t>
            </a:r>
            <a:r>
              <a:rPr lang="tr-TR" dirty="0" smtClean="0"/>
              <a:t>çalışanlar adeta </a:t>
            </a:r>
            <a:r>
              <a:rPr lang="tr-TR" dirty="0"/>
              <a:t>daha çok çalışmaya ve daha çok üretmeye programlanmış bir makine olarak görülür ve kalıba sokulmuş itaatkâr iş görenler haline gelirler. </a:t>
            </a:r>
            <a:endParaRPr lang="tr-TR" dirty="0" smtClean="0"/>
          </a:p>
          <a:p>
            <a:r>
              <a:rPr lang="tr-TR" dirty="0" smtClean="0"/>
              <a:t>Aşırı </a:t>
            </a:r>
            <a:r>
              <a:rPr lang="tr-TR" dirty="0"/>
              <a:t>yoğun çalışmanın ya da zamanının neredeyse tamamını işini düşünerek geçirmenin sonucunda iş görenlerde depresyonlara, ruhsal bozukluklara, hatta ölümlere bile rastlanmaktadır. Japonya'da bir yılda bu yüzden yaşanan intiharların sayısının 2000'leri bulduğu belirtilmektedir. </a:t>
            </a:r>
            <a:endParaRPr lang="tr-TR" dirty="0" smtClean="0"/>
          </a:p>
          <a:p>
            <a:r>
              <a:rPr lang="tr-TR" dirty="0" smtClean="0"/>
              <a:t>Sonuç Yabancılaşma</a:t>
            </a:r>
            <a:endParaRPr lang="tr-TR" dirty="0"/>
          </a:p>
          <a:p>
            <a:endParaRPr lang="tr-TR" dirty="0"/>
          </a:p>
        </p:txBody>
      </p:sp>
    </p:spTree>
    <p:extLst>
      <p:ext uri="{BB962C8B-B14F-4D97-AF65-F5344CB8AC3E}">
        <p14:creationId xmlns:p14="http://schemas.microsoft.com/office/powerpoint/2010/main" val="289401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Esnek Üretim ve İşçi Sınıfı </a:t>
            </a:r>
            <a:endParaRPr lang="tr-TR" dirty="0"/>
          </a:p>
        </p:txBody>
      </p:sp>
      <p:sp>
        <p:nvSpPr>
          <p:cNvPr id="3" name="İçerik Yer Tutucusu 2"/>
          <p:cNvSpPr>
            <a:spLocks noGrp="1"/>
          </p:cNvSpPr>
          <p:nvPr>
            <p:ph idx="1"/>
          </p:nvPr>
        </p:nvSpPr>
        <p:spPr/>
        <p:txBody>
          <a:bodyPr/>
          <a:lstStyle/>
          <a:p>
            <a:r>
              <a:rPr lang="tr-TR" dirty="0"/>
              <a:t>Yeniden esnekleşme süreciyle birlikte nitel ve nicel özellikleri değişen emekçilerin mücadele araçları ve yöntemlerinin nasıl olması gerektiği üzerine tartışmaların bir tarafında </a:t>
            </a:r>
            <a:r>
              <a:rPr lang="tr-TR" dirty="0" err="1"/>
              <a:t>Marx’ın</a:t>
            </a:r>
            <a:r>
              <a:rPr lang="tr-TR" dirty="0"/>
              <a:t> tanımladığı proletaryaya “elveda” diyen ve işçi sınıfının toplumsal dönüşümü sağlayacak tarihsel bir özne olma özelliğini kaybettiği görüşünü savunanlar bulunmaktadır</a:t>
            </a:r>
            <a:r>
              <a:rPr lang="tr-TR" dirty="0" smtClean="0"/>
              <a:t>.</a:t>
            </a:r>
          </a:p>
          <a:p>
            <a:endParaRPr lang="tr-TR" dirty="0" smtClean="0"/>
          </a:p>
          <a:p>
            <a:endParaRPr lang="tr-TR" dirty="0"/>
          </a:p>
        </p:txBody>
      </p:sp>
    </p:spTree>
    <p:extLst>
      <p:ext uri="{BB962C8B-B14F-4D97-AF65-F5344CB8AC3E}">
        <p14:creationId xmlns:p14="http://schemas.microsoft.com/office/powerpoint/2010/main" val="3581775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Esnek Üretim ve Güvencesizlik 1. </a:t>
            </a:r>
            <a:r>
              <a:rPr lang="tr-TR" dirty="0"/>
              <a:t>G</a:t>
            </a:r>
            <a:r>
              <a:rPr lang="tr-TR" dirty="0" smtClean="0"/>
              <a:t>örüş</a:t>
            </a:r>
            <a:endParaRPr lang="tr-TR" dirty="0"/>
          </a:p>
        </p:txBody>
      </p:sp>
      <p:sp>
        <p:nvSpPr>
          <p:cNvPr id="3" name="İçerik Yer Tutucusu 2"/>
          <p:cNvSpPr>
            <a:spLocks noGrp="1"/>
          </p:cNvSpPr>
          <p:nvPr>
            <p:ph idx="1"/>
          </p:nvPr>
        </p:nvSpPr>
        <p:spPr/>
        <p:txBody>
          <a:bodyPr>
            <a:normAutofit fontScale="70000" lnSpcReduction="20000"/>
          </a:bodyPr>
          <a:lstStyle/>
          <a:p>
            <a:r>
              <a:rPr lang="tr-TR" dirty="0"/>
              <a:t>Tartışmanın diğer tarafında ise üretim biçimleri ve emek süreçlerinde gerçekleşen değişimin kapitalist üretimin temel felsefesini değiştirmediğini ve nicel ve nitel yapısı değişmekle birlikte işçi sınıfının tarihsel ve toplumsal rolünün ve dolayısıyla sınıflar mücadelesinin sürdüğünü savunanlar vardır. Birinci görüşü savunanlar, esnekleşmeyle birlikte emeğinin denetimini kaybederek tamamen sermayenin tahakkümü altına giren ve </a:t>
            </a:r>
            <a:r>
              <a:rPr lang="tr-TR" dirty="0" err="1"/>
              <a:t>güvencesizleşen</a:t>
            </a:r>
            <a:r>
              <a:rPr lang="tr-TR" dirty="0"/>
              <a:t> emekçileri, </a:t>
            </a:r>
            <a:r>
              <a:rPr lang="tr-TR" dirty="0" err="1"/>
              <a:t>proleterya</a:t>
            </a:r>
            <a:r>
              <a:rPr lang="tr-TR" dirty="0"/>
              <a:t> teriminin dışında “</a:t>
            </a:r>
            <a:r>
              <a:rPr lang="tr-TR" dirty="0" err="1"/>
              <a:t>precarious</a:t>
            </a:r>
            <a:r>
              <a:rPr lang="tr-TR" dirty="0"/>
              <a:t>” (güvencesiz) sıfatı ile “</a:t>
            </a:r>
            <a:r>
              <a:rPr lang="tr-TR" dirty="0" err="1"/>
              <a:t>proletiriat</a:t>
            </a:r>
            <a:r>
              <a:rPr lang="tr-TR" dirty="0"/>
              <a:t>” (</a:t>
            </a:r>
            <a:r>
              <a:rPr lang="tr-TR" dirty="0" err="1"/>
              <a:t>proleterya</a:t>
            </a:r>
            <a:r>
              <a:rPr lang="tr-TR" dirty="0"/>
              <a:t>) ismini birleştirerek oluşturdukları “</a:t>
            </a:r>
            <a:r>
              <a:rPr lang="tr-TR" dirty="0" err="1"/>
              <a:t>prekarya</a:t>
            </a:r>
            <a:r>
              <a:rPr lang="tr-TR" dirty="0"/>
              <a:t>” terimiyle tanımlamaktadırlar (</a:t>
            </a:r>
            <a:r>
              <a:rPr lang="tr-TR" dirty="0" err="1"/>
              <a:t>Standing’den</a:t>
            </a:r>
            <a:r>
              <a:rPr lang="tr-TR" dirty="0"/>
              <a:t> </a:t>
            </a:r>
            <a:r>
              <a:rPr lang="tr-TR" dirty="0" err="1"/>
              <a:t>akt</a:t>
            </a:r>
            <a:r>
              <a:rPr lang="tr-TR" dirty="0"/>
              <a:t>. Müftüoğlu 2015). </a:t>
            </a:r>
            <a:endParaRPr lang="tr-TR" dirty="0" smtClean="0"/>
          </a:p>
          <a:p>
            <a:r>
              <a:rPr lang="tr-TR" dirty="0"/>
              <a:t>Emeği ve emekçiyi kapitalist üretim sistemine içkin olan bağlamından kopartarak “güvencesizler” adıyla yeni bir sınıf oluşturmaya çalışan bu görüşe göre kapitalizmin neden olduğu sorunlara ve saldırılara sadece üretim ilişkileri üzerinden sınıfsal bir örgütlenmeyle yanıt vermek olanaklı değildir. (Müftüoğlu, 2015)</a:t>
            </a:r>
          </a:p>
          <a:p>
            <a:endParaRPr lang="tr-TR" dirty="0" smtClean="0"/>
          </a:p>
          <a:p>
            <a:endParaRPr lang="tr-TR" dirty="0"/>
          </a:p>
        </p:txBody>
      </p:sp>
    </p:spTree>
    <p:extLst>
      <p:ext uri="{BB962C8B-B14F-4D97-AF65-F5344CB8AC3E}">
        <p14:creationId xmlns:p14="http://schemas.microsoft.com/office/powerpoint/2010/main" val="1921976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64" y="476672"/>
            <a:ext cx="2952328" cy="25972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816" y="533485"/>
            <a:ext cx="3106401" cy="2483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C:\Users\HP1\Downloads\az gelişme sunum\images (1).jpe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339752" y="3821344"/>
            <a:ext cx="3098169" cy="2655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7" name="Sağ Ok 6"/>
          <p:cNvSpPr/>
          <p:nvPr/>
        </p:nvSpPr>
        <p:spPr>
          <a:xfrm>
            <a:off x="3563888" y="2020480"/>
            <a:ext cx="1008112" cy="544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Çember Ok 7"/>
          <p:cNvSpPr/>
          <p:nvPr/>
        </p:nvSpPr>
        <p:spPr>
          <a:xfrm rot="6252368">
            <a:off x="6516216" y="3501008"/>
            <a:ext cx="1656184" cy="164822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Metin kutusu 8"/>
          <p:cNvSpPr txBox="1"/>
          <p:nvPr/>
        </p:nvSpPr>
        <p:spPr>
          <a:xfrm>
            <a:off x="5724128" y="5340814"/>
            <a:ext cx="3024336" cy="1200329"/>
          </a:xfrm>
          <a:prstGeom prst="rect">
            <a:avLst/>
          </a:prstGeom>
          <a:noFill/>
        </p:spPr>
        <p:txBody>
          <a:bodyPr wrap="square" rtlCol="0">
            <a:spAutoFit/>
          </a:bodyPr>
          <a:lstStyle/>
          <a:p>
            <a:r>
              <a:rPr lang="tr-TR" dirty="0" smtClean="0"/>
              <a:t>Tartışmalardan birincisine göre  İşçi sınıfı dönüştüğü için artık   toplumsal dönüşümü sağlayamaz.</a:t>
            </a:r>
            <a:endParaRPr lang="tr-TR" dirty="0"/>
          </a:p>
        </p:txBody>
      </p:sp>
      <p:sp>
        <p:nvSpPr>
          <p:cNvPr id="10" name="Metin kutusu 9"/>
          <p:cNvSpPr txBox="1"/>
          <p:nvPr/>
        </p:nvSpPr>
        <p:spPr>
          <a:xfrm>
            <a:off x="543535" y="3256441"/>
            <a:ext cx="1944216" cy="369332"/>
          </a:xfrm>
          <a:prstGeom prst="rect">
            <a:avLst/>
          </a:prstGeom>
          <a:noFill/>
        </p:spPr>
        <p:txBody>
          <a:bodyPr wrap="square" rtlCol="0">
            <a:spAutoFit/>
          </a:bodyPr>
          <a:lstStyle/>
          <a:p>
            <a:r>
              <a:rPr lang="tr-TR" dirty="0" smtClean="0"/>
              <a:t>Mavi yakalı işçi</a:t>
            </a:r>
            <a:endParaRPr lang="tr-TR" dirty="0"/>
          </a:p>
        </p:txBody>
      </p:sp>
      <p:sp>
        <p:nvSpPr>
          <p:cNvPr id="11" name="Metin kutusu 10"/>
          <p:cNvSpPr txBox="1"/>
          <p:nvPr/>
        </p:nvSpPr>
        <p:spPr>
          <a:xfrm>
            <a:off x="5832897" y="3071775"/>
            <a:ext cx="2118257" cy="369332"/>
          </a:xfrm>
          <a:prstGeom prst="rect">
            <a:avLst/>
          </a:prstGeom>
          <a:noFill/>
        </p:spPr>
        <p:txBody>
          <a:bodyPr wrap="square" rtlCol="0">
            <a:spAutoFit/>
          </a:bodyPr>
          <a:lstStyle/>
          <a:p>
            <a:r>
              <a:rPr lang="tr-TR" dirty="0" smtClean="0"/>
              <a:t>Beyaz yakalı işçiler</a:t>
            </a:r>
            <a:endParaRPr lang="tr-TR" dirty="0"/>
          </a:p>
        </p:txBody>
      </p:sp>
    </p:spTree>
    <p:extLst>
      <p:ext uri="{BB962C8B-B14F-4D97-AF65-F5344CB8AC3E}">
        <p14:creationId xmlns:p14="http://schemas.microsoft.com/office/powerpoint/2010/main" val="647959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Esnek Üretim ve Güvencesizlik 2. </a:t>
            </a:r>
            <a:r>
              <a:rPr lang="tr-TR" dirty="0"/>
              <a:t>G</a:t>
            </a:r>
            <a:r>
              <a:rPr lang="tr-TR" dirty="0" smtClean="0"/>
              <a:t>örüş</a:t>
            </a:r>
            <a:endParaRPr lang="tr-TR" dirty="0"/>
          </a:p>
        </p:txBody>
      </p:sp>
      <p:sp>
        <p:nvSpPr>
          <p:cNvPr id="3" name="İçerik Yer Tutucusu 2"/>
          <p:cNvSpPr>
            <a:spLocks noGrp="1"/>
          </p:cNvSpPr>
          <p:nvPr>
            <p:ph idx="1"/>
          </p:nvPr>
        </p:nvSpPr>
        <p:spPr/>
        <p:txBody>
          <a:bodyPr>
            <a:normAutofit fontScale="62500" lnSpcReduction="20000"/>
          </a:bodyPr>
          <a:lstStyle/>
          <a:p>
            <a:r>
              <a:rPr lang="tr-TR" dirty="0"/>
              <a:t>İkinci görüşe göre ise güvencesizlik, 1970’lerde başlayan yeniden esnekleşme süreciyle ilk kez ortaya çıkmış, yeni bir durum değildir. Kapitalist üretim sisteminde üretim araçlarından yoksun olma ile tanımlanan işçi sınıfının kendisi, tanımı gereği ve yapısal olarak güvencesizdir. </a:t>
            </a:r>
            <a:endParaRPr lang="tr-TR" dirty="0" smtClean="0"/>
          </a:p>
          <a:p>
            <a:r>
              <a:rPr lang="tr-TR" dirty="0" smtClean="0"/>
              <a:t>Bu </a:t>
            </a:r>
            <a:r>
              <a:rPr lang="tr-TR" dirty="0"/>
              <a:t>yapısal güvencesizlik 2. Dünya Savaşını izleyen kısa bir dönem boyunca uygulanan refah devleti politikalarıyla bir süre görünmez hale gelmiş; </a:t>
            </a:r>
            <a:r>
              <a:rPr lang="tr-TR" dirty="0" err="1"/>
              <a:t>neo</a:t>
            </a:r>
            <a:r>
              <a:rPr lang="tr-TR" dirty="0"/>
              <a:t>-liberal politikalarla birlikte yeniden görünürlük kazanmıştır </a:t>
            </a:r>
            <a:r>
              <a:rPr lang="tr-TR" dirty="0" smtClean="0"/>
              <a:t>(Müftüoğlu</a:t>
            </a:r>
            <a:r>
              <a:rPr lang="tr-TR" dirty="0"/>
              <a:t>). Dolayısıyla kapitalist üretim sistemi biçim değiştirirken emeği mülksüz ve güvencesiz bırakarak tahakkümü altına alma ve böylece artı değeri en üst düzeye çıkartacak koşullarda çalışmaya razı etme anlayışı değişmemiştir. Bu nedenle emekçileri, güvenceli - güvencesiz, merkez ülke işçisi - çevre ülke işçisi, mavi yakalı - beyaz yakalı gibi katmanlara ayırarak sınıf bağlamından kopartmak, üretim sürecini ve tüm toplumsal yaşamı sınıfsal çıkarları doğrultusunda yeniden ve yeniden dizayn eden burjuvaziye karşı mücadeleyi zayıflatmaktan başka bir işe yaramayacaktır. </a:t>
            </a:r>
          </a:p>
          <a:p>
            <a:endParaRPr lang="tr-TR" dirty="0"/>
          </a:p>
        </p:txBody>
      </p:sp>
    </p:spTree>
    <p:extLst>
      <p:ext uri="{BB962C8B-B14F-4D97-AF65-F5344CB8AC3E}">
        <p14:creationId xmlns:p14="http://schemas.microsoft.com/office/powerpoint/2010/main" val="2233507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Sonuç-1</a:t>
            </a:r>
            <a:endParaRPr lang="tr-TR" dirty="0"/>
          </a:p>
        </p:txBody>
      </p:sp>
      <p:sp>
        <p:nvSpPr>
          <p:cNvPr id="3" name="İçerik Yer Tutucusu 2"/>
          <p:cNvSpPr>
            <a:spLocks noGrp="1"/>
          </p:cNvSpPr>
          <p:nvPr>
            <p:ph idx="1"/>
          </p:nvPr>
        </p:nvSpPr>
        <p:spPr/>
        <p:txBody>
          <a:bodyPr>
            <a:normAutofit fontScale="62500" lnSpcReduction="20000"/>
          </a:bodyPr>
          <a:lstStyle/>
          <a:p>
            <a:pPr algn="just"/>
            <a:r>
              <a:rPr lang="tr-TR" dirty="0"/>
              <a:t>Üretim biçimlerinde meydana gelen değişimler  ve bu değişimler sonucu ortaya çıkan yeni çalışma biçimleri çalışan profillerini değiştirmiştir.</a:t>
            </a:r>
          </a:p>
          <a:p>
            <a:pPr algn="just"/>
            <a:r>
              <a:rPr lang="tr-TR" dirty="0" err="1" smtClean="0"/>
              <a:t>Fordist</a:t>
            </a:r>
            <a:r>
              <a:rPr lang="tr-TR" dirty="0" smtClean="0"/>
              <a:t> </a:t>
            </a:r>
            <a:r>
              <a:rPr lang="tr-TR" dirty="0"/>
              <a:t>sistemde vasıfsız, kol gücüyle çalışan işçinin yerini Post -</a:t>
            </a:r>
            <a:r>
              <a:rPr lang="tr-TR" dirty="0" err="1"/>
              <a:t>Fordist</a:t>
            </a:r>
            <a:r>
              <a:rPr lang="tr-TR" dirty="0"/>
              <a:t> dönemde vasıflı, üretim sürecinde etkin rol oynayan bireyler almıştır. </a:t>
            </a:r>
          </a:p>
          <a:p>
            <a:pPr algn="just"/>
            <a:r>
              <a:rPr lang="tr-TR" dirty="0"/>
              <a:t> Post </a:t>
            </a:r>
            <a:r>
              <a:rPr lang="tr-TR" dirty="0" err="1"/>
              <a:t>fordizm’in</a:t>
            </a:r>
            <a:r>
              <a:rPr lang="tr-TR" dirty="0"/>
              <a:t> bir sonucu olarak ortaya çıkan esnek uzmanlaşma çalışanlardaki sınıf bilincinin de gerilemesine yol açmıştır.  Çalışanların bir araya gelmesinde önemli bir yere sahip olan sendikaların da üye sayıları  azalmaya başlamıştır. Türkiye sendikalaşma oranının en az olduğu ülkelerden biridir. Bu durumun ortaya çıkmasında nitelikli- niteliksiz  iş gücü ayrımının ortaya çıkması, üretici firmaların sendikalı olan işçiye karşı tutumları (işten çıkarma),  işçiyi daha fazla  çalışması için güdüleme amacıyla  çalışan iş veren ayrımındansa aile profili çizmesi  etkili olan etkilerden bazılarıdır.</a:t>
            </a:r>
          </a:p>
          <a:p>
            <a:pPr marL="0" indent="0" algn="just">
              <a:buNone/>
            </a:pPr>
            <a:r>
              <a:rPr lang="tr-TR" dirty="0"/>
              <a:t> </a:t>
            </a:r>
            <a:endParaRPr lang="tr-TR" sz="2000" dirty="0"/>
          </a:p>
          <a:p>
            <a:endParaRPr lang="tr-TR" dirty="0"/>
          </a:p>
        </p:txBody>
      </p:sp>
    </p:spTree>
    <p:extLst>
      <p:ext uri="{BB962C8B-B14F-4D97-AF65-F5344CB8AC3E}">
        <p14:creationId xmlns:p14="http://schemas.microsoft.com/office/powerpoint/2010/main" val="2778638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Sonuç-2</a:t>
            </a:r>
            <a:endParaRPr lang="tr-TR" dirty="0"/>
          </a:p>
        </p:txBody>
      </p:sp>
      <p:sp>
        <p:nvSpPr>
          <p:cNvPr id="3" name="İçerik Yer Tutucusu 2"/>
          <p:cNvSpPr>
            <a:spLocks noGrp="1"/>
          </p:cNvSpPr>
          <p:nvPr>
            <p:ph idx="1"/>
          </p:nvPr>
        </p:nvSpPr>
        <p:spPr/>
        <p:txBody>
          <a:bodyPr>
            <a:normAutofit fontScale="77500" lnSpcReduction="20000"/>
          </a:bodyPr>
          <a:lstStyle/>
          <a:p>
            <a:r>
              <a:rPr lang="tr-TR" dirty="0"/>
              <a:t>Tarihsel süreçte kapitalizm ve kapitalizmin temsilcisi olduğu burjuvazinin hegemonyasını sarsan ve yarattığı tahribatı sınırlandırabilen tek güç bir “sınıf“ olarak sistemin karşısına dikilen işçi sınıfı olmuştur. Burjuvazi 20. yüzyıl boyunca bir taraftan işçi sınıfını ve onun mücadele araçları olan sendikaları ve sınıf partilerini kendine bağımlı hale getirerek işlevsizleştirmeye çalışırken değer taraftan da sınıfın hafızasını silmek için birçok yöntem denemiştir. Bugün işçi sınıfının toplumu etkileme gücüne sahip bir aktör olmaktan çıktığını iddia eden, </a:t>
            </a:r>
            <a:r>
              <a:rPr lang="tr-TR" dirty="0" err="1"/>
              <a:t>proleterya</a:t>
            </a:r>
            <a:r>
              <a:rPr lang="tr-TR" dirty="0"/>
              <a:t> yerine </a:t>
            </a:r>
            <a:r>
              <a:rPr lang="tr-TR" dirty="0" err="1"/>
              <a:t>prekaryayı</a:t>
            </a:r>
            <a:r>
              <a:rPr lang="tr-TR" dirty="0"/>
              <a:t>,  işçi sınıfının yerine “çokluğu”, sınıf sendikacılığının yerine sivil toplumcu bir örgütlenmeyi koymaya çalışan yaklaşımlar da sınıfın hafızasını silme çabalarının devamı olarak görmek mümkündür. (Müftüoğlu,2015)</a:t>
            </a:r>
          </a:p>
          <a:p>
            <a:endParaRPr lang="tr-TR" dirty="0"/>
          </a:p>
        </p:txBody>
      </p:sp>
    </p:spTree>
    <p:extLst>
      <p:ext uri="{BB962C8B-B14F-4D97-AF65-F5344CB8AC3E}">
        <p14:creationId xmlns:p14="http://schemas.microsoft.com/office/powerpoint/2010/main" val="1015255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Kaynakça</a:t>
            </a:r>
            <a:endParaRPr lang="tr-TR" dirty="0"/>
          </a:p>
        </p:txBody>
      </p:sp>
      <p:sp>
        <p:nvSpPr>
          <p:cNvPr id="2" name="İçerik Yer Tutucusu 1"/>
          <p:cNvSpPr>
            <a:spLocks noGrp="1"/>
          </p:cNvSpPr>
          <p:nvPr>
            <p:ph idx="1"/>
          </p:nvPr>
        </p:nvSpPr>
        <p:spPr/>
        <p:txBody>
          <a:bodyPr>
            <a:normAutofit fontScale="85000" lnSpcReduction="20000"/>
          </a:bodyPr>
          <a:lstStyle/>
          <a:p>
            <a:pPr marL="0" indent="0" algn="just">
              <a:buNone/>
            </a:pPr>
            <a:endParaRPr lang="tr-TR" dirty="0" smtClean="0"/>
          </a:p>
          <a:p>
            <a:pPr algn="just"/>
            <a:r>
              <a:rPr lang="tr-TR" dirty="0" err="1"/>
              <a:t>Eraydın</a:t>
            </a:r>
            <a:r>
              <a:rPr lang="tr-TR" dirty="0"/>
              <a:t>, Ayda (1992) Post-</a:t>
            </a:r>
            <a:r>
              <a:rPr lang="tr-TR" dirty="0" err="1"/>
              <a:t>fordizm</a:t>
            </a:r>
            <a:r>
              <a:rPr lang="tr-TR" dirty="0"/>
              <a:t> Ve Değişen </a:t>
            </a:r>
            <a:r>
              <a:rPr lang="tr-TR" dirty="0" err="1"/>
              <a:t>Mekansal</a:t>
            </a:r>
            <a:r>
              <a:rPr lang="tr-TR" dirty="0"/>
              <a:t> </a:t>
            </a:r>
            <a:r>
              <a:rPr lang="tr-TR" dirty="0" smtClean="0"/>
              <a:t>Öncelikler, ODTÜ, Mimarlık Fak. Yayınları.</a:t>
            </a:r>
          </a:p>
          <a:p>
            <a:pPr algn="just"/>
            <a:r>
              <a:rPr lang="tr-TR" dirty="0" smtClean="0"/>
              <a:t>Müftüoğlu Ö. (2015) Esneklik, Güvencesizlik Ve Sendikalar Toplum Ve Hekim Dergisi Haziran 2015, cilt 30, sayı 3</a:t>
            </a:r>
          </a:p>
          <a:p>
            <a:pPr algn="just"/>
            <a:r>
              <a:rPr lang="tr-TR" dirty="0" err="1" smtClean="0"/>
              <a:t>Memduhoğlu</a:t>
            </a:r>
            <a:r>
              <a:rPr lang="tr-TR" dirty="0" smtClean="0"/>
              <a:t> </a:t>
            </a:r>
            <a:r>
              <a:rPr lang="tr-TR" dirty="0"/>
              <a:t>H. B. (2007). Post-</a:t>
            </a:r>
            <a:r>
              <a:rPr lang="tr-TR" dirty="0" err="1"/>
              <a:t>Fordist</a:t>
            </a:r>
            <a:r>
              <a:rPr lang="tr-TR" dirty="0"/>
              <a:t> Üretim Örgütlenmeleri ve İş görenler Üzerindeki Etkileri Bilim, Eğitim ve Düşünce Dergisi, Aralık 2007, Cilt 7, Sayı 4</a:t>
            </a:r>
          </a:p>
          <a:p>
            <a:pPr algn="just"/>
            <a:r>
              <a:rPr lang="tr-TR" dirty="0" smtClean="0"/>
              <a:t>http</a:t>
            </a:r>
            <a:r>
              <a:rPr lang="tr-TR" dirty="0"/>
              <a:t>://www.hurriyet.com.tr/turkiye-en-kotu-sendikalasma-orani-ile-oecd-sonuncusu-27468300</a:t>
            </a:r>
          </a:p>
          <a:p>
            <a:endParaRPr lang="tr-TR" dirty="0" smtClean="0"/>
          </a:p>
          <a:p>
            <a:endParaRPr lang="tr-TR" dirty="0"/>
          </a:p>
          <a:p>
            <a:pPr marL="0" indent="0">
              <a:buNone/>
            </a:pPr>
            <a:endParaRPr lang="tr-TR" dirty="0" smtClean="0"/>
          </a:p>
          <a:p>
            <a:endParaRPr lang="tr-TR" dirty="0"/>
          </a:p>
        </p:txBody>
      </p:sp>
    </p:spTree>
    <p:extLst>
      <p:ext uri="{BB962C8B-B14F-4D97-AF65-F5344CB8AC3E}">
        <p14:creationId xmlns:p14="http://schemas.microsoft.com/office/powerpoint/2010/main" val="3473860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1" y="3244334"/>
            <a:ext cx="7560839" cy="1938992"/>
          </a:xfrm>
          <a:prstGeom prst="rect">
            <a:avLst/>
          </a:prstGeom>
        </p:spPr>
        <p:txBody>
          <a:bodyPr wrap="square">
            <a:spAutoFit/>
          </a:bodyPr>
          <a:lstStyle/>
          <a:p>
            <a:r>
              <a:rPr lang="tr-TR" sz="4000" dirty="0" smtClean="0"/>
              <a:t>Küreselleşme, Esnek Uzmanlaşma </a:t>
            </a:r>
          </a:p>
          <a:p>
            <a:r>
              <a:rPr lang="tr-TR" sz="4000" dirty="0" smtClean="0"/>
              <a:t>ve Emek</a:t>
            </a:r>
          </a:p>
          <a:p>
            <a:endParaRPr lang="tr-TR" sz="4000" dirty="0"/>
          </a:p>
        </p:txBody>
      </p:sp>
    </p:spTree>
    <p:extLst>
      <p:ext uri="{BB962C8B-B14F-4D97-AF65-F5344CB8AC3E}">
        <p14:creationId xmlns:p14="http://schemas.microsoft.com/office/powerpoint/2010/main" val="648247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Fordizm</a:t>
            </a:r>
            <a:r>
              <a:rPr lang="tr-TR" dirty="0" smtClean="0"/>
              <a:t> ya da Esnek </a:t>
            </a:r>
            <a:r>
              <a:rPr lang="tr-TR" dirty="0"/>
              <a:t>Uzmanlaşma Nedir?</a:t>
            </a:r>
          </a:p>
        </p:txBody>
      </p:sp>
      <p:sp>
        <p:nvSpPr>
          <p:cNvPr id="3" name="İçerik Yer Tutucusu 2"/>
          <p:cNvSpPr>
            <a:spLocks noGrp="1"/>
          </p:cNvSpPr>
          <p:nvPr>
            <p:ph idx="1"/>
          </p:nvPr>
        </p:nvSpPr>
        <p:spPr/>
        <p:txBody>
          <a:bodyPr>
            <a:normAutofit fontScale="70000" lnSpcReduction="20000"/>
          </a:bodyPr>
          <a:lstStyle/>
          <a:p>
            <a:r>
              <a:rPr lang="tr-TR" dirty="0"/>
              <a:t>1970'lerde kapitalist sistemde yaşanan </a:t>
            </a:r>
            <a:r>
              <a:rPr lang="tr-TR" dirty="0" smtClean="0"/>
              <a:t>krizin ardından üretim sisteminde değişikliklere gidilmiştir. Bu dönem Post-</a:t>
            </a:r>
            <a:r>
              <a:rPr lang="tr-TR" dirty="0" err="1" smtClean="0"/>
              <a:t>Fordizm</a:t>
            </a:r>
            <a:r>
              <a:rPr lang="tr-TR" dirty="0" smtClean="0"/>
              <a:t> ve üretim sistemi de Post-</a:t>
            </a:r>
            <a:r>
              <a:rPr lang="tr-TR" dirty="0" err="1" smtClean="0"/>
              <a:t>Fordist</a:t>
            </a:r>
            <a:r>
              <a:rPr lang="tr-TR" dirty="0" smtClean="0"/>
              <a:t> üretim sistemi olarak tanımlanmıştır. </a:t>
            </a:r>
            <a:r>
              <a:rPr lang="tr-TR" dirty="0"/>
              <a:t>p</a:t>
            </a:r>
            <a:r>
              <a:rPr lang="tr-TR" dirty="0" smtClean="0"/>
              <a:t>ost-</a:t>
            </a:r>
            <a:r>
              <a:rPr lang="tr-TR" dirty="0" err="1" smtClean="0"/>
              <a:t>fordist</a:t>
            </a:r>
            <a:r>
              <a:rPr lang="tr-TR" dirty="0" smtClean="0"/>
              <a:t> düzenlemelerle dizi mekanizma ve düzenleme gündeme </a:t>
            </a:r>
            <a:r>
              <a:rPr lang="tr-TR" dirty="0"/>
              <a:t>gelmiş ve bunlardan özellikle sermaye için daha başarılı olanlar olumlu anlamlar </a:t>
            </a:r>
            <a:r>
              <a:rPr lang="tr-TR" dirty="0" smtClean="0"/>
              <a:t>yüklenerek dönemin politikalarına da damga vurarak etkili olmuştur. </a:t>
            </a:r>
          </a:p>
          <a:p>
            <a:r>
              <a:rPr lang="tr-TR" dirty="0" smtClean="0"/>
              <a:t>Esneklik </a:t>
            </a:r>
            <a:r>
              <a:rPr lang="tr-TR" dirty="0"/>
              <a:t>ya da yalın üretim bu </a:t>
            </a:r>
            <a:r>
              <a:rPr lang="tr-TR" dirty="0" smtClean="0"/>
              <a:t>mekanizmaların en önemlilerindendir. Esnek </a:t>
            </a:r>
            <a:r>
              <a:rPr lang="tr-TR" dirty="0"/>
              <a:t>üretim, kitlesel ve standartlaşmış mal üretimi yerine küçük bölümlerde, küçük ölçeklerde ve değişik ürün türlerinde üretim, değişik istemlere kısa sürede cevap verebilme, üretim sürecinin parçalanarak düşey ayrışması ile belirli aşamalarda uzmanlaşma ve en genelde </a:t>
            </a:r>
            <a:r>
              <a:rPr lang="tr-TR" dirty="0" err="1"/>
              <a:t>Fordist</a:t>
            </a:r>
            <a:r>
              <a:rPr lang="tr-TR" dirty="0"/>
              <a:t> üretimin katı ilişkilerine karşı esnekliğe dayanan bir üretim ve bu üretme uygun örgütlenme </a:t>
            </a:r>
            <a:r>
              <a:rPr lang="tr-TR" dirty="0" smtClean="0"/>
              <a:t>biçimi olarak tanımlanmaktadır. (</a:t>
            </a:r>
            <a:r>
              <a:rPr lang="tr-TR" dirty="0" err="1" smtClean="0"/>
              <a:t>Eraydın</a:t>
            </a:r>
            <a:r>
              <a:rPr lang="tr-TR" dirty="0" smtClean="0"/>
              <a:t>) </a:t>
            </a:r>
          </a:p>
          <a:p>
            <a:endParaRPr lang="tr-TR" dirty="0"/>
          </a:p>
        </p:txBody>
      </p:sp>
    </p:spTree>
    <p:extLst>
      <p:ext uri="{BB962C8B-B14F-4D97-AF65-F5344CB8AC3E}">
        <p14:creationId xmlns:p14="http://schemas.microsoft.com/office/powerpoint/2010/main" val="1352564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6866" y="915337"/>
            <a:ext cx="6798734" cy="785471"/>
          </a:xfrm>
        </p:spPr>
        <p:txBody>
          <a:bodyPr/>
          <a:lstStyle/>
          <a:p>
            <a:r>
              <a:rPr lang="tr-TR" dirty="0" smtClean="0"/>
              <a:t>Esnek/Yalın Üretim</a:t>
            </a:r>
            <a:endParaRPr lang="tr-TR" dirty="0"/>
          </a:p>
        </p:txBody>
      </p:sp>
      <p:sp>
        <p:nvSpPr>
          <p:cNvPr id="3" name="İçerik Yer Tutucusu 2"/>
          <p:cNvSpPr>
            <a:spLocks noGrp="1"/>
          </p:cNvSpPr>
          <p:nvPr>
            <p:ph idx="1"/>
          </p:nvPr>
        </p:nvSpPr>
        <p:spPr>
          <a:xfrm>
            <a:off x="1176865" y="1772816"/>
            <a:ext cx="6798736" cy="4162317"/>
          </a:xfrm>
        </p:spPr>
        <p:txBody>
          <a:bodyPr>
            <a:normAutofit lnSpcReduction="10000"/>
          </a:bodyPr>
          <a:lstStyle/>
          <a:p>
            <a:r>
              <a:rPr lang="tr-TR" sz="2200" dirty="0"/>
              <a:t>Esnek ya da yalın üretim, ana üretim biriminde ikincil tüm unsurların ana firmanın (çekirdek) dışına atılarak ürünün belirli parçalarının fabrika dışında daha küçük birimlere yaptırılmasıdır ki bu da taşeronlaşma anlamına gelir. </a:t>
            </a:r>
          </a:p>
          <a:p>
            <a:r>
              <a:rPr lang="tr-TR" sz="2200" dirty="0" smtClean="0"/>
              <a:t>Esnek ya da yalın üretim, temelde üretim süreci ve emekle ilgili yapısal sınırlamaları aşmak ve bu katı yapıları esnetmekle ilgilidir. Bu işletmelerin rekabete ve ayrışmış talebe büyük bir esneklikle cevap verebilme yeteneğinin gelişmesi anlamına </a:t>
            </a:r>
            <a:r>
              <a:rPr lang="tr-TR" sz="2200" dirty="0" smtClean="0"/>
              <a:t>gelir. </a:t>
            </a:r>
            <a:r>
              <a:rPr lang="tr-TR" sz="2200" dirty="0" smtClean="0"/>
              <a:t>Bu, işletme için daha fazla değer yaratmak </a:t>
            </a:r>
            <a:r>
              <a:rPr lang="tr-TR" sz="2200" dirty="0" smtClean="0"/>
              <a:t>açısından anlamlı </a:t>
            </a:r>
            <a:r>
              <a:rPr lang="tr-TR" sz="2200" dirty="0" smtClean="0"/>
              <a:t>olmakla birlikte, değer yaratma sürecinin özneleri olan </a:t>
            </a:r>
            <a:r>
              <a:rPr lang="tr-TR" sz="2200" dirty="0" smtClean="0"/>
              <a:t>çalışanlar ve toplum için </a:t>
            </a:r>
            <a:r>
              <a:rPr lang="tr-TR" sz="2200" dirty="0" smtClean="0"/>
              <a:t>de bir dizi olumsuzluklar içerir.</a:t>
            </a:r>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417218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Esnek Üretim </a:t>
            </a:r>
            <a:r>
              <a:rPr lang="tr-TR" dirty="0" smtClean="0"/>
              <a:t>ile Esnetilenler</a:t>
            </a:r>
            <a:endParaRPr lang="tr-TR" dirty="0"/>
          </a:p>
        </p:txBody>
      </p:sp>
      <p:sp>
        <p:nvSpPr>
          <p:cNvPr id="3" name="İçerik Yer Tutucusu 2"/>
          <p:cNvSpPr>
            <a:spLocks noGrp="1"/>
          </p:cNvSpPr>
          <p:nvPr>
            <p:ph idx="1"/>
          </p:nvPr>
        </p:nvSpPr>
        <p:spPr/>
        <p:txBody>
          <a:bodyPr>
            <a:normAutofit fontScale="70000" lnSpcReduction="20000"/>
          </a:bodyPr>
          <a:lstStyle/>
          <a:p>
            <a:r>
              <a:rPr lang="tr-TR" dirty="0"/>
              <a:t>Krizle birlikte rekabetin yoğunlaşması, teknolojik dönüşümün hızlanması ve maliyetlerin aşağı çekilmesi zorunluluğu sermayeyi üretim sürecindeki bazı koşulların esnetilmesi yönünde politikalar geliştirmeye yöneltmiştir. </a:t>
            </a:r>
            <a:endParaRPr lang="tr-TR" dirty="0" smtClean="0"/>
          </a:p>
          <a:p>
            <a:r>
              <a:rPr lang="tr-TR" dirty="0" smtClean="0"/>
              <a:t>Esnetilenler: </a:t>
            </a:r>
          </a:p>
          <a:p>
            <a:r>
              <a:rPr lang="tr-TR" dirty="0" smtClean="0"/>
              <a:t>ücret </a:t>
            </a:r>
            <a:r>
              <a:rPr lang="tr-TR" dirty="0"/>
              <a:t>eşitliği, </a:t>
            </a:r>
            <a:endParaRPr lang="tr-TR" dirty="0" smtClean="0"/>
          </a:p>
          <a:p>
            <a:r>
              <a:rPr lang="tr-TR" dirty="0" smtClean="0"/>
              <a:t>tanımlanmış </a:t>
            </a:r>
            <a:r>
              <a:rPr lang="tr-TR" dirty="0"/>
              <a:t>ve süreleri belli olan iş saatleri, </a:t>
            </a:r>
            <a:endParaRPr lang="tr-TR" dirty="0" smtClean="0"/>
          </a:p>
          <a:p>
            <a:r>
              <a:rPr lang="tr-TR" dirty="0" smtClean="0"/>
              <a:t>toplu </a:t>
            </a:r>
            <a:r>
              <a:rPr lang="tr-TR" dirty="0"/>
              <a:t>pazarlık, </a:t>
            </a:r>
            <a:endParaRPr lang="tr-TR" dirty="0" smtClean="0"/>
          </a:p>
          <a:p>
            <a:r>
              <a:rPr lang="tr-TR" dirty="0" smtClean="0"/>
              <a:t>iş </a:t>
            </a:r>
            <a:r>
              <a:rPr lang="tr-TR" dirty="0"/>
              <a:t>bölümü (belirli ise yoğunlaşma), </a:t>
            </a:r>
            <a:endParaRPr lang="tr-TR" dirty="0" smtClean="0"/>
          </a:p>
          <a:p>
            <a:r>
              <a:rPr lang="tr-TR" dirty="0" smtClean="0"/>
              <a:t>üretimin </a:t>
            </a:r>
            <a:r>
              <a:rPr lang="tr-TR" dirty="0"/>
              <a:t>belirli bir mekânda yoğunlaşmasına neden olan teknolojik </a:t>
            </a:r>
            <a:r>
              <a:rPr lang="tr-TR" dirty="0" smtClean="0"/>
              <a:t>aletler </a:t>
            </a:r>
            <a:r>
              <a:rPr lang="tr-TR" dirty="0"/>
              <a:t>ve homojen-kitlesel üretimdir. </a:t>
            </a:r>
            <a:endParaRPr lang="tr-TR" dirty="0" smtClean="0"/>
          </a:p>
          <a:p>
            <a:endParaRPr lang="tr-TR" dirty="0"/>
          </a:p>
        </p:txBody>
      </p:sp>
    </p:spTree>
    <p:extLst>
      <p:ext uri="{BB962C8B-B14F-4D97-AF65-F5344CB8AC3E}">
        <p14:creationId xmlns:p14="http://schemas.microsoft.com/office/powerpoint/2010/main" val="3549059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Esnek Üretim ve </a:t>
            </a:r>
            <a:r>
              <a:rPr lang="tr-TR" dirty="0" smtClean="0"/>
              <a:t>Sonuçları-1</a:t>
            </a:r>
            <a:endParaRPr lang="tr-TR" dirty="0"/>
          </a:p>
        </p:txBody>
      </p:sp>
      <p:sp>
        <p:nvSpPr>
          <p:cNvPr id="3" name="İçerik Yer Tutucusu 2"/>
          <p:cNvSpPr>
            <a:spLocks noGrp="1"/>
          </p:cNvSpPr>
          <p:nvPr>
            <p:ph idx="1"/>
          </p:nvPr>
        </p:nvSpPr>
        <p:spPr>
          <a:xfrm>
            <a:off x="1176865" y="1844824"/>
            <a:ext cx="6798736" cy="4464495"/>
          </a:xfrm>
        </p:spPr>
        <p:txBody>
          <a:bodyPr>
            <a:normAutofit fontScale="77500" lnSpcReduction="20000"/>
          </a:bodyPr>
          <a:lstStyle/>
          <a:p>
            <a:endParaRPr lang="tr-TR" dirty="0" smtClean="0"/>
          </a:p>
          <a:p>
            <a:endParaRPr lang="tr-TR" dirty="0"/>
          </a:p>
          <a:p>
            <a:r>
              <a:rPr lang="tr-TR" dirty="0"/>
              <a:t>Maliyeti azaltmanın en kolay ve ucuz yolu iş görenlerin kazanılmış haklarını esnetmek olmuştur. Bu anlamda örgütlülüğü kırmak öncelikli amaçlardan biri olmuştur. Post-</a:t>
            </a:r>
            <a:r>
              <a:rPr lang="tr-TR" dirty="0" err="1"/>
              <a:t>Fordizm'de</a:t>
            </a:r>
            <a:r>
              <a:rPr lang="tr-TR" dirty="0"/>
              <a:t> esnek ya da yalın üretimin beraberinde getirdiği bazı olumsuzlukların en önemlilerinden biri budur.</a:t>
            </a:r>
          </a:p>
          <a:p>
            <a:r>
              <a:rPr lang="tr-TR" dirty="0" smtClean="0"/>
              <a:t>Küçük </a:t>
            </a:r>
            <a:r>
              <a:rPr lang="tr-TR" dirty="0"/>
              <a:t>çaplı üretime dayanan bu mekanizmalarda, küçük işyerlerinde iş görenler, pek çok haktan ve güvenceden yoksun olarak kötü koşullarda çalıştırılabilmektedir. </a:t>
            </a:r>
            <a:endParaRPr lang="tr-TR" dirty="0" smtClean="0"/>
          </a:p>
          <a:p>
            <a:r>
              <a:rPr lang="tr-TR" dirty="0" smtClean="0"/>
              <a:t>Bu </a:t>
            </a:r>
            <a:r>
              <a:rPr lang="tr-TR" dirty="0"/>
              <a:t>koşullar, ana firmadaki iş görenlerin de muhalefetine kısıtlayan bir alternatif olarak, iş görenlerin kolektif hareket etme potansiyeline zarar vermiştir. Çünkü bu küçük işyerlerinde kötü koşullarda çalışanlar örgütlenme yoluna gittikleri anda ana firma bu işyeriyle ilişkisini keserek başka bir birime yönelebilmekte ve bu küçük işyeri kapanmakta ve iş görenler işlerini kaybedebilmektedir. </a:t>
            </a:r>
          </a:p>
          <a:p>
            <a:endParaRPr lang="tr-TR" dirty="0"/>
          </a:p>
        </p:txBody>
      </p:sp>
    </p:spTree>
    <p:extLst>
      <p:ext uri="{BB962C8B-B14F-4D97-AF65-F5344CB8AC3E}">
        <p14:creationId xmlns:p14="http://schemas.microsoft.com/office/powerpoint/2010/main" val="1226849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Esnek Üretim ve </a:t>
            </a:r>
            <a:r>
              <a:rPr lang="tr-TR" dirty="0" smtClean="0"/>
              <a:t>Sonuçları-2</a:t>
            </a:r>
            <a:endParaRPr lang="tr-TR" dirty="0"/>
          </a:p>
        </p:txBody>
      </p:sp>
      <p:sp>
        <p:nvSpPr>
          <p:cNvPr id="3" name="İçerik Yer Tutucusu 2"/>
          <p:cNvSpPr>
            <a:spLocks noGrp="1"/>
          </p:cNvSpPr>
          <p:nvPr>
            <p:ph idx="1"/>
          </p:nvPr>
        </p:nvSpPr>
        <p:spPr/>
        <p:txBody>
          <a:bodyPr>
            <a:normAutofit fontScale="70000" lnSpcReduction="20000"/>
          </a:bodyPr>
          <a:lstStyle/>
          <a:p>
            <a:r>
              <a:rPr lang="tr-TR" sz="2900" dirty="0" smtClean="0"/>
              <a:t>Modern </a:t>
            </a:r>
            <a:r>
              <a:rPr lang="tr-TR" sz="2900" dirty="0"/>
              <a:t>sektörde iş bulamakta zorlanan, alternatifsizlik içindeki kadını ucuz işgücü olarak kullanan </a:t>
            </a:r>
            <a:r>
              <a:rPr lang="tr-TR" sz="2900" dirty="0" smtClean="0"/>
              <a:t>kuralsız ve </a:t>
            </a:r>
            <a:r>
              <a:rPr lang="tr-TR" sz="2900" dirty="0" err="1" smtClean="0"/>
              <a:t>kayıtdışı</a:t>
            </a:r>
            <a:r>
              <a:rPr lang="tr-TR" sz="2900" dirty="0" smtClean="0"/>
              <a:t> kapitalist </a:t>
            </a:r>
            <a:r>
              <a:rPr lang="tr-TR" sz="2900" dirty="0"/>
              <a:t>ev sanayi, yine özellikle esnek üretimle birlikte yaygınlaşmıştır. </a:t>
            </a:r>
            <a:r>
              <a:rPr lang="tr-TR" sz="2900" dirty="0" smtClean="0"/>
              <a:t>Kapitalist </a:t>
            </a:r>
            <a:r>
              <a:rPr lang="tr-TR" sz="2900" dirty="0"/>
              <a:t>ev sanayiinde </a:t>
            </a:r>
            <a:r>
              <a:rPr lang="tr-TR" sz="2900" dirty="0" smtClean="0"/>
              <a:t>çalışanlar ücretleri </a:t>
            </a:r>
            <a:r>
              <a:rPr lang="tr-TR" sz="2900" dirty="0"/>
              <a:t>düşük, sosyal güvenlikten ve örgütlenme hakkından yoksun olarak uzun süreli, sağlıksız ve kötü koşullarda çalışma ile karşı </a:t>
            </a:r>
            <a:r>
              <a:rPr lang="tr-TR" sz="2900" dirty="0" smtClean="0"/>
              <a:t>karşıya kalmışlardır. </a:t>
            </a:r>
            <a:endParaRPr lang="tr-TR" sz="2900" dirty="0" smtClean="0"/>
          </a:p>
          <a:p>
            <a:pPr algn="just"/>
            <a:r>
              <a:rPr lang="tr-TR" sz="2900" dirty="0" smtClean="0"/>
              <a:t>Esnek </a:t>
            </a:r>
            <a:r>
              <a:rPr lang="tr-TR" sz="2900" dirty="0"/>
              <a:t>uzmanlaşma sistemi, çalışanları “nitelikli” ve “niteliksiz” işgücü olarak keskin bir şekilde ayırmış ve özellikle niteliksiz işgücü bundan son derece olumsuz şekilde etkilenmiştir. </a:t>
            </a:r>
            <a:endParaRPr lang="tr-TR" sz="2900" dirty="0" smtClean="0"/>
          </a:p>
          <a:p>
            <a:pPr algn="just"/>
            <a:r>
              <a:rPr lang="tr-TR" sz="2900" dirty="0" smtClean="0"/>
              <a:t>Post-</a:t>
            </a:r>
            <a:r>
              <a:rPr lang="tr-TR" sz="2900" dirty="0" err="1" smtClean="0"/>
              <a:t>Fordist</a:t>
            </a:r>
            <a:r>
              <a:rPr lang="tr-TR" sz="2900" dirty="0" smtClean="0"/>
              <a:t> üretim </a:t>
            </a:r>
            <a:r>
              <a:rPr lang="tr-TR" sz="2900" dirty="0"/>
              <a:t>özellikle sendikaların gücünü önemli şekilde </a:t>
            </a:r>
            <a:r>
              <a:rPr lang="tr-TR" sz="2900" dirty="0" smtClean="0"/>
              <a:t>azaltarak çalışanların </a:t>
            </a:r>
            <a:r>
              <a:rPr lang="tr-TR" sz="2900" dirty="0"/>
              <a:t>pazarlık gücünü </a:t>
            </a:r>
            <a:r>
              <a:rPr lang="tr-TR" sz="2900" dirty="0" smtClean="0"/>
              <a:t>geriletmiştir</a:t>
            </a:r>
            <a:r>
              <a:rPr lang="tr-TR" sz="2900" dirty="0"/>
              <a:t>. </a:t>
            </a:r>
            <a:endParaRPr lang="tr-TR" dirty="0"/>
          </a:p>
          <a:p>
            <a:endParaRPr lang="tr-TR" dirty="0"/>
          </a:p>
        </p:txBody>
      </p:sp>
    </p:spTree>
    <p:extLst>
      <p:ext uri="{BB962C8B-B14F-4D97-AF65-F5344CB8AC3E}">
        <p14:creationId xmlns:p14="http://schemas.microsoft.com/office/powerpoint/2010/main" val="1282691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4392487" cy="6274033"/>
          </a:xfrm>
          <a:prstGeom prst="rect">
            <a:avLst/>
          </a:prstGeom>
          <a:ln>
            <a:noFill/>
          </a:ln>
          <a:effectLst>
            <a:outerShdw blurRad="292100" dist="139700" dir="2700000" algn="tl" rotWithShape="0">
              <a:srgbClr val="333333">
                <a:alpha val="65000"/>
              </a:srgbClr>
            </a:outerShdw>
          </a:effectLst>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919" y="222354"/>
            <a:ext cx="4185561" cy="63367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93470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Esnek Üretim ve Çalışanlar Verimlilik</a:t>
            </a:r>
            <a:endParaRPr lang="tr-TR" dirty="0"/>
          </a:p>
        </p:txBody>
      </p:sp>
      <p:sp>
        <p:nvSpPr>
          <p:cNvPr id="3" name="İçerik Yer Tutucusu 2"/>
          <p:cNvSpPr>
            <a:spLocks noGrp="1"/>
          </p:cNvSpPr>
          <p:nvPr>
            <p:ph idx="1"/>
          </p:nvPr>
        </p:nvSpPr>
        <p:spPr/>
        <p:txBody>
          <a:bodyPr>
            <a:normAutofit fontScale="85000" lnSpcReduction="10000"/>
          </a:bodyPr>
          <a:lstStyle/>
          <a:p>
            <a:r>
              <a:rPr lang="tr-TR" dirty="0"/>
              <a:t>İşletmede üretimi ve verimi artırmanın en etkili yolu iş görenleri güdülemek olduğu için </a:t>
            </a:r>
            <a:r>
              <a:rPr lang="tr-TR" dirty="0" smtClean="0"/>
              <a:t>çalışanlara toplam kalite yönetimi ya da kalite kontrol çemberleri adı altında sınırlı </a:t>
            </a:r>
            <a:r>
              <a:rPr lang="tr-TR" dirty="0"/>
              <a:t>otonomi (yetki) tanıma, sorumluluk verme, yüksek ücret ödeme gibi güdüleyiciler </a:t>
            </a:r>
            <a:r>
              <a:rPr lang="tr-TR" dirty="0" smtClean="0"/>
              <a:t>mekanizmalar devreye sokuldu. </a:t>
            </a:r>
            <a:endParaRPr lang="tr-TR" dirty="0" smtClean="0"/>
          </a:p>
          <a:p>
            <a:r>
              <a:rPr lang="tr-TR" dirty="0"/>
              <a:t>Bu uygulamaları meşrulaştırmak için de iş görenler; katılım, demokrasi gibi kavramlarla vurgulanan kalite çemberlerine alınır. Bu yolla iş gören ile iş süreçlerini bütünleştirici yeni bir kimlik (aile olma duygusu) yaratılarak adeta işiyle evlendirilen iş görenin, işini ve işletmenin çıkarlarını kendi çıkarlarının önünde görmesi, kendini işine ve işletmeye adaması sağlanır. </a:t>
            </a:r>
          </a:p>
          <a:p>
            <a:endParaRPr lang="tr-TR" dirty="0"/>
          </a:p>
        </p:txBody>
      </p:sp>
    </p:spTree>
    <p:extLst>
      <p:ext uri="{BB962C8B-B14F-4D97-AF65-F5344CB8AC3E}">
        <p14:creationId xmlns:p14="http://schemas.microsoft.com/office/powerpoint/2010/main" val="16597881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644</TotalTime>
  <Words>1433</Words>
  <Application>Microsoft Office PowerPoint</Application>
  <PresentationFormat>Ekran Gösterisi (4:3)</PresentationFormat>
  <Paragraphs>65</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Garamond</vt:lpstr>
      <vt:lpstr>Organik</vt:lpstr>
      <vt:lpstr>GELİŞME VE AZGELİŞME SOSYOLOJİSİ</vt:lpstr>
      <vt:lpstr>PowerPoint Sunusu</vt:lpstr>
      <vt:lpstr>Fordizm ya da Esnek Uzmanlaşma Nedir?</vt:lpstr>
      <vt:lpstr>Esnek/Yalın Üretim</vt:lpstr>
      <vt:lpstr>Esnek Üretim ile Esnetilenler</vt:lpstr>
      <vt:lpstr>Esnek Üretim ve Sonuçları-1</vt:lpstr>
      <vt:lpstr>Esnek Üretim ve Sonuçları-2</vt:lpstr>
      <vt:lpstr>PowerPoint Sunusu</vt:lpstr>
      <vt:lpstr>Esnek Üretim ve Çalışanlar Verimlilik</vt:lpstr>
      <vt:lpstr>Esnek Üretim ve Verimlilik</vt:lpstr>
      <vt:lpstr>Esnek Üretim ve İşçi Sınıfı </vt:lpstr>
      <vt:lpstr>Esnek Üretim ve Güvencesizlik 1. Görüş</vt:lpstr>
      <vt:lpstr>PowerPoint Sunusu</vt:lpstr>
      <vt:lpstr>Esnek Üretim ve Güvencesizlik 2. Görüş</vt:lpstr>
      <vt:lpstr>Sonuç-1</vt:lpstr>
      <vt:lpstr>Sonuç-2</vt:lpstr>
      <vt:lpstr>Kaynakça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ESNEK UZMANLAŞMA VE EMEK HAREKETLERİ</dc:title>
  <cp:lastModifiedBy>Kullanıcı</cp:lastModifiedBy>
  <cp:revision>60</cp:revision>
  <dcterms:created xsi:type="dcterms:W3CDTF">2017-11-22T18:00:08Z</dcterms:created>
  <dcterms:modified xsi:type="dcterms:W3CDTF">2018-07-31T10:49:00Z</dcterms:modified>
</cp:coreProperties>
</file>