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Default Extension="sldx" ContentType="application/vnd.openxmlformats-officedocument.presentationml.slide"/>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66689D-C8D7-4E41-8C6C-030685E71F19}" type="datetimeFigureOut">
              <a:rPr lang="tr-TR" smtClean="0"/>
              <a:t>03.05.2017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35C23C-3AD0-4A95-BF84-51541E46DCE9}"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7735C23C-3AD0-4A95-BF84-51541E46DCE9}" type="slidenum">
              <a:rPr lang="tr-TR" smtClean="0"/>
              <a:t>6</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7735C23C-3AD0-4A95-BF84-51541E46DCE9}" type="slidenum">
              <a:rPr lang="tr-TR" smtClean="0"/>
              <a:t>7</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7735C23C-3AD0-4A95-BF84-51541E46DCE9}" type="slidenum">
              <a:rPr lang="tr-TR" smtClean="0"/>
              <a:t>8</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7735C23C-3AD0-4A95-BF84-51541E46DCE9}" type="slidenum">
              <a:rPr lang="tr-TR" smtClean="0"/>
              <a:t>25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03.05.2017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PowerPoint_Slayd_1.sldx"/></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Proje Yönetimi </a:t>
            </a:r>
            <a:endParaRPr lang="tr-TR" sz="2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Burada vurgulamak istediğimiz önemli nokta şudur: sosyal hizmet örgütleri ne kadar mikro bir sorunla ilgilenirlerse ilgilensinler, ilgilendikleri sorun uzun dönemde makro ölçekte bir etki yaratabilir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bir mahallede bulunan çocuk parkının düzenlenmesi için yapılan küçük ölçekli bir sosyal hizmet projesi bile, katılımcılık ve demokrasi adına bir etki ortaya çıkarabilir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pPr algn="just"/>
            <a:r>
              <a:rPr lang="tr-TR" sz="2400" b="1" dirty="0" smtClean="0">
                <a:latin typeface="Times New Roman" pitchFamily="18" charset="0"/>
                <a:cs typeface="Times New Roman" pitchFamily="18" charset="0"/>
              </a:rPr>
              <a:t>Proje Döngüsü Yönetimi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268760"/>
            <a:ext cx="8229600" cy="4857403"/>
          </a:xfrm>
        </p:spPr>
        <p:txBody>
          <a:bodyPr>
            <a:normAutofit/>
          </a:bodyPr>
          <a:lstStyle/>
          <a:p>
            <a:pPr algn="just">
              <a:buNone/>
            </a:pPr>
            <a:r>
              <a:rPr lang="tr-TR" sz="2000" dirty="0" smtClean="0">
                <a:latin typeface="Times New Roman" pitchFamily="18" charset="0"/>
                <a:cs typeface="Times New Roman" pitchFamily="18" charset="0"/>
              </a:rPr>
              <a:t>Proje ile proje fikrini birbirinden ayırmak gerekir. Çevremizde, gönüllü sosyal hizmet kuruluşlarında çalışanlardan sıkça duyduğumuz “bir projemiz var” ifadesi, genellikle bir proje fikridir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Bir projeden söz edilebilmesi için proje fikrinin geliştirilmesi ve</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yaklaşımı, amacı, içeriği, yöntemi,</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sorumlusu/yürütücüsü,</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süresi,</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planı, faaliyetleri,</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sonuçları, ürünleri, etkileri,</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kaynakları, bütçesi,</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bitişi ve </a:t>
            </a:r>
            <a:r>
              <a:rPr lang="tr-TR" sz="2000" i="1" dirty="0" smtClean="0">
                <a:latin typeface="Times New Roman" pitchFamily="18" charset="0"/>
                <a:cs typeface="Times New Roman" pitchFamily="18" charset="0"/>
              </a:rPr>
              <a:t>değerlendirilmesi olan </a:t>
            </a:r>
            <a:r>
              <a:rPr lang="tr-TR" sz="2000" i="1" dirty="0" smtClean="0">
                <a:latin typeface="Times New Roman" pitchFamily="18" charset="0"/>
                <a:cs typeface="Times New Roman" pitchFamily="18" charset="0"/>
              </a:rPr>
              <a:t>işlerin “sistematik çalışmalar” haline getirilmiş olması gerekmektedir.</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aşamaların tümünü içine alarak kavramsallaştıran yaklaşım “Proje Döngüsü Yönetimi” olarak adlandırılmaktadır.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Proje fikrinin oluşması ise ‘’Proje Döngüsü Yönetimi’nin ön aşamasıdır</a:t>
            </a:r>
            <a:r>
              <a:rPr lang="tr-TR" sz="2000" dirty="0" smtClean="0">
                <a:latin typeface="Times New Roman" pitchFamily="18" charset="0"/>
                <a:cs typeface="Times New Roman" pitchFamily="18" charset="0"/>
              </a:rPr>
              <a:t>.</a:t>
            </a:r>
          </a:p>
          <a:p>
            <a:pPr algn="just">
              <a:buFont typeface="Wingdings" pitchFamily="2" charset="2"/>
              <a:buChar char="§"/>
            </a:pPr>
            <a:r>
              <a:rPr lang="tr-TR" sz="2000" dirty="0" smtClean="0">
                <a:latin typeface="Times New Roman" pitchFamily="18" charset="0"/>
                <a:cs typeface="Times New Roman" pitchFamily="18" charset="0"/>
              </a:rPr>
              <a:t>Bu ön aşama, projelerin başarılı olması açısından çok önemli ve kritik bir aşamadır. </a:t>
            </a:r>
          </a:p>
          <a:p>
            <a:pPr algn="just">
              <a:buFont typeface="Wingdings" pitchFamily="2" charset="2"/>
              <a:buChar char="§"/>
            </a:pPr>
            <a:r>
              <a:rPr lang="tr-TR" sz="2000" dirty="0" smtClean="0">
                <a:latin typeface="Times New Roman" pitchFamily="18" charset="0"/>
                <a:cs typeface="Times New Roman" pitchFamily="18" charset="0"/>
              </a:rPr>
              <a:t>Sosyal hizmet örgütlerinin ortaya çıkaracakları proje fikri, ilgili örgütün değerleri, vizyonları, misyonları ve hangi sosyal sorunla ilgili olduklarıyla bağlantılı olmalıdır.</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endParaRPr lang="tr-TR"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098" name="Picture 2" descr="C:\Users\sbf\Desktop\istanbul.jpg"/>
          <p:cNvPicPr>
            <a:picLocks noChangeAspect="1" noChangeArrowheads="1"/>
          </p:cNvPicPr>
          <p:nvPr/>
        </p:nvPicPr>
        <p:blipFill>
          <a:blip r:embed="rId2" cstate="print"/>
          <a:srcRect/>
          <a:stretch>
            <a:fillRect/>
          </a:stretch>
        </p:blipFill>
        <p:spPr bwMode="auto">
          <a:xfrm>
            <a:off x="179512" y="116633"/>
            <a:ext cx="8712968" cy="648072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döngüsü yönetiminin yararlarını şu şekilde sıralayabiliriz</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Projenin tasarlanmasında ve hazırlanmasındaki yetersizlikleri azaltmayı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amaçlar.</a:t>
            </a:r>
          </a:p>
          <a:p>
            <a:pPr algn="just"/>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Projenin hedef grupların ihtiyaçlarıyla ilgili olmasını sağlar.</a:t>
            </a:r>
          </a:p>
          <a:p>
            <a:pPr algn="just"/>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Projenin sağlayacağı etkinin sürekli olmasını sağlar.</a:t>
            </a:r>
          </a:p>
          <a:p>
            <a:pPr algn="just"/>
            <a:r>
              <a:rPr lang="tr-TR" sz="2000" dirty="0" smtClean="0">
                <a:latin typeface="Times New Roman" pitchFamily="18" charset="0"/>
                <a:cs typeface="Times New Roman" pitchFamily="18" charset="0"/>
              </a:rPr>
              <a:t>Tüm </a:t>
            </a:r>
            <a:r>
              <a:rPr lang="tr-TR" sz="2000" dirty="0" smtClean="0">
                <a:latin typeface="Times New Roman" pitchFamily="18" charset="0"/>
                <a:cs typeface="Times New Roman" pitchFamily="18" charset="0"/>
              </a:rPr>
              <a:t>paydaşların tasarlama ve uygulama aşamasına katılımını öngörür.</a:t>
            </a:r>
          </a:p>
          <a:p>
            <a:pPr algn="just"/>
            <a:r>
              <a:rPr lang="tr-TR" sz="2000" dirty="0" smtClean="0">
                <a:latin typeface="Times New Roman" pitchFamily="18" charset="0"/>
                <a:cs typeface="Times New Roman" pitchFamily="18" charset="0"/>
              </a:rPr>
              <a:t>Risklerin </a:t>
            </a:r>
            <a:r>
              <a:rPr lang="tr-TR" sz="2000" dirty="0" smtClean="0">
                <a:latin typeface="Times New Roman" pitchFamily="18" charset="0"/>
                <a:cs typeface="Times New Roman" pitchFamily="18" charset="0"/>
              </a:rPr>
              <a:t>ve başarı kriterlerinin dikkate alınmasını sağlar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Mantıksal çerçeve yaklaşımı, projenin gerçekleştirmek istediği dönüşümün ve bunun yönteminin mantığını şeffaf ve belirgin bir şekilde yapılandırmaya yarayan bir yaklaşımdır</a:t>
            </a:r>
            <a:r>
              <a:rPr lang="tr-TR" sz="2000" i="1" dirty="0" smtClean="0">
                <a:latin typeface="Times New Roman" pitchFamily="18" charset="0"/>
                <a:cs typeface="Times New Roman" pitchFamily="18" charset="0"/>
              </a:rPr>
              <a:t>.</a:t>
            </a:r>
          </a:p>
          <a:p>
            <a:pPr algn="just">
              <a:buNone/>
            </a:pPr>
            <a:endParaRPr lang="tr-TR" sz="2000" i="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Mantıksal çerçeve yaklaşımı, </a:t>
            </a:r>
            <a:r>
              <a:rPr lang="tr-TR" sz="2000" b="1" i="1" dirty="0" smtClean="0">
                <a:latin typeface="Times New Roman" pitchFamily="18" charset="0"/>
                <a:cs typeface="Times New Roman" pitchFamily="18" charset="0"/>
              </a:rPr>
              <a:t>durum analizi</a:t>
            </a:r>
            <a:r>
              <a:rPr lang="tr-TR" sz="2000" dirty="0" smtClean="0">
                <a:latin typeface="Times New Roman" pitchFamily="18" charset="0"/>
                <a:cs typeface="Times New Roman" pitchFamily="18" charset="0"/>
              </a:rPr>
              <a:t> ve </a:t>
            </a:r>
            <a:r>
              <a:rPr lang="tr-TR" sz="2000" b="1" i="1" dirty="0" smtClean="0">
                <a:latin typeface="Times New Roman" pitchFamily="18" charset="0"/>
                <a:cs typeface="Times New Roman" pitchFamily="18" charset="0"/>
              </a:rPr>
              <a:t>planlama</a:t>
            </a:r>
            <a:r>
              <a:rPr lang="tr-TR" sz="2000" dirty="0" smtClean="0">
                <a:latin typeface="Times New Roman" pitchFamily="18" charset="0"/>
                <a:cs typeface="Times New Roman" pitchFamily="18" charset="0"/>
              </a:rPr>
              <a:t> olmak üzere iki ana adımdan oluşur.</a:t>
            </a:r>
          </a:p>
          <a:p>
            <a:pPr algn="just">
              <a:buNone/>
            </a:pPr>
            <a:r>
              <a:rPr lang="tr-TR" sz="2000" dirty="0" smtClean="0">
                <a:latin typeface="Times New Roman" pitchFamily="18" charset="0"/>
                <a:cs typeface="Times New Roman" pitchFamily="18" charset="0"/>
              </a:rPr>
              <a:t>Durum analizi,</a:t>
            </a:r>
          </a:p>
          <a:p>
            <a:pPr lvl="0" algn="just"/>
            <a:r>
              <a:rPr lang="tr-TR" sz="2000" dirty="0" smtClean="0">
                <a:latin typeface="Times New Roman" pitchFamily="18" charset="0"/>
                <a:cs typeface="Times New Roman" pitchFamily="18" charset="0"/>
              </a:rPr>
              <a:t>Sorun analizi,</a:t>
            </a:r>
          </a:p>
          <a:p>
            <a:pPr lvl="0" algn="just"/>
            <a:r>
              <a:rPr lang="tr-TR" sz="2000" dirty="0" smtClean="0">
                <a:latin typeface="Times New Roman" pitchFamily="18" charset="0"/>
                <a:cs typeface="Times New Roman" pitchFamily="18" charset="0"/>
              </a:rPr>
              <a:t>Hedef analizi,</a:t>
            </a:r>
          </a:p>
          <a:p>
            <a:pPr lvl="0" algn="just"/>
            <a:r>
              <a:rPr lang="tr-TR" sz="2000" dirty="0" smtClean="0">
                <a:latin typeface="Times New Roman" pitchFamily="18" charset="0"/>
                <a:cs typeface="Times New Roman" pitchFamily="18" charset="0"/>
              </a:rPr>
              <a:t>Strateji analizi,</a:t>
            </a:r>
          </a:p>
          <a:p>
            <a:pPr lvl="0" algn="just"/>
            <a:r>
              <a:rPr lang="tr-TR" sz="2000" dirty="0" smtClean="0">
                <a:latin typeface="Times New Roman" pitchFamily="18" charset="0"/>
                <a:cs typeface="Times New Roman" pitchFamily="18" charset="0"/>
              </a:rPr>
              <a:t>Paydaş analizinin yapılması ve</a:t>
            </a:r>
          </a:p>
          <a:p>
            <a:pPr lvl="0" algn="just"/>
            <a:r>
              <a:rPr lang="tr-TR" sz="2000" dirty="0" smtClean="0">
                <a:latin typeface="Times New Roman" pitchFamily="18" charset="0"/>
                <a:cs typeface="Times New Roman" pitchFamily="18" charset="0"/>
              </a:rPr>
              <a:t>Projenin genel hedef ve amacının </a:t>
            </a:r>
            <a:r>
              <a:rPr lang="tr-TR" sz="2000" dirty="0" smtClean="0">
                <a:latin typeface="Times New Roman" pitchFamily="18" charset="0"/>
                <a:cs typeface="Times New Roman" pitchFamily="18" charset="0"/>
              </a:rPr>
              <a:t>belirlenmesi adımlarını </a:t>
            </a:r>
            <a:r>
              <a:rPr lang="tr-TR" sz="2000" dirty="0" smtClean="0">
                <a:latin typeface="Times New Roman" pitchFamily="18" charset="0"/>
                <a:cs typeface="Times New Roman" pitchFamily="18" charset="0"/>
              </a:rPr>
              <a:t>kapsar.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Planlama ise</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Projenin faaliyetlerinin planlanması,</a:t>
            </a:r>
          </a:p>
          <a:p>
            <a:pPr lvl="0" algn="just"/>
            <a:r>
              <a:rPr lang="tr-TR" sz="2000" dirty="0" smtClean="0">
                <a:latin typeface="Times New Roman" pitchFamily="18" charset="0"/>
                <a:cs typeface="Times New Roman" pitchFamily="18" charset="0"/>
              </a:rPr>
              <a:t>Beklenen etki ve çıktılarının planlanması,</a:t>
            </a:r>
          </a:p>
          <a:p>
            <a:pPr lvl="0" algn="just"/>
            <a:r>
              <a:rPr lang="tr-TR" sz="2000" dirty="0" smtClean="0">
                <a:latin typeface="Times New Roman" pitchFamily="18" charset="0"/>
                <a:cs typeface="Times New Roman" pitchFamily="18" charset="0"/>
              </a:rPr>
              <a:t>Risk analizi yapılması ve</a:t>
            </a:r>
          </a:p>
          <a:p>
            <a:pPr lvl="0" algn="just"/>
            <a:r>
              <a:rPr lang="tr-TR" sz="2000" dirty="0" smtClean="0">
                <a:latin typeface="Times New Roman" pitchFamily="18" charset="0"/>
                <a:cs typeface="Times New Roman" pitchFamily="18" charset="0"/>
              </a:rPr>
              <a:t>Nesnel başarı göstergeleri ve doğrulama kaynaklarının oluşturulması,</a:t>
            </a:r>
          </a:p>
          <a:p>
            <a:pPr lvl="0" algn="just"/>
            <a:r>
              <a:rPr lang="tr-TR" sz="2000" dirty="0" smtClean="0">
                <a:latin typeface="Times New Roman" pitchFamily="18" charset="0"/>
                <a:cs typeface="Times New Roman" pitchFamily="18" charset="0"/>
              </a:rPr>
              <a:t>Kaynakların planlanması,</a:t>
            </a:r>
          </a:p>
          <a:p>
            <a:pPr lvl="0" algn="just"/>
            <a:r>
              <a:rPr lang="tr-TR" sz="2000" dirty="0" smtClean="0">
                <a:latin typeface="Times New Roman" pitchFamily="18" charset="0"/>
                <a:cs typeface="Times New Roman" pitchFamily="18" charset="0"/>
              </a:rPr>
              <a:t>İzleme ve </a:t>
            </a:r>
            <a:r>
              <a:rPr lang="tr-TR" sz="2000" dirty="0" smtClean="0">
                <a:latin typeface="Times New Roman" pitchFamily="18" charset="0"/>
                <a:cs typeface="Times New Roman" pitchFamily="18" charset="0"/>
              </a:rPr>
              <a:t>değerlendirme adımlarını </a:t>
            </a:r>
            <a:r>
              <a:rPr lang="tr-TR" sz="2000" dirty="0" smtClean="0">
                <a:latin typeface="Times New Roman" pitchFamily="18" charset="0"/>
                <a:cs typeface="Times New Roman" pitchFamily="18" charset="0"/>
              </a:rPr>
              <a:t>kapsar</a:t>
            </a:r>
            <a:r>
              <a:rPr lang="tr-TR" sz="2000" dirty="0" smtClean="0">
                <a:latin typeface="Times New Roman" pitchFamily="18" charset="0"/>
                <a:cs typeface="Times New Roman" pitchFamily="18" charset="0"/>
              </a:rPr>
              <a:t>.</a:t>
            </a:r>
          </a:p>
          <a:p>
            <a:pPr lvl="0" algn="just"/>
            <a:endParaRPr lang="tr-TR" sz="2000" dirty="0" smtClean="0">
              <a:latin typeface="Times New Roman" pitchFamily="18" charset="0"/>
              <a:cs typeface="Times New Roman" pitchFamily="18" charset="0"/>
            </a:endParaRPr>
          </a:p>
          <a:p>
            <a:pPr lvl="0"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Sorun Analizi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Sorun analizi, toplumda var olan bir sorunu temel sorun olarak ele alır ve bu sorun çevresinde yer alan tüm güçlükleri ve engelleri ortaya çıkartmaya çalışır.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Temel sorunun çevresindeki olumsuzlukların kimileri, bu temel soruna neden olan, kimileri ise bu temel sorunun sonucu olarak gelişen sorunlardır.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Sorun analizi, incelenmeye çalışılan temel sorunun çevresindeki tüm sorunlar arasında “neden-sonuç” ilişkisi kurmaya yarar.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a:bodyPr>
          <a:lstStyle/>
          <a:p>
            <a:pPr algn="just"/>
            <a:r>
              <a:rPr lang="tr-TR" sz="2000" dirty="0" smtClean="0">
                <a:latin typeface="Times New Roman" pitchFamily="18" charset="0"/>
                <a:cs typeface="Times New Roman" pitchFamily="18" charset="0"/>
              </a:rPr>
              <a:t>Temel Adımları </a:t>
            </a:r>
            <a:endParaRPr lang="tr-TR" sz="2000"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124744"/>
            <a:ext cx="8229600" cy="5001419"/>
          </a:xfrm>
        </p:spPr>
        <p:txBody>
          <a:bodyPr>
            <a:normAutofit/>
          </a:bodyPr>
          <a:lstStyle/>
          <a:p>
            <a:pPr algn="just">
              <a:buNone/>
            </a:pPr>
            <a:r>
              <a:rPr lang="tr-TR" sz="2000" dirty="0" smtClean="0">
                <a:latin typeface="Times New Roman" pitchFamily="18" charset="0"/>
                <a:cs typeface="Times New Roman" pitchFamily="18" charset="0"/>
              </a:rPr>
              <a:t>Sorun analizi, temel sorundan etkilenen mümkün olan çok sayıda paydaşın katılımıyla bir grup faaliyeti olarak gerçekleştirilmelidir.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Pratik olarak, sorun analizinin ana adımlarını şöyle sıralayabiliriz</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marL="457200" indent="-457200" algn="just">
              <a:buAutoNum type="arabicPeriod"/>
            </a:pPr>
            <a:r>
              <a:rPr lang="tr-TR" sz="2000" i="1" dirty="0" smtClean="0">
                <a:latin typeface="Times New Roman" pitchFamily="18" charset="0"/>
                <a:cs typeface="Times New Roman" pitchFamily="18" charset="0"/>
              </a:rPr>
              <a:t>Analiz </a:t>
            </a:r>
            <a:r>
              <a:rPr lang="tr-TR" sz="2000" i="1" dirty="0" smtClean="0">
                <a:latin typeface="Times New Roman" pitchFamily="18" charset="0"/>
                <a:cs typeface="Times New Roman" pitchFamily="18" charset="0"/>
              </a:rPr>
              <a:t>çerçevesinin ve buna bağlı olarak temel sorunun belirlenmesi (çalışma grubu için önemli, incelemek ve çözümüne katkıda bulunmak isteyeceğiniz temel sorun nedir</a:t>
            </a:r>
            <a:r>
              <a:rPr lang="tr-TR" sz="2000" i="1" dirty="0" smtClean="0">
                <a:latin typeface="Times New Roman" pitchFamily="18" charset="0"/>
                <a:cs typeface="Times New Roman" pitchFamily="18" charset="0"/>
              </a:rPr>
              <a:t>?),</a:t>
            </a:r>
          </a:p>
          <a:p>
            <a:pPr marL="457200" indent="-457200" algn="just">
              <a:buFont typeface="Arial" pitchFamily="34" charset="0"/>
              <a:buAutoNum type="arabicPeriod"/>
            </a:pPr>
            <a:r>
              <a:rPr lang="tr-TR" sz="2000" i="1" dirty="0" smtClean="0">
                <a:latin typeface="Times New Roman" pitchFamily="18" charset="0"/>
                <a:cs typeface="Times New Roman" pitchFamily="18" charset="0"/>
              </a:rPr>
              <a:t>Bu temel sorun çerçevesinde paydaşların karşılaştığı sorunların belirlenmesi (bu temel soruna yol açan sorunlar nelerdir? Bu temel sorunun etkilediği diğer sorunlar nelerdir?),</a:t>
            </a:r>
            <a:endParaRPr lang="tr-TR" sz="2000" dirty="0" smtClean="0">
              <a:latin typeface="Times New Roman" pitchFamily="18" charset="0"/>
              <a:cs typeface="Times New Roman" pitchFamily="18" charset="0"/>
            </a:endParaRPr>
          </a:p>
          <a:p>
            <a:pPr marL="457200" indent="-457200" algn="just">
              <a:buFont typeface="Arial" pitchFamily="34" charset="0"/>
              <a:buAutoNum type="arabicPeriod"/>
            </a:pPr>
            <a:r>
              <a:rPr lang="tr-TR" sz="2000" i="1" dirty="0" smtClean="0">
                <a:latin typeface="Times New Roman" pitchFamily="18" charset="0"/>
                <a:cs typeface="Times New Roman" pitchFamily="18" charset="0"/>
              </a:rPr>
              <a:t>Sorunların “sorun ağacı” ya da “sorun hiyerarşisi” adı verilen ve neden-sonuç ilişkilerini açıklığa kavuşturmayı amaçlayan bir formda görselleştirilmesi.</a:t>
            </a:r>
            <a:endParaRPr lang="tr-TR" sz="2000" dirty="0" smtClean="0">
              <a:latin typeface="Times New Roman" pitchFamily="18" charset="0"/>
              <a:cs typeface="Times New Roman" pitchFamily="18" charset="0"/>
            </a:endParaRPr>
          </a:p>
          <a:p>
            <a:pPr marL="457200" indent="-457200" algn="just">
              <a:buAutoNum type="arabicPeriod"/>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pic>
        <p:nvPicPr>
          <p:cNvPr id="5122" name="Resim 1"/>
          <p:cNvPicPr>
            <a:picLocks noChangeArrowheads="1"/>
          </p:cNvPicPr>
          <p:nvPr/>
        </p:nvPicPr>
        <p:blipFill>
          <a:blip r:embed="rId2" cstate="print"/>
          <a:srcRect/>
          <a:stretch>
            <a:fillRect/>
          </a:stretch>
        </p:blipFill>
        <p:spPr bwMode="auto">
          <a:xfrm>
            <a:off x="0" y="0"/>
            <a:ext cx="9144000" cy="674136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Proje Yönetimi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 özgün bir üretim türüdür, uzun vadeli amaç ile kısa vadeli amaçlar içerir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 tasarımı günümüzde oldukça popüler bir kavramdır. Yönetsel eylemlerde ve sosyal hizmetin makro düzeydeki müdahalelerinde sıklıkla proje tasarımını başvurulmaktadır.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Genel olarak baktığımızda, proje yönetimi, “5N-1K” olarak kısaltılan, “Ne, Nerede, Ne zaman, Neden, Nasıl ve Kiminle” sorularına verilen yanıtlar üzerinden gerçekleşir</a:t>
            </a:r>
            <a:r>
              <a:rPr lang="tr-TR" sz="2000" i="1"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Sorun analizi, bir çizim (sorun ağacı) formunda sunulur. Çizimin üstünde, grup olarak ve tüm paydaşlarla birlikte incelenmesi istenen bir temel sorunun etkilediği sonuçlar, altında ise bu temel soruna neden olan sorunlar </a:t>
            </a:r>
            <a:r>
              <a:rPr lang="tr-TR" sz="2000" dirty="0" smtClean="0">
                <a:latin typeface="Times New Roman" pitchFamily="18" charset="0"/>
                <a:cs typeface="Times New Roman" pitchFamily="18" charset="0"/>
              </a:rPr>
              <a:t>gösterilir.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Temel sorun örnekleri olarak şunları düşünebiliriz:</a:t>
            </a:r>
          </a:p>
          <a:p>
            <a:pPr algn="just">
              <a:buNone/>
            </a:pP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Çocuk hükümlüler toplum dışı kalıyor</a:t>
            </a: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 </a:t>
            </a:r>
            <a:r>
              <a:rPr lang="tr-TR" sz="2000" i="1" dirty="0" smtClean="0">
                <a:latin typeface="Times New Roman" pitchFamily="18" charset="0"/>
                <a:cs typeface="Times New Roman" pitchFamily="18" charset="0"/>
              </a:rPr>
              <a:t>Kadınlar arasında işsizlik yaygın</a:t>
            </a: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 </a:t>
            </a:r>
            <a:r>
              <a:rPr lang="tr-TR" sz="2000" i="1" dirty="0" smtClean="0">
                <a:latin typeface="Times New Roman" pitchFamily="18" charset="0"/>
                <a:cs typeface="Times New Roman" pitchFamily="18" charset="0"/>
              </a:rPr>
              <a:t>Çevre koşulları bozuluyor</a:t>
            </a: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Yerel </a:t>
            </a:r>
            <a:r>
              <a:rPr lang="tr-TR" sz="2000" i="1" dirty="0" smtClean="0">
                <a:latin typeface="Times New Roman" pitchFamily="18" charset="0"/>
                <a:cs typeface="Times New Roman" pitchFamily="18" charset="0"/>
              </a:rPr>
              <a:t>katılım düşük</a:t>
            </a: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Aile </a:t>
            </a:r>
            <a:r>
              <a:rPr lang="tr-TR" sz="2000" i="1" dirty="0" smtClean="0">
                <a:latin typeface="Times New Roman" pitchFamily="18" charset="0"/>
                <a:cs typeface="Times New Roman" pitchFamily="18" charset="0"/>
              </a:rPr>
              <a:t>içi şiddet yaygın</a:t>
            </a: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Öğrenciler </a:t>
            </a:r>
            <a:r>
              <a:rPr lang="tr-TR" sz="2000" i="1" dirty="0" smtClean="0">
                <a:latin typeface="Times New Roman" pitchFamily="18" charset="0"/>
                <a:cs typeface="Times New Roman" pitchFamily="18" charset="0"/>
              </a:rPr>
              <a:t>sağlıklı beslenemiyor</a:t>
            </a:r>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Sokakta </a:t>
            </a:r>
            <a:r>
              <a:rPr lang="tr-TR" sz="2000" i="1" dirty="0" smtClean="0">
                <a:latin typeface="Times New Roman" pitchFamily="18" charset="0"/>
                <a:cs typeface="Times New Roman" pitchFamily="18" charset="0"/>
              </a:rPr>
              <a:t>yaşayan çocuk sayısı </a:t>
            </a:r>
            <a:r>
              <a:rPr lang="tr-TR" sz="2000" i="1" dirty="0" smtClean="0">
                <a:latin typeface="Times New Roman" pitchFamily="18" charset="0"/>
                <a:cs typeface="Times New Roman" pitchFamily="18" charset="0"/>
              </a:rPr>
              <a:t>artıyor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Örnek sorun cümlelerinden gördüğümüz gibi proje döngüsü olumsuz bir sorun cümlesinin formüle edilmesi ile başlamaktadır.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Bunun ardından ise bu soruna yol açan nedenleri ve bu sorunun yol açtığı sonuçları sıralamak gerekir. Bu süreçte, sorun cümlesi üzerinden neden-sonuç ilişkileri kurmuş oluyoruz.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“Öğrenciler sağlıklı beslenemiyor” şeklinde formüle ettiğimiz sorun cümlesi üzerinden neden-sonuç ilişkileriyle bir sorun analizi yapabiliriz.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Buna göre; öğrencilerin sağlıksız beslendiklerine ilişkin varsayımımızın nedenlerini şöyle sıralayabiliriz:</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Eğitim sisteminin çocukların beslenme saatlerini de kapsayacak şekilde düzenlenmiş olmaması</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Milli Eğitim Bakanlığı’nın öğrencilerin sağlıklı beslenmesine ilişkin bir politikasının ve programının olmaması,</a:t>
            </a:r>
          </a:p>
          <a:p>
            <a:pPr algn="just"/>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Milli Eğitim Bakanlığı’nın çocukların gelişim dönemlerine uygun beslenme standartlarının olmaması,</a:t>
            </a:r>
          </a:p>
          <a:p>
            <a:pPr algn="just"/>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Sağlıklı beslenme konusunda velilerin bilgilendirilmemesi,</a:t>
            </a:r>
          </a:p>
          <a:p>
            <a:pPr algn="just">
              <a:buNone/>
            </a:pPr>
            <a:r>
              <a:rPr lang="tr-TR" sz="2000" dirty="0" smtClean="0">
                <a:latin typeface="Times New Roman" pitchFamily="18" charset="0"/>
                <a:cs typeface="Times New Roman" pitchFamily="18" charset="0"/>
              </a:rPr>
              <a:t>öğrencilerin sağlıklı beslenememelerine neden olmaktadır. </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Öte yandan okul kantinlerinde sağlıksız gıdaların satılması,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okullarda </a:t>
            </a:r>
            <a:r>
              <a:rPr lang="tr-TR" sz="2000" dirty="0" smtClean="0">
                <a:latin typeface="Times New Roman" pitchFamily="18" charset="0"/>
                <a:cs typeface="Times New Roman" pitchFamily="18" charset="0"/>
              </a:rPr>
              <a:t>yemek hizmetinin sunulmaması da öğrencilerin sağlıksız beslenmelerinin sebeplerindendir.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Ayrıca</a:t>
            </a:r>
            <a:r>
              <a:rPr lang="tr-TR" sz="2000" dirty="0" smtClean="0">
                <a:latin typeface="Times New Roman" pitchFamily="18" charset="0"/>
                <a:cs typeface="Times New Roman" pitchFamily="18" charset="0"/>
              </a:rPr>
              <a:t>, fastfood tarzı sağlıksız beslenmeyi teşvik eden reklamlar,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ebeveynlerin </a:t>
            </a:r>
            <a:r>
              <a:rPr lang="tr-TR" sz="2000" dirty="0" smtClean="0">
                <a:latin typeface="Times New Roman" pitchFamily="18" charset="0"/>
                <a:cs typeface="Times New Roman" pitchFamily="18" charset="0"/>
              </a:rPr>
              <a:t>ve çocukların sağlıklı beslenme konusunda yeterli bilince sahip olmaması,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çocukların </a:t>
            </a:r>
            <a:r>
              <a:rPr lang="tr-TR" sz="2000" dirty="0" smtClean="0">
                <a:latin typeface="Times New Roman" pitchFamily="18" charset="0"/>
                <a:cs typeface="Times New Roman" pitchFamily="18" charset="0"/>
              </a:rPr>
              <a:t>yemek seçmesi sonucu hazır gıdalara yönelmesi çocukların sağlıksız beslenmeleri sonucunu ortaya çıkarmaktadır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Görüldüğü gibi sağlıksız beslenme sorununun yalnızca etkilerini değil, ondan daha önemlisi, çok boyutlu olarak nedenlerini sorguladığımızda birçok ilişkili sorunun ve konunun ortaya çıkması söz konusu olmaktadır. </a:t>
            </a: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Bunlardan yola çıkarak nedenlerin sorun cümlesinin altında, sonuçların ise sorun cümlesinin üstünde yer aldığı bir sorun ağacı oluşturmamız olanaklı hale gelir. </a:t>
            </a: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endParaRPr lang="tr-TR"/>
          </a:p>
        </p:txBody>
      </p:sp>
      <p:sp>
        <p:nvSpPr>
          <p:cNvPr id="61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6145" name="Object 1"/>
          <p:cNvGraphicFramePr>
            <a:graphicFrameLocks noChangeAspect="1"/>
          </p:cNvGraphicFramePr>
          <p:nvPr/>
        </p:nvGraphicFramePr>
        <p:xfrm>
          <a:off x="0" y="0"/>
          <a:ext cx="9144000" cy="6858000"/>
        </p:xfrm>
        <a:graphic>
          <a:graphicData uri="http://schemas.openxmlformats.org/presentationml/2006/ole">
            <p:oleObj spid="_x0000_s6145" name="Slayt" r:id="rId4" imgW="5256451" imgH="3439833" progId="PowerPoint.Slide.12">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3010" name="Resim 41"/>
          <p:cNvPicPr>
            <a:picLocks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Projenin bir tanımını yapacak olursak, </a:t>
            </a:r>
            <a:r>
              <a:rPr lang="tr-TR" sz="2000" i="1" dirty="0" smtClean="0">
                <a:latin typeface="Times New Roman" pitchFamily="18" charset="0"/>
                <a:cs typeface="Times New Roman" pitchFamily="18" charset="0"/>
              </a:rPr>
              <a:t>proje:</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Öngörülen süre içinde sonlandırılması planlanmış, (ortalama 3 yıl)</a:t>
            </a: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yalnızca bir kez uygulanan, (proje uzadığında beklenen amaç ve çıktılar değişir)</a:t>
            </a: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faaliyet alanı sınırlı olan, (belirli müdahaleler)</a:t>
            </a: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belirli bir hedef grubu olan, (</a:t>
            </a:r>
            <a:r>
              <a:rPr lang="tr-TR" sz="2000" i="1" dirty="0" err="1" smtClean="0">
                <a:latin typeface="Times New Roman" pitchFamily="18" charset="0"/>
                <a:cs typeface="Times New Roman" pitchFamily="18" charset="0"/>
              </a:rPr>
              <a:t>sektörel</a:t>
            </a:r>
            <a:r>
              <a:rPr lang="tr-TR" sz="2000" i="1" dirty="0" smtClean="0">
                <a:latin typeface="Times New Roman" pitchFamily="18" charset="0"/>
                <a:cs typeface="Times New Roman" pitchFamily="18" charset="0"/>
              </a:rPr>
              <a:t>, nüfus grubu temelli vs.)</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 belirli bir zaman ve bütçe çerçevesinde, belirli bir amaca ulaşmayı sağlayacak sonuçları üretmek üzere insani ve fiziksel kaynakların bir araya getirildiği planlanmış faaliyetlerin bütünüdür.</a:t>
            </a:r>
          </a:p>
          <a:p>
            <a:pPr algn="just"/>
            <a:r>
              <a:rPr lang="tr-TR" sz="2000" i="1" dirty="0" smtClean="0">
                <a:latin typeface="Times New Roman" pitchFamily="18" charset="0"/>
                <a:cs typeface="Times New Roman" pitchFamily="18" charset="0"/>
              </a:rPr>
              <a:t>genelde yerel düzeyde gerçekleştirilen</a:t>
            </a:r>
            <a:r>
              <a:rPr lang="tr-TR" sz="2000" dirty="0" smtClean="0">
                <a:latin typeface="Times New Roman" pitchFamily="18" charset="0"/>
                <a:cs typeface="Times New Roman" pitchFamily="18" charset="0"/>
              </a:rPr>
              <a:t> </a:t>
            </a:r>
            <a:r>
              <a:rPr lang="tr-TR" sz="2000" i="1" dirty="0" smtClean="0">
                <a:latin typeface="Times New Roman" pitchFamily="18" charset="0"/>
                <a:cs typeface="Times New Roman" pitchFamily="18" charset="0"/>
              </a:rPr>
              <a:t>eylemler setidir.</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 </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yönetimi ise; bir projenin planlama, başlama, yürütme, izleme, kontrol etme ve projenin sona erdirilmesi gibi, proje yönetim süreçlerinin uygulanması ve harmanlanmasından oluşmaktadır.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a:t>
            </a:r>
            <a:r>
              <a:rPr lang="tr-TR" sz="2000" dirty="0" smtClean="0">
                <a:latin typeface="Times New Roman" pitchFamily="18" charset="0"/>
                <a:cs typeface="Times New Roman" pitchFamily="18" charset="0"/>
              </a:rPr>
              <a:t>kavramına toplumla sosyal hizmet açısından bakacak olursak, </a:t>
            </a:r>
            <a:r>
              <a:rPr lang="tr-TR" sz="2000" i="1" dirty="0" smtClean="0">
                <a:latin typeface="Times New Roman" pitchFamily="18" charset="0"/>
                <a:cs typeface="Times New Roman" pitchFamily="18" charset="0"/>
              </a:rPr>
              <a:t>belirlenmiş bir amaç etrafında toplanmış hükümete bağlı veya hükümet dışı (gönüllü veya özel), bir sosyal hizmet örgütünde çalışanların misyonlarından (görev tanımlarından) yola çıkarak oluşturdukları strateji çerçevesinde, toplumda (bölgelerinde/çevrelerinde) yaşanan bir </a:t>
            </a:r>
            <a:r>
              <a:rPr lang="tr-TR" sz="2000" b="1" i="1" dirty="0" smtClean="0">
                <a:latin typeface="Times New Roman" pitchFamily="18" charset="0"/>
                <a:cs typeface="Times New Roman" pitchFamily="18" charset="0"/>
              </a:rPr>
              <a:t>sosyal sorunu</a:t>
            </a:r>
            <a:r>
              <a:rPr lang="tr-TR" sz="2000" i="1" dirty="0" smtClean="0">
                <a:latin typeface="Times New Roman" pitchFamily="18" charset="0"/>
                <a:cs typeface="Times New Roman" pitchFamily="18" charset="0"/>
              </a:rPr>
              <a:t> çözme amacına ulaşabilmek için, çalışmalarını belirli zaman, faaliyetler ve kaynaklar temelinde tasarlayıp yürütmeleri</a:t>
            </a:r>
            <a:r>
              <a:rPr lang="tr-TR" sz="2000" dirty="0" smtClean="0">
                <a:latin typeface="Times New Roman" pitchFamily="18" charset="0"/>
                <a:cs typeface="Times New Roman" pitchFamily="18" charset="0"/>
              </a:rPr>
              <a:t>, proje olarak adlandırılmaktadır.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bağlamda proje toplumla sosyal hizmetin uygulamasıdır.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buNone/>
            </a:pPr>
            <a:r>
              <a:rPr lang="tr-TR" sz="2000" dirty="0" smtClean="0">
                <a:latin typeface="Times New Roman" pitchFamily="18" charset="0"/>
                <a:cs typeface="Times New Roman" pitchFamily="18" charset="0"/>
              </a:rPr>
              <a:t>Tanımda </a:t>
            </a:r>
            <a:r>
              <a:rPr lang="tr-TR" sz="2000" dirty="0" smtClean="0">
                <a:latin typeface="Times New Roman" pitchFamily="18" charset="0"/>
                <a:cs typeface="Times New Roman" pitchFamily="18" charset="0"/>
              </a:rPr>
              <a:t>yer alan “sosyal sorun” kavramından anlaşılması gereken, tüm toplum için önemli olabilecek makro ölçekli sosyal sorunlar değildir. Toplumla sosyal hizmetin uygulama alanına girebilecek mikro ölçekli, toplu sorunları kapsamaktadır.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Bölgesel, yerel toplumsal sorunları, toplumdaki farklı kesim ve kimliklerin yaşadıkları mikro ölçekli sorunları tanımlamaktadır.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belirli bölgelerde ya da mahallelerde yaşayanların doğrudan kendilerinin karşı karşıya kaldığı bir sorun, tanımda yer alan sosyal bir sorunun kapsamındadır.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Kadın, çocuk, yoksul gibi ezilen veya risk altındaki grupların ya da toplumun belirli bir kesiminin sorunları da sosyal sorunlardır</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Farklı kültürel kimlik, cinsel kimlik, etnik kimliklerin özgürce yaşamasıyla ilgili sorunlar yine sosyal sorunlardır</a:t>
            </a:r>
            <a:r>
              <a:rPr lang="tr-TR" sz="2000" dirty="0" smtClean="0">
                <a:latin typeface="Times New Roman" pitchFamily="18" charset="0"/>
                <a:cs typeface="Times New Roman" pitchFamily="18" charset="0"/>
              </a:rPr>
              <a:t>.</a:t>
            </a:r>
            <a:endParaRPr lang="tr-TR" sz="20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a:latin typeface="Times New Roman" pitchFamily="18" charset="0"/>
              <a:cs typeface="Times New Roman" pitchFamily="18" charset="0"/>
            </a:endParaRPr>
          </a:p>
        </p:txBody>
      </p:sp>
      <p:pic>
        <p:nvPicPr>
          <p:cNvPr id="1027" name="Picture 3" descr="C:\Users\sbf\Desktop\karikatur-aile-sorunlari-3025-I4.jpg"/>
          <p:cNvPicPr>
            <a:picLocks noChangeAspect="1" noChangeArrowheads="1"/>
          </p:cNvPicPr>
          <p:nvPr/>
        </p:nvPicPr>
        <p:blipFill>
          <a:blip r:embed="rId3" cstate="print"/>
          <a:srcRect/>
          <a:stretch>
            <a:fillRect/>
          </a:stretch>
        </p:blipFill>
        <p:spPr bwMode="auto">
          <a:xfrm>
            <a:off x="251520" y="116632"/>
            <a:ext cx="8640959" cy="674136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sbf\Desktop\o-zaten-sorun-degil.jpg"/>
          <p:cNvPicPr>
            <a:picLocks noChangeAspect="1" noChangeArrowheads="1"/>
          </p:cNvPicPr>
          <p:nvPr/>
        </p:nvPicPr>
        <p:blipFill>
          <a:blip r:embed="rId3" cstate="print"/>
          <a:srcRect/>
          <a:stretch>
            <a:fillRect/>
          </a:stretch>
        </p:blipFill>
        <p:spPr bwMode="auto">
          <a:xfrm>
            <a:off x="251520" y="116632"/>
            <a:ext cx="8640960" cy="648072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3074" name="Picture 2" descr="C:\Users\sbf\Desktop\wpid-fb_ımg_1422636345789.jpg.jpeg"/>
          <p:cNvPicPr>
            <a:picLocks noChangeAspect="1" noChangeArrowheads="1"/>
          </p:cNvPicPr>
          <p:nvPr/>
        </p:nvPicPr>
        <p:blipFill>
          <a:blip r:embed="rId3" cstate="print"/>
          <a:srcRect/>
          <a:stretch>
            <a:fillRect/>
          </a:stretch>
        </p:blipFill>
        <p:spPr bwMode="auto">
          <a:xfrm>
            <a:off x="107504" y="0"/>
            <a:ext cx="8712968" cy="666936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Hangi sosyal sorunla ilgileneceği, sosyal hizmet örgütünde gönüllü ya da profesyonel çalışanların ve örgüt yönetiminin özgür kararlarına bağlıdır.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Toplumda yerleşmiş bazı değer yargıları (örneğin namus cinayetleri), bazı gönüllü sosyal hizmet kuruluşları tarafından önemli bir sosyal sorun olarak kabul edilebilir.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Toplumda belirli bir kesimin (mesleğin) çıkarlarına vurgu yapan gönüllü örgütler de, hükümetler tarafından izlenen bazı politikaların etkilerini (örneğin sosyal güvenlik sistemi, asgari ücret), önemli bir sosyal sorun olarak kabul edebilir.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1260</Words>
  <Application>Microsoft Office PowerPoint</Application>
  <PresentationFormat>Ekran Gösterisi (4:3)</PresentationFormat>
  <Paragraphs>148</Paragraphs>
  <Slides>26</Slides>
  <Notes>4</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26</vt:i4>
      </vt:variant>
    </vt:vector>
  </HeadingPairs>
  <TitlesOfParts>
    <vt:vector size="28" baseType="lpstr">
      <vt:lpstr>Ofis Teması</vt:lpstr>
      <vt:lpstr>Microsoft Office PowerPoint Slaydı</vt:lpstr>
      <vt:lpstr>Proje Yönetimi </vt:lpstr>
      <vt:lpstr>Proje Yönetimi </vt:lpstr>
      <vt:lpstr>Slayt 3</vt:lpstr>
      <vt:lpstr>Slayt 4</vt:lpstr>
      <vt:lpstr>Slayt 5</vt:lpstr>
      <vt:lpstr>Slayt 6</vt:lpstr>
      <vt:lpstr>Slayt 7</vt:lpstr>
      <vt:lpstr>Slayt 8</vt:lpstr>
      <vt:lpstr>Slayt 9</vt:lpstr>
      <vt:lpstr>Slayt 10</vt:lpstr>
      <vt:lpstr>Proje Döngüsü Yönetimi </vt:lpstr>
      <vt:lpstr>Slayt 12</vt:lpstr>
      <vt:lpstr>Slayt 13</vt:lpstr>
      <vt:lpstr>Slayt 14</vt:lpstr>
      <vt:lpstr>Slayt 15</vt:lpstr>
      <vt:lpstr>Slayt 16</vt:lpstr>
      <vt:lpstr>Sorun Analizi </vt:lpstr>
      <vt:lpstr>Temel Adımları </vt:lpstr>
      <vt:lpstr>Slayt 19</vt:lpstr>
      <vt:lpstr>Slayt 20</vt:lpstr>
      <vt:lpstr>Slayt 21</vt:lpstr>
      <vt:lpstr>Slayt 22</vt:lpstr>
      <vt:lpstr>Slayt 23</vt:lpstr>
      <vt:lpstr>Slayt 24</vt:lpstr>
      <vt:lpstr>Slayt 25</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İrfan Doğan</dc:creator>
  <cp:lastModifiedBy>sbf</cp:lastModifiedBy>
  <cp:revision>61</cp:revision>
  <dcterms:created xsi:type="dcterms:W3CDTF">2017-05-03T08:53:24Z</dcterms:created>
  <dcterms:modified xsi:type="dcterms:W3CDTF">2017-05-03T11:41:24Z</dcterms:modified>
</cp:coreProperties>
</file>