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7" r:id="rId3"/>
    <p:sldId id="330" r:id="rId4"/>
    <p:sldId id="331" r:id="rId5"/>
    <p:sldId id="334" r:id="rId6"/>
    <p:sldId id="328" r:id="rId7"/>
    <p:sldId id="339" r:id="rId8"/>
    <p:sldId id="332" r:id="rId9"/>
    <p:sldId id="333" r:id="rId10"/>
    <p:sldId id="335" r:id="rId11"/>
    <p:sldId id="329" r:id="rId12"/>
    <p:sldId id="340" r:id="rId13"/>
    <p:sldId id="337" r:id="rId14"/>
    <p:sldId id="276" r:id="rId15"/>
    <p:sldId id="338" r:id="rId16"/>
    <p:sldId id="277" r:id="rId17"/>
    <p:sldId id="341" r:id="rId18"/>
    <p:sldId id="342" r:id="rId19"/>
    <p:sldId id="344" r:id="rId20"/>
    <p:sldId id="345" r:id="rId21"/>
    <p:sldId id="346" r:id="rId22"/>
    <p:sldId id="347" r:id="rId23"/>
    <p:sldId id="348" r:id="rId24"/>
    <p:sldId id="343" r:id="rId25"/>
    <p:sldId id="350" r:id="rId26"/>
    <p:sldId id="275" r:id="rId27"/>
    <p:sldId id="349" r:id="rId28"/>
    <p:sldId id="33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4436" autoAdjust="0"/>
  </p:normalViewPr>
  <p:slideViewPr>
    <p:cSldViewPr>
      <p:cViewPr varScale="1">
        <p:scale>
          <a:sx n="73" d="100"/>
          <a:sy n="73" d="100"/>
        </p:scale>
        <p:origin x="-2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1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1million people died of hunger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GENETIC TERMS-I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590" y="5261460"/>
            <a:ext cx="4568340" cy="137434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Asist</a:t>
            </a:r>
            <a:r>
              <a:rPr lang="en-US" dirty="0"/>
              <a:t>. Prof. Nuket Bilgen, DVM, PhD.</a:t>
            </a:r>
          </a:p>
          <a:p>
            <a:r>
              <a:rPr lang="en-US" dirty="0"/>
              <a:t>Ankara University </a:t>
            </a:r>
          </a:p>
          <a:p>
            <a:r>
              <a:rPr lang="en-US" dirty="0"/>
              <a:t>Veterinary Faculty</a:t>
            </a:r>
          </a:p>
          <a:p>
            <a:r>
              <a:rPr lang="en-US" dirty="0"/>
              <a:t>Department of Genetics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Prepare an example, </a:t>
            </a:r>
          </a:p>
          <a:p>
            <a:pPr lvl="1"/>
            <a:r>
              <a:rPr lang="en-US" dirty="0" smtClean="0"/>
              <a:t>Can be a family in a movie you like,</a:t>
            </a:r>
          </a:p>
          <a:p>
            <a:pPr lvl="1"/>
            <a:r>
              <a:rPr lang="en-US" dirty="0" smtClean="0"/>
              <a:t>comics you like</a:t>
            </a:r>
            <a:r>
              <a:rPr lang="mr-IN" dirty="0" smtClean="0"/>
              <a:t>…</a:t>
            </a:r>
            <a:endParaRPr lang="tr-TR" dirty="0" smtClean="0"/>
          </a:p>
          <a:p>
            <a:pPr lvl="1"/>
            <a:r>
              <a:rPr lang="tr-TR" dirty="0" err="1" smtClean="0"/>
              <a:t>It</a:t>
            </a:r>
            <a:r>
              <a:rPr lang="tr-TR" dirty="0" smtClean="0"/>
              <a:t> can be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own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.</a:t>
            </a:r>
          </a:p>
          <a:p>
            <a:pPr lvl="1"/>
            <a:r>
              <a:rPr lang="en-US" b="1" dirty="0" smtClean="0"/>
              <a:t>B</a:t>
            </a:r>
            <a:r>
              <a:rPr lang="tr-TR" b="1" dirty="0" smtClean="0"/>
              <a:t>ring a </a:t>
            </a:r>
            <a:r>
              <a:rPr lang="tr-TR" b="1" dirty="0" err="1" smtClean="0"/>
              <a:t>family</a:t>
            </a:r>
            <a:r>
              <a:rPr lang="tr-TR" b="1" dirty="0" smtClean="0"/>
              <a:t> </a:t>
            </a:r>
            <a:r>
              <a:rPr lang="tr-TR" b="1" dirty="0" err="1" smtClean="0"/>
              <a:t>photo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you</a:t>
            </a:r>
            <a:r>
              <a:rPr lang="tr-TR" b="1" dirty="0" smtClean="0"/>
              <a:t> </a:t>
            </a:r>
            <a:r>
              <a:rPr lang="tr-TR" b="1" dirty="0" err="1" smtClean="0"/>
              <a:t>have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make</a:t>
            </a:r>
            <a:r>
              <a:rPr lang="tr-TR" b="1" dirty="0" smtClean="0"/>
              <a:t> </a:t>
            </a:r>
            <a:r>
              <a:rPr lang="tr-TR" b="1" dirty="0" err="1" smtClean="0"/>
              <a:t>brief</a:t>
            </a:r>
            <a:r>
              <a:rPr lang="tr-TR" b="1" dirty="0" smtClean="0"/>
              <a:t> </a:t>
            </a:r>
            <a:r>
              <a:rPr lang="tr-TR" b="1" dirty="0" err="1" smtClean="0"/>
              <a:t>introduction</a:t>
            </a:r>
            <a:r>
              <a:rPr lang="tr-TR" b="1" dirty="0" smtClean="0"/>
              <a:t> </a:t>
            </a:r>
            <a:r>
              <a:rPr lang="tr-TR" b="1" dirty="0" err="1" smtClean="0"/>
              <a:t>about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family</a:t>
            </a:r>
            <a:r>
              <a:rPr lang="tr-TR" b="1" dirty="0" smtClean="0"/>
              <a:t> </a:t>
            </a:r>
            <a:r>
              <a:rPr lang="mr-IN" b="1" dirty="0" smtClean="0"/>
              <a:t>–</a:t>
            </a:r>
            <a:r>
              <a:rPr lang="tr-TR" b="1" dirty="0" err="1" smtClean="0"/>
              <a:t>who</a:t>
            </a:r>
            <a:r>
              <a:rPr lang="tr-TR" b="1" dirty="0" smtClean="0"/>
              <a:t> is </a:t>
            </a:r>
            <a:r>
              <a:rPr lang="tr-TR" b="1" dirty="0" err="1" smtClean="0"/>
              <a:t>related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whom</a:t>
            </a:r>
            <a:r>
              <a:rPr lang="tr-TR" b="1" dirty="0" smtClean="0"/>
              <a:t> </a:t>
            </a:r>
            <a:r>
              <a:rPr lang="tr-TR" b="1" dirty="0" err="1" smtClean="0"/>
              <a:t>etc</a:t>
            </a:r>
            <a:r>
              <a:rPr lang="tr-TR" b="1" dirty="0" smtClean="0"/>
              <a:t>.-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70" y="527605"/>
            <a:ext cx="1921620" cy="20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596540"/>
            <a:ext cx="7940660" cy="3918803"/>
          </a:xfrm>
        </p:spPr>
        <p:txBody>
          <a:bodyPr>
            <a:normAutofit/>
          </a:bodyPr>
          <a:lstStyle/>
          <a:p>
            <a:r>
              <a:rPr lang="en-US" dirty="0"/>
              <a:t>Since every living thing on earth wants to make copy of itself or pass on </a:t>
            </a:r>
            <a:r>
              <a:rPr lang="en-US" i="1" dirty="0" smtClean="0"/>
              <a:t>genes,</a:t>
            </a:r>
            <a:r>
              <a:rPr lang="en-US" dirty="0" smtClean="0"/>
              <a:t> </a:t>
            </a:r>
            <a:r>
              <a:rPr lang="en-US" dirty="0"/>
              <a:t>genetics affects all living things. </a:t>
            </a:r>
          </a:p>
          <a:p>
            <a:r>
              <a:rPr lang="en-US" b="1" dirty="0"/>
              <a:t>Genes</a:t>
            </a:r>
            <a:r>
              <a:rPr lang="en-US" dirty="0"/>
              <a:t> are the small DNA pieces, units of inheritance which controls </a:t>
            </a:r>
            <a:r>
              <a:rPr lang="en-US" dirty="0" smtClean="0"/>
              <a:t>everything like</a:t>
            </a:r>
          </a:p>
          <a:p>
            <a:pPr marL="0" indent="0">
              <a:buNone/>
            </a:pPr>
            <a:r>
              <a:rPr lang="en-US" dirty="0" smtClean="0"/>
              <a:t>			looks, </a:t>
            </a:r>
            <a:r>
              <a:rPr lang="en-US" dirty="0" err="1" smtClean="0"/>
              <a:t>behaviour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how species reproduce,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production </a:t>
            </a:r>
            <a:r>
              <a:rPr lang="en-US" dirty="0"/>
              <a:t>traits. </a:t>
            </a:r>
          </a:p>
        </p:txBody>
      </p:sp>
    </p:spTree>
    <p:extLst>
      <p:ext uri="{BB962C8B-B14F-4D97-AF65-F5344CB8AC3E}">
        <p14:creationId xmlns:p14="http://schemas.microsoft.com/office/powerpoint/2010/main" val="368416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Genetics is the center of all biological subjects because biology depend on genes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Plants, animals, human, bacteria, virus</a:t>
            </a:r>
          </a:p>
          <a:p>
            <a:endParaRPr lang="en-US" dirty="0"/>
          </a:p>
        </p:txBody>
      </p:sp>
      <p:pic>
        <p:nvPicPr>
          <p:cNvPr id="6" name="Picture 5" descr="shutterstock_3075267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3276295"/>
            <a:ext cx="30480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260" y="5414165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www.coopergenomics.com</a:t>
            </a:r>
            <a:r>
              <a:rPr lang="en-US" dirty="0"/>
              <a:t>/blog/disease-awareness/a-week-in-genetics/</a:t>
            </a:r>
          </a:p>
        </p:txBody>
      </p:sp>
    </p:spTree>
    <p:extLst>
      <p:ext uri="{BB962C8B-B14F-4D97-AF65-F5344CB8AC3E}">
        <p14:creationId xmlns:p14="http://schemas.microsoft.com/office/powerpoint/2010/main" val="72598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History and Subdivisions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733855"/>
          </a:xfrm>
        </p:spPr>
        <p:txBody>
          <a:bodyPr>
            <a:normAutofit/>
          </a:bodyPr>
          <a:lstStyle/>
          <a:p>
            <a:r>
              <a:rPr lang="en-US" dirty="0" smtClean="0"/>
              <a:t>Genetics is relatively new department when we compare it with other divisions.</a:t>
            </a:r>
          </a:p>
          <a:p>
            <a:pPr marL="0" indent="0">
              <a:buNone/>
            </a:pPr>
            <a:r>
              <a:rPr lang="en-US" dirty="0" smtClean="0"/>
              <a:t>1859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Discovery of Natural Selection by Charles Darwin.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1865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Discovery of hereditary transmitted in units by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217786540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310" y="3123590"/>
            <a:ext cx="1783079" cy="19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2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26 at 12.3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770" y="2512770"/>
            <a:ext cx="2759224" cy="27130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4"/>
            <a:ext cx="8229600" cy="47338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1865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Mendel, pea 7 characters </a:t>
            </a:r>
            <a:r>
              <a:rPr lang="en-US" i="1" dirty="0" smtClean="0"/>
              <a:t>plant hybrids </a:t>
            </a:r>
          </a:p>
          <a:p>
            <a:pPr lvl="1"/>
            <a:r>
              <a:rPr lang="en-US" dirty="0" smtClean="0"/>
              <a:t>Science community </a:t>
            </a:r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take  into account, </a:t>
            </a:r>
            <a:br>
              <a:rPr lang="en-US" dirty="0" smtClean="0"/>
            </a:br>
            <a:r>
              <a:rPr lang="en-US" dirty="0" smtClean="0"/>
              <a:t>HARD TO UNDERSTAND!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1875-1880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Cell and nucleus role put forth</a:t>
            </a:r>
          </a:p>
          <a:p>
            <a:r>
              <a:rPr lang="en-US" dirty="0" smtClean="0"/>
              <a:t>1883</a:t>
            </a:r>
            <a:r>
              <a:rPr lang="en-US" dirty="0" smtClean="0">
                <a:sym typeface="Wingdings"/>
              </a:rPr>
              <a:t> Roux-Weisman importance of chromosome in inheritance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r>
              <a:rPr lang="en-US" dirty="0"/>
              <a:t>Brief History </a:t>
            </a:r>
            <a:endParaRPr lang="en-US" b="1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6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History and Subdivisions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58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1869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DNA </a:t>
            </a:r>
            <a:r>
              <a:rPr lang="en-US" dirty="0"/>
              <a:t>isolated by </a:t>
            </a:r>
            <a:r>
              <a:rPr lang="de-DE" dirty="0"/>
              <a:t>Friedrich </a:t>
            </a:r>
            <a:r>
              <a:rPr lang="de-DE" dirty="0" err="1" smtClean="0"/>
              <a:t>Miescher</a:t>
            </a:r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1879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Mitosis described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1900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Rediscovery of Mendel’s work by </a:t>
            </a:r>
            <a:r>
              <a:rPr lang="en-US" dirty="0" err="1"/>
              <a:t>DeViries</a:t>
            </a:r>
            <a:r>
              <a:rPr lang="en-US" dirty="0"/>
              <a:t>, </a:t>
            </a:r>
            <a:r>
              <a:rPr lang="en-US" dirty="0" err="1"/>
              <a:t>Correns</a:t>
            </a:r>
            <a:r>
              <a:rPr lang="en-US" dirty="0"/>
              <a:t> and von </a:t>
            </a:r>
            <a:r>
              <a:rPr lang="en-US" dirty="0" err="1"/>
              <a:t>Tschermak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6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6 at 20.0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85" y="1901951"/>
            <a:ext cx="4337658" cy="36649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4" y="1901951"/>
            <a:ext cx="5497380" cy="4376918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1902 discovery of chromosomes by Walter Sutton.</a:t>
            </a:r>
          </a:p>
          <a:p>
            <a:endParaRPr lang="en-US" i="1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1911 </a:t>
            </a:r>
            <a:r>
              <a:rPr lang="en-US" dirty="0" err="1">
                <a:sym typeface="Wingdings"/>
              </a:rPr>
              <a:t>Morgoan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err="1" smtClean="0">
                <a:sym typeface="Wingdings"/>
              </a:rPr>
              <a:t>Sturtvent</a:t>
            </a:r>
            <a:r>
              <a:rPr lang="en-US" dirty="0" smtClean="0">
                <a:sym typeface="Wingdings"/>
              </a:rPr>
              <a:t> “Chromosomes carry genes”</a:t>
            </a:r>
            <a:endParaRPr lang="en-US" dirty="0"/>
          </a:p>
          <a:p>
            <a:r>
              <a:rPr lang="en-US" dirty="0" smtClean="0"/>
              <a:t>1931</a:t>
            </a:r>
            <a:r>
              <a:rPr lang="en-US" dirty="0" smtClean="0">
                <a:sym typeface="Wingdings"/>
              </a:rPr>
              <a:t> McClintock recombination event</a:t>
            </a:r>
          </a:p>
          <a:p>
            <a:r>
              <a:rPr lang="en-US" dirty="0" smtClean="0">
                <a:sym typeface="Wingdings"/>
              </a:rPr>
              <a:t>1953 Structure of DNA???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Genetik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kavramının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tanımı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ve</a:t>
            </a:r>
            <a:r>
              <a:rPr lang="en-US" dirty="0" smtClean="0">
                <a:solidFill>
                  <a:srgbClr val="D9D9D9"/>
                </a:solidFill>
              </a:rPr>
              <a:t/>
            </a:r>
            <a:br>
              <a:rPr lang="en-US" dirty="0" smtClean="0">
                <a:solidFill>
                  <a:srgbClr val="D9D9D9"/>
                </a:solidFill>
              </a:rPr>
            </a:br>
            <a:r>
              <a:rPr lang="en-US" b="1" dirty="0" err="1" smtClean="0">
                <a:solidFill>
                  <a:srgbClr val="D9D9D9"/>
                </a:solidFill>
              </a:rPr>
              <a:t>Tarihçe</a:t>
            </a:r>
            <a:endParaRPr lang="en-US" b="1" dirty="0">
              <a:solidFill>
                <a:srgbClr val="D9D9D9"/>
              </a:solidFill>
            </a:endParaRPr>
          </a:p>
        </p:txBody>
      </p:sp>
      <p:pic>
        <p:nvPicPr>
          <p:cNvPr id="6" name="Picture 5" descr="Screen Shot 2017-09-26 at 20.0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60" y="17979"/>
            <a:ext cx="2133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Discovery of Natural Selection by Charles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the basis of evolution?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0" y="297088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actually really simple;</a:t>
            </a:r>
          </a:p>
          <a:p>
            <a:pPr lvl="1"/>
            <a:r>
              <a:rPr lang="en-US" b="1" dirty="0" smtClean="0"/>
              <a:t>ability </a:t>
            </a:r>
            <a:r>
              <a:rPr lang="en-US" b="1" dirty="0"/>
              <a:t>to survive and </a:t>
            </a:r>
            <a:r>
              <a:rPr lang="en-US" b="1" dirty="0" smtClean="0"/>
              <a:t>reproduce.</a:t>
            </a:r>
          </a:p>
          <a:p>
            <a:r>
              <a:rPr lang="en-US" dirty="0" smtClean="0"/>
              <a:t>How are we able to survive and have ability to adapt?</a:t>
            </a:r>
          </a:p>
          <a:p>
            <a:pPr lvl="1"/>
            <a:r>
              <a:rPr lang="en-US" dirty="0" smtClean="0"/>
              <a:t>These abilities depend on genetic diversity.</a:t>
            </a:r>
          </a:p>
          <a:p>
            <a:endParaRPr lang="en-US" dirty="0"/>
          </a:p>
          <a:p>
            <a:pPr lvl="1"/>
            <a:endParaRPr lang="en-US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Discovery of Natural Selection by Charles Darwin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419252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8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49003">
            <a:off x="59043" y="2602330"/>
            <a:ext cx="5497380" cy="4581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Lets think,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what would happen if genetic diversity doesn’t exist in species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tumblr_lyzr0ce10H1r7d96io1_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3088676"/>
            <a:ext cx="5182820" cy="37693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8965" y="527605"/>
            <a:ext cx="549738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2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 of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brush up your knowledge</a:t>
            </a:r>
          </a:p>
          <a:p>
            <a:pPr marL="0" indent="0">
              <a:buNone/>
            </a:pPr>
            <a:r>
              <a:rPr lang="en-US" dirty="0" smtClean="0"/>
              <a:t>on genetics, since we all know some ?</a:t>
            </a:r>
            <a:endParaRPr lang="en-US" dirty="0"/>
          </a:p>
          <a:p>
            <a:r>
              <a:rPr lang="en-US" dirty="0"/>
              <a:t>is to explain </a:t>
            </a:r>
            <a:r>
              <a:rPr lang="en-US" dirty="0" smtClean="0"/>
              <a:t>terms and make definitions so that you can </a:t>
            </a:r>
            <a:r>
              <a:rPr lang="en-US" dirty="0"/>
              <a:t>follow the </a:t>
            </a:r>
            <a:r>
              <a:rPr lang="en-US" dirty="0" smtClean="0"/>
              <a:t>subjects related to Genetics </a:t>
            </a:r>
            <a:r>
              <a:rPr lang="en-US" dirty="0"/>
              <a:t>and understand </a:t>
            </a:r>
            <a:r>
              <a:rPr lang="en-US" dirty="0" smtClean="0"/>
              <a:t>how it </a:t>
            </a:r>
            <a:r>
              <a:rPr lang="en-US" dirty="0"/>
              <a:t>works. </a:t>
            </a:r>
            <a:endParaRPr lang="en-US" dirty="0" smtClean="0"/>
          </a:p>
          <a:p>
            <a:r>
              <a:rPr lang="en-US" dirty="0" smtClean="0"/>
              <a:t>The field of Genetics is developing quickly so we need to have a solid base to place </a:t>
            </a:r>
            <a:r>
              <a:rPr lang="en-US" dirty="0"/>
              <a:t>bricks! </a:t>
            </a:r>
          </a:p>
        </p:txBody>
      </p:sp>
      <p:pic>
        <p:nvPicPr>
          <p:cNvPr id="7" name="Picture 6" descr="AA0231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625" y="4650640"/>
            <a:ext cx="1221640" cy="1380750"/>
          </a:xfrm>
          <a:prstGeom prst="rect">
            <a:avLst/>
          </a:prstGeom>
        </p:spPr>
      </p:pic>
      <p:pic>
        <p:nvPicPr>
          <p:cNvPr id="8" name="Picture 7" descr="AA0392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100" y="680310"/>
            <a:ext cx="3038856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3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Famines</a:t>
            </a:r>
            <a:r>
              <a:rPr lang="en-US" dirty="0" smtClean="0">
                <a:sym typeface="Wingdings"/>
              </a:rPr>
              <a:t> extinction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Loss of biodiversity extinction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Defaunation</a:t>
            </a:r>
            <a:r>
              <a:rPr lang="en-US" dirty="0" smtClean="0">
                <a:sym typeface="Wingdings"/>
              </a:rPr>
              <a:t> extinction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Irish famine </a:t>
            </a:r>
            <a:r>
              <a:rPr lang="en-US" dirty="0"/>
              <a:t>1845–49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Famine, </a:t>
            </a:r>
            <a:r>
              <a:rPr lang="en-US" dirty="0" smtClean="0"/>
              <a:t>(Irish </a:t>
            </a:r>
            <a:r>
              <a:rPr lang="en-US" dirty="0"/>
              <a:t>Potato Famine, Great Irish Famine, or Famine of 1845–</a:t>
            </a:r>
            <a:r>
              <a:rPr lang="en-US" dirty="0" smtClean="0"/>
              <a:t>49) occurred </a:t>
            </a:r>
            <a:r>
              <a:rPr lang="en-US" dirty="0"/>
              <a:t>in </a:t>
            </a:r>
            <a:r>
              <a:rPr lang="en-US" dirty="0" smtClean="0"/>
              <a:t>Ireland</a:t>
            </a:r>
          </a:p>
          <a:p>
            <a:r>
              <a:rPr lang="en-US" i="1" dirty="0" err="1"/>
              <a:t>Phytophthora</a:t>
            </a:r>
            <a:r>
              <a:rPr lang="en-US" i="1" dirty="0"/>
              <a:t> </a:t>
            </a:r>
            <a:r>
              <a:rPr lang="en-US" i="1" dirty="0" err="1" smtClean="0"/>
              <a:t>infestans</a:t>
            </a:r>
            <a:r>
              <a:rPr lang="en-US" dirty="0" smtClean="0"/>
              <a:t> infected potato </a:t>
            </a:r>
            <a:r>
              <a:rPr lang="en-US" dirty="0"/>
              <a:t>crop </a:t>
            </a:r>
            <a:r>
              <a:rPr lang="en-US" dirty="0" smtClean="0"/>
              <a:t>causing a </a:t>
            </a:r>
            <a:r>
              <a:rPr lang="en-US" dirty="0"/>
              <a:t>disease that destroys both the leaves </a:t>
            </a:r>
            <a:r>
              <a:rPr lang="en-US" dirty="0" smtClean="0"/>
              <a:t>and the </a:t>
            </a:r>
            <a:r>
              <a:rPr lang="en-US" dirty="0"/>
              <a:t>edible roots, or tubers, of the potato plant.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Irish famine was the worst to occur in Europe </a:t>
            </a:r>
            <a:r>
              <a:rPr lang="en-US" dirty="0" smtClean="0"/>
              <a:t>in the </a:t>
            </a:r>
            <a:r>
              <a:rPr lang="en-US" dirty="0"/>
              <a:t>19th </a:t>
            </a:r>
            <a:r>
              <a:rPr lang="en-US" dirty="0" smtClean="0"/>
              <a:t>century.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246895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Great Irish famine 1845–49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596540"/>
            <a:ext cx="8093365" cy="3918803"/>
          </a:xfrm>
        </p:spPr>
        <p:txBody>
          <a:bodyPr>
            <a:normAutofit/>
          </a:bodyPr>
          <a:lstStyle/>
          <a:p>
            <a:r>
              <a:rPr lang="en-US" dirty="0" smtClean="0"/>
              <a:t>Potato valued as a great food supply.</a:t>
            </a:r>
          </a:p>
          <a:p>
            <a:r>
              <a:rPr lang="en-US" dirty="0" smtClean="0"/>
              <a:t>But the </a:t>
            </a:r>
            <a:r>
              <a:rPr lang="en-US" dirty="0"/>
              <a:t>heavy reliance on just </a:t>
            </a:r>
            <a:r>
              <a:rPr lang="en-US" b="1" dirty="0"/>
              <a:t>one</a:t>
            </a:r>
            <a:r>
              <a:rPr lang="en-US" dirty="0"/>
              <a:t> or </a:t>
            </a:r>
            <a:r>
              <a:rPr lang="en-US" b="1" dirty="0"/>
              <a:t>two</a:t>
            </a:r>
            <a:r>
              <a:rPr lang="en-US" dirty="0"/>
              <a:t> high-yielding types of potato </a:t>
            </a:r>
            <a:r>
              <a:rPr lang="en-US" dirty="0" smtClean="0"/>
              <a:t>greatly </a:t>
            </a:r>
            <a:r>
              <a:rPr lang="en-US" u="sng" dirty="0" smtClean="0"/>
              <a:t>reduced </a:t>
            </a:r>
            <a:r>
              <a:rPr lang="en-US" u="sng" dirty="0"/>
              <a:t>the genetic variety </a:t>
            </a:r>
            <a:r>
              <a:rPr lang="en-US" dirty="0"/>
              <a:t>that ordinarily prevents the decimation of an entire crop </a:t>
            </a:r>
            <a:r>
              <a:rPr lang="en-US" dirty="0" smtClean="0"/>
              <a:t>by disease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/>
              <a:t>the Irish became vulnerable to famine.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4235913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52760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1 million people died of hunger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8-09-25 at 13.0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132314"/>
            <a:ext cx="5384800" cy="570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283979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443835"/>
            <a:ext cx="8229600" cy="3918803"/>
          </a:xfrm>
        </p:spPr>
        <p:txBody>
          <a:bodyPr/>
          <a:lstStyle/>
          <a:p>
            <a:r>
              <a:rPr lang="en-US" dirty="0" smtClean="0"/>
              <a:t>Darwin found </a:t>
            </a:r>
            <a:r>
              <a:rPr lang="en-US" dirty="0"/>
              <a:t>several species of </a:t>
            </a:r>
            <a:r>
              <a:rPr lang="en-US" dirty="0" smtClean="0"/>
              <a:t>a bird species (finch) </a:t>
            </a:r>
            <a:r>
              <a:rPr lang="en-US" dirty="0"/>
              <a:t>adapted to different </a:t>
            </a:r>
            <a:r>
              <a:rPr lang="en-US" dirty="0" smtClean="0"/>
              <a:t>environments. </a:t>
            </a:r>
          </a:p>
          <a:p>
            <a:r>
              <a:rPr lang="en-US" dirty="0" smtClean="0"/>
              <a:t>They also </a:t>
            </a:r>
            <a:r>
              <a:rPr lang="en-US" dirty="0"/>
              <a:t>differed in </a:t>
            </a:r>
            <a:r>
              <a:rPr lang="en-US" b="1" dirty="0"/>
              <a:t>beak shape</a:t>
            </a:r>
            <a:r>
              <a:rPr lang="en-US" dirty="0"/>
              <a:t>, </a:t>
            </a:r>
            <a:r>
              <a:rPr lang="en-US" b="1" dirty="0"/>
              <a:t>food source</a:t>
            </a:r>
            <a:r>
              <a:rPr lang="en-US" dirty="0"/>
              <a:t>, and how </a:t>
            </a:r>
            <a:r>
              <a:rPr lang="en-US" b="1" dirty="0"/>
              <a:t>food was</a:t>
            </a:r>
            <a:r>
              <a:rPr lang="en-US" dirty="0"/>
              <a:t> </a:t>
            </a:r>
            <a:r>
              <a:rPr lang="en-US" b="1" dirty="0"/>
              <a:t>captured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Discovery of Natural Selection by Charles Darwin</a:t>
            </a:r>
          </a:p>
        </p:txBody>
      </p:sp>
      <p:pic>
        <p:nvPicPr>
          <p:cNvPr id="7" name="Picture 6" descr="urn_cambridge.org_id_binary_20161123115658336-0722_9781316771488_17624fig5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3276295"/>
            <a:ext cx="5191970" cy="3306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5388"/>
            <a:ext cx="549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/>
              <a:t>https://doi.org/10.1017/9781316771488.006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5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Darwin and Wallace developed similar theory on natural selection. </a:t>
            </a:r>
          </a:p>
          <a:p>
            <a:r>
              <a:rPr lang="en-US" dirty="0" smtClean="0"/>
              <a:t>They presented their theory </a:t>
            </a:r>
            <a:r>
              <a:rPr lang="en-US" dirty="0"/>
              <a:t>at the Linnaean Society in </a:t>
            </a:r>
            <a:r>
              <a:rPr lang="en-US" dirty="0" smtClean="0"/>
              <a:t>1858.</a:t>
            </a:r>
          </a:p>
          <a:p>
            <a:r>
              <a:rPr lang="en-US" dirty="0" smtClean="0"/>
              <a:t>Darwin published his book, Wallace returned to his studies on biogeography.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90" y="4497935"/>
            <a:ext cx="1409700" cy="168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4650640"/>
            <a:ext cx="1054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2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</a:t>
            </a:r>
          </a:p>
          <a:p>
            <a:r>
              <a:rPr lang="en-US" dirty="0" smtClean="0"/>
              <a:t>In 1860s he defined biological factors which play an important role inheritance, and </a:t>
            </a:r>
            <a:r>
              <a:rPr lang="en-US" dirty="0"/>
              <a:t>named them as “</a:t>
            </a:r>
            <a:r>
              <a:rPr lang="en-US" b="1" dirty="0">
                <a:solidFill>
                  <a:srgbClr val="800000"/>
                </a:solidFill>
              </a:rPr>
              <a:t>units</a:t>
            </a:r>
            <a:r>
              <a:rPr lang="en-US" dirty="0" smtClean="0"/>
              <a:t>”.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7605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History 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13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Genes </a:t>
            </a:r>
            <a:r>
              <a:rPr lang="en-US" dirty="0">
                <a:solidFill>
                  <a:schemeClr val="tx1"/>
                </a:solidFill>
              </a:rPr>
              <a:t>are the main subject of genetics.</a:t>
            </a:r>
            <a:endParaRPr lang="en-US" dirty="0"/>
          </a:p>
          <a:p>
            <a:r>
              <a:rPr lang="en-US" dirty="0"/>
              <a:t>From this ground, </a:t>
            </a:r>
          </a:p>
          <a:p>
            <a:pPr lvl="1"/>
            <a:r>
              <a:rPr lang="en-US" dirty="0"/>
              <a:t>population genetics, </a:t>
            </a:r>
          </a:p>
          <a:p>
            <a:pPr lvl="1"/>
            <a:r>
              <a:rPr lang="en-US" dirty="0"/>
              <a:t>studies on evolution, </a:t>
            </a:r>
          </a:p>
          <a:p>
            <a:pPr lvl="1"/>
            <a:r>
              <a:rPr lang="en-US" dirty="0"/>
              <a:t>association work on genes and characters… and many other research areas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68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History and Subdivisions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Genetics is generally divided into four major subdivisions:</a:t>
            </a:r>
          </a:p>
          <a:p>
            <a:pPr marL="0" indent="0">
              <a:buNone/>
            </a:pPr>
            <a:r>
              <a:rPr lang="en-US" sz="2400" dirty="0"/>
              <a:t>✓ Classical, or </a:t>
            </a:r>
            <a:r>
              <a:rPr lang="en-US" sz="2400" dirty="0" err="1"/>
              <a:t>Mendelian</a:t>
            </a:r>
            <a:r>
              <a:rPr lang="en-US" sz="2400" dirty="0"/>
              <a:t>, genetics: A discipline that describes </a:t>
            </a:r>
            <a:r>
              <a:rPr lang="en-US" sz="2400" dirty="0" smtClean="0"/>
              <a:t>how physical </a:t>
            </a:r>
            <a:r>
              <a:rPr lang="en-US" sz="2400" dirty="0"/>
              <a:t>characteristics (traits) are passed along from one generation </a:t>
            </a:r>
            <a:r>
              <a:rPr lang="en-US" sz="2400" dirty="0" smtClean="0"/>
              <a:t>to another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✓ </a:t>
            </a:r>
            <a:r>
              <a:rPr lang="en-US" sz="2400" dirty="0"/>
              <a:t>Molecular genetics: The study of the chemical and physical </a:t>
            </a:r>
            <a:r>
              <a:rPr lang="en-US" sz="2400" dirty="0" smtClean="0"/>
              <a:t>structures of </a:t>
            </a:r>
            <a:r>
              <a:rPr lang="en-US" sz="2400" dirty="0"/>
              <a:t>DNA, its close cousin RNA, and proteins. Molecular genetics </a:t>
            </a:r>
            <a:r>
              <a:rPr lang="en-US" sz="2400" dirty="0" smtClean="0"/>
              <a:t>also covers </a:t>
            </a:r>
            <a:r>
              <a:rPr lang="en-US" sz="2400" dirty="0"/>
              <a:t>how genes do their jobs.</a:t>
            </a:r>
          </a:p>
          <a:p>
            <a:pPr marL="0" indent="0">
              <a:buNone/>
            </a:pPr>
            <a:r>
              <a:rPr lang="en-US" sz="2400" dirty="0"/>
              <a:t>✓ Population genetics: A division of genetics that looks at the </a:t>
            </a:r>
            <a:r>
              <a:rPr lang="en-US" sz="2400" dirty="0" smtClean="0"/>
              <a:t>genetic makeup </a:t>
            </a:r>
            <a:r>
              <a:rPr lang="en-US" sz="2400" dirty="0"/>
              <a:t>of larger groups.</a:t>
            </a:r>
          </a:p>
          <a:p>
            <a:pPr marL="0" indent="0">
              <a:buNone/>
            </a:pPr>
            <a:r>
              <a:rPr lang="en-US" sz="2400" dirty="0" smtClean="0"/>
              <a:t>✓ </a:t>
            </a:r>
            <a:r>
              <a:rPr lang="en-US" sz="2400" dirty="0"/>
              <a:t>Quantitative genetics: A highly mathematical field that examines </a:t>
            </a:r>
            <a:r>
              <a:rPr lang="en-US" sz="2400" dirty="0" smtClean="0"/>
              <a:t>the statistical </a:t>
            </a:r>
            <a:r>
              <a:rPr lang="en-US" sz="2400" dirty="0"/>
              <a:t>relationships between genes and the traits they encode.</a:t>
            </a:r>
          </a:p>
        </p:txBody>
      </p:sp>
    </p:spTree>
    <p:extLst>
      <p:ext uri="{BB962C8B-B14F-4D97-AF65-F5344CB8AC3E}">
        <p14:creationId xmlns:p14="http://schemas.microsoft.com/office/powerpoint/2010/main" val="375098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you must have heard,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cloning </a:t>
            </a:r>
            <a:r>
              <a:rPr lang="en-US" dirty="0"/>
              <a:t>animals,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Finding causative mutations</a:t>
            </a:r>
          </a:p>
          <a:p>
            <a:r>
              <a:rPr lang="en-US" dirty="0" smtClean="0"/>
              <a:t>threating </a:t>
            </a:r>
            <a:r>
              <a:rPr lang="en-US" dirty="0"/>
              <a:t>diseases by gene therapy,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solving criminal events by forensic genetics</a:t>
            </a:r>
            <a:r>
              <a:rPr lang="mr-IN" dirty="0"/>
              <a:t>…</a:t>
            </a:r>
            <a:endParaRPr lang="tr-TR" dirty="0"/>
          </a:p>
          <a:p>
            <a:endParaRPr lang="en-US" dirty="0"/>
          </a:p>
        </p:txBody>
      </p:sp>
      <p:pic>
        <p:nvPicPr>
          <p:cNvPr id="4" name="Picture 3" descr="AA0282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065" y="2054655"/>
            <a:ext cx="1374345" cy="1422982"/>
          </a:xfrm>
          <a:prstGeom prst="rect">
            <a:avLst/>
          </a:prstGeom>
        </p:spPr>
      </p:pic>
      <p:pic>
        <p:nvPicPr>
          <p:cNvPr id="5" name="Picture 4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35" y="1138425"/>
            <a:ext cx="1156265" cy="1885374"/>
          </a:xfrm>
          <a:prstGeom prst="rect">
            <a:avLst/>
          </a:prstGeom>
        </p:spPr>
      </p:pic>
      <p:pic>
        <p:nvPicPr>
          <p:cNvPr id="6" name="Picture 5" descr="574372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94" y="5020027"/>
            <a:ext cx="1169029" cy="1837973"/>
          </a:xfrm>
          <a:prstGeom prst="rect">
            <a:avLst/>
          </a:prstGeom>
        </p:spPr>
      </p:pic>
      <p:pic>
        <p:nvPicPr>
          <p:cNvPr id="7" name="Picture 6" descr="CC00090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180" y="5566870"/>
            <a:ext cx="1068935" cy="1024396"/>
          </a:xfrm>
          <a:prstGeom prst="rect">
            <a:avLst/>
          </a:prstGeom>
        </p:spPr>
      </p:pic>
      <p:pic>
        <p:nvPicPr>
          <p:cNvPr id="8" name="Picture 7" descr="SP00081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50" y="2970885"/>
            <a:ext cx="2690169" cy="1510978"/>
          </a:xfrm>
          <a:prstGeom prst="rect">
            <a:avLst/>
          </a:prstGeom>
        </p:spPr>
      </p:pic>
      <p:pic>
        <p:nvPicPr>
          <p:cNvPr id="9" name="Picture 8" descr="AA02311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85" y="1596540"/>
            <a:ext cx="1221640" cy="13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3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Aim of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plan to give you some examples and basic principles of how such events are possible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we are all living organisms, genetics effects </a:t>
            </a:r>
            <a:r>
              <a:rPr lang="en-US" dirty="0" smtClean="0"/>
              <a:t>our </a:t>
            </a:r>
            <a:r>
              <a:rPr lang="en-US" dirty="0"/>
              <a:t>health.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will </a:t>
            </a:r>
            <a:r>
              <a:rPr lang="en-US" dirty="0"/>
              <a:t>give you several examples which you can came across in your daily life and make </a:t>
            </a:r>
            <a:r>
              <a:rPr lang="en-US" dirty="0" smtClean="0"/>
              <a:t>inferences and.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8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32" r="-90032"/>
          <a:stretch>
            <a:fillRect/>
          </a:stretch>
        </p:blipFill>
        <p:spPr>
          <a:xfrm>
            <a:off x="296260" y="2054655"/>
            <a:ext cx="8229600" cy="3917950"/>
          </a:xfrm>
        </p:spPr>
      </p:pic>
    </p:spTree>
    <p:extLst>
      <p:ext uri="{BB962C8B-B14F-4D97-AF65-F5344CB8AC3E}">
        <p14:creationId xmlns:p14="http://schemas.microsoft.com/office/powerpoint/2010/main" val="36468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Genetics is the study of </a:t>
            </a:r>
            <a:r>
              <a:rPr lang="en-US" i="1" u="sng" dirty="0" smtClean="0"/>
              <a:t>inheritance</a:t>
            </a:r>
            <a:r>
              <a:rPr lang="en-US" dirty="0" smtClean="0"/>
              <a:t>. </a:t>
            </a:r>
            <a:r>
              <a:rPr lang="en-US" b="1" dirty="0" smtClean="0"/>
              <a:t>The </a:t>
            </a:r>
            <a:r>
              <a:rPr lang="en-US" b="1" dirty="0"/>
              <a:t>field of science that examines how traits are passed from </a:t>
            </a:r>
            <a:r>
              <a:rPr lang="en-US" b="1" dirty="0" smtClean="0"/>
              <a:t>one generation </a:t>
            </a:r>
            <a:r>
              <a:rPr lang="en-US" b="1" dirty="0"/>
              <a:t>to the next. 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425" y="3429000"/>
            <a:ext cx="5158035" cy="29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Simpsons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Marge</a:t>
            </a:r>
          </a:p>
          <a:p>
            <a:r>
              <a:rPr lang="en-US" dirty="0" smtClean="0"/>
              <a:t>Homer</a:t>
            </a:r>
          </a:p>
          <a:p>
            <a:r>
              <a:rPr lang="en-US" dirty="0" smtClean="0"/>
              <a:t>Bart</a:t>
            </a:r>
          </a:p>
          <a:p>
            <a:r>
              <a:rPr lang="en-US" dirty="0" smtClean="0"/>
              <a:t>Lisa </a:t>
            </a:r>
          </a:p>
          <a:p>
            <a:r>
              <a:rPr lang="en-US" dirty="0" smtClean="0"/>
              <a:t>Maggie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230" y="1749245"/>
            <a:ext cx="3206805" cy="48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69" r="-2846"/>
          <a:stretch/>
        </p:blipFill>
        <p:spPr>
          <a:xfrm>
            <a:off x="147727" y="527605"/>
            <a:ext cx="9005834" cy="59554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6333791"/>
            <a:ext cx="9000445" cy="52420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</a:t>
            </a:r>
            <a:r>
              <a:rPr lang="en-US" sz="1800" dirty="0" err="1">
                <a:solidFill>
                  <a:schemeClr val="tx1"/>
                </a:solidFill>
              </a:rPr>
              <a:t>www.slideshare.net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Maria__Carmen</a:t>
            </a:r>
            <a:r>
              <a:rPr lang="en-US" sz="1800" dirty="0">
                <a:solidFill>
                  <a:schemeClr val="tx1"/>
                </a:solidFill>
              </a:rPr>
              <a:t>/simpsons-inheritance-powerpoint-11214738</a:t>
            </a:r>
          </a:p>
        </p:txBody>
      </p:sp>
      <p:sp>
        <p:nvSpPr>
          <p:cNvPr id="5" name="Oval 4"/>
          <p:cNvSpPr/>
          <p:nvPr/>
        </p:nvSpPr>
        <p:spPr>
          <a:xfrm>
            <a:off x="3044950" y="52760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5770" y="266547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65195" y="266547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1425" y="266547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3885" y="680310"/>
            <a:ext cx="1289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Hair color?</a:t>
            </a:r>
          </a:p>
          <a:p>
            <a:r>
              <a:rPr lang="en-US" dirty="0" smtClean="0"/>
              <a:t>Hair shape?</a:t>
            </a:r>
          </a:p>
          <a:p>
            <a:r>
              <a:rPr lang="en-US" dirty="0" smtClean="0"/>
              <a:t>Body type</a:t>
            </a:r>
          </a:p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82820" y="358170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40935" y="1291130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8230" y="3123590"/>
            <a:ext cx="611125" cy="6105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73395" y="2970885"/>
            <a:ext cx="611125" cy="6105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15280" y="833015"/>
            <a:ext cx="611125" cy="6105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69" r="-2846"/>
          <a:stretch/>
        </p:blipFill>
        <p:spPr>
          <a:xfrm>
            <a:off x="147727" y="527605"/>
            <a:ext cx="9005834" cy="59554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39540" y="480334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295" y="480334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1755" y="4956050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5770" y="6177690"/>
            <a:ext cx="270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children’ hair?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1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966</Words>
  <Application>Microsoft Macintosh PowerPoint</Application>
  <PresentationFormat>On-screen Show (4:3)</PresentationFormat>
  <Paragraphs>141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BASIC GENETIC TERMS-I</vt:lpstr>
      <vt:lpstr>Aim of this class</vt:lpstr>
      <vt:lpstr>PowerPoint Presentation</vt:lpstr>
      <vt:lpstr>Aim of this class</vt:lpstr>
      <vt:lpstr>PowerPoint Presentation</vt:lpstr>
      <vt:lpstr>Genetics</vt:lpstr>
      <vt:lpstr>The Simpsons</vt:lpstr>
      <vt:lpstr>https://www.slideshare.net/Maria__Carmen/simpsons-inheritance-powerpoint-11214738</vt:lpstr>
      <vt:lpstr>PowerPoint Presentation</vt:lpstr>
      <vt:lpstr>Homework</vt:lpstr>
      <vt:lpstr>PowerPoint Presentation</vt:lpstr>
      <vt:lpstr>PowerPoint Presentation</vt:lpstr>
      <vt:lpstr>Brief History and Subdivisions</vt:lpstr>
      <vt:lpstr>Brief History </vt:lpstr>
      <vt:lpstr>Brief History and Subdivisions</vt:lpstr>
      <vt:lpstr>Genetik kavramının tanımı ve Tarihçe</vt:lpstr>
      <vt:lpstr>Discovery of Natural Selection by Charles Darwin</vt:lpstr>
      <vt:lpstr>Discovery of Natural Selection by Charles Darwin</vt:lpstr>
      <vt:lpstr>Lets think, what would happen if genetic diversity doesn’t exist in species</vt:lpstr>
      <vt:lpstr>PowerPoint Presentation</vt:lpstr>
      <vt:lpstr>Great Irish famine 1845–49</vt:lpstr>
      <vt:lpstr>Great Irish famine 1845–49</vt:lpstr>
      <vt:lpstr>1 million people died of hunger</vt:lpstr>
      <vt:lpstr>Discovery of Natural Selection by Charles Darwin</vt:lpstr>
      <vt:lpstr>PowerPoint Presentation</vt:lpstr>
      <vt:lpstr>PowerPoint Presentation</vt:lpstr>
      <vt:lpstr>PowerPoint Presentation</vt:lpstr>
      <vt:lpstr>Brief History and Subdivisions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Nuket Bilgen</cp:lastModifiedBy>
  <cp:revision>126</cp:revision>
  <dcterms:created xsi:type="dcterms:W3CDTF">2013-08-21T19:17:07Z</dcterms:created>
  <dcterms:modified xsi:type="dcterms:W3CDTF">2018-10-01T12:52:19Z</dcterms:modified>
</cp:coreProperties>
</file>