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261" r:id="rId5"/>
    <p:sldId id="258" r:id="rId6"/>
    <p:sldId id="262" r:id="rId7"/>
    <p:sldId id="259" r:id="rId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5E944052-F71D-416C-B9CB-A0487109F529}" type="datetimeFigureOut">
              <a:rPr lang="tr-TR" smtClean="0"/>
              <a:t>13.2.2018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99927683-0901-483B-A8B8-10CF5FE816EE}"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5E944052-F71D-416C-B9CB-A0487109F529}" type="datetimeFigureOut">
              <a:rPr lang="tr-TR" smtClean="0"/>
              <a:t>13.2.2018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99927683-0901-483B-A8B8-10CF5FE816EE}"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5E944052-F71D-416C-B9CB-A0487109F529}" type="datetimeFigureOut">
              <a:rPr lang="tr-TR" smtClean="0"/>
              <a:t>13.2.2018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99927683-0901-483B-A8B8-10CF5FE816EE}"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5E944052-F71D-416C-B9CB-A0487109F529}" type="datetimeFigureOut">
              <a:rPr lang="tr-TR" smtClean="0"/>
              <a:t>13.2.2018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99927683-0901-483B-A8B8-10CF5FE816EE}"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5E944052-F71D-416C-B9CB-A0487109F529}" type="datetimeFigureOut">
              <a:rPr lang="tr-TR" smtClean="0"/>
              <a:t>13.2.2018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99927683-0901-483B-A8B8-10CF5FE816EE}"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5E944052-F71D-416C-B9CB-A0487109F529}" type="datetimeFigureOut">
              <a:rPr lang="tr-TR" smtClean="0"/>
              <a:t>13.2.2018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99927683-0901-483B-A8B8-10CF5FE816EE}"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5E944052-F71D-416C-B9CB-A0487109F529}" type="datetimeFigureOut">
              <a:rPr lang="tr-TR" smtClean="0"/>
              <a:t>13.2.2018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99927683-0901-483B-A8B8-10CF5FE816EE}"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5E944052-F71D-416C-B9CB-A0487109F529}" type="datetimeFigureOut">
              <a:rPr lang="tr-TR" smtClean="0"/>
              <a:t>13.2.2018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99927683-0901-483B-A8B8-10CF5FE816EE}"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5E944052-F71D-416C-B9CB-A0487109F529}" type="datetimeFigureOut">
              <a:rPr lang="tr-TR" smtClean="0"/>
              <a:t>13.2.2018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99927683-0901-483B-A8B8-10CF5FE816EE}"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5E944052-F71D-416C-B9CB-A0487109F529}" type="datetimeFigureOut">
              <a:rPr lang="tr-TR" smtClean="0"/>
              <a:t>13.2.2018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99927683-0901-483B-A8B8-10CF5FE816EE}"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5E944052-F71D-416C-B9CB-A0487109F529}" type="datetimeFigureOut">
              <a:rPr lang="tr-TR" smtClean="0"/>
              <a:t>13.2.2018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99927683-0901-483B-A8B8-10CF5FE816EE}"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E944052-F71D-416C-B9CB-A0487109F529}" type="datetimeFigureOut">
              <a:rPr lang="tr-TR" smtClean="0"/>
              <a:t>13.2.2018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927683-0901-483B-A8B8-10CF5FE816EE}"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err="1" smtClean="0"/>
              <a:t>Liposomes</a:t>
            </a:r>
            <a:r>
              <a:rPr lang="tr-TR" dirty="0" smtClean="0"/>
              <a:t> </a:t>
            </a:r>
            <a:br>
              <a:rPr lang="tr-TR" dirty="0" smtClean="0"/>
            </a:br>
            <a:endParaRPr lang="tr-TR" dirty="0"/>
          </a:p>
        </p:txBody>
      </p:sp>
      <p:sp>
        <p:nvSpPr>
          <p:cNvPr id="3" name="2 Alt Başlık"/>
          <p:cNvSpPr>
            <a:spLocks noGrp="1"/>
          </p:cNvSpPr>
          <p:nvPr>
            <p:ph type="subTitle" idx="1"/>
          </p:nvPr>
        </p:nvSpPr>
        <p:spPr/>
        <p:txBody>
          <a:bodyPr/>
          <a:lstStyle/>
          <a:p>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Liposomes</a:t>
            </a:r>
            <a:endParaRPr lang="tr-TR" dirty="0"/>
          </a:p>
        </p:txBody>
      </p:sp>
      <p:sp>
        <p:nvSpPr>
          <p:cNvPr id="3" name="2 İçerik Yer Tutucusu"/>
          <p:cNvSpPr>
            <a:spLocks noGrp="1"/>
          </p:cNvSpPr>
          <p:nvPr>
            <p:ph idx="1"/>
          </p:nvPr>
        </p:nvSpPr>
        <p:spPr/>
        <p:txBody>
          <a:bodyPr>
            <a:normAutofit fontScale="70000" lnSpcReduction="20000"/>
          </a:bodyPr>
          <a:lstStyle/>
          <a:p>
            <a:r>
              <a:rPr lang="en-US" dirty="0" err="1"/>
              <a:t>Liposomes</a:t>
            </a:r>
            <a:r>
              <a:rPr lang="en-US" dirty="0"/>
              <a:t> were first described by Alec </a:t>
            </a:r>
            <a:r>
              <a:rPr lang="en-US" dirty="0" err="1"/>
              <a:t>Bangham</a:t>
            </a:r>
            <a:r>
              <a:rPr lang="en-US" dirty="0"/>
              <a:t> following his observations that phospholipids in aqueous systems can form closed </a:t>
            </a:r>
            <a:r>
              <a:rPr lang="en-US" dirty="0" err="1"/>
              <a:t>bilayered</a:t>
            </a:r>
            <a:r>
              <a:rPr lang="en-US" dirty="0"/>
              <a:t> structures (</a:t>
            </a:r>
            <a:r>
              <a:rPr lang="en-US" dirty="0" err="1"/>
              <a:t>Bangham</a:t>
            </a:r>
            <a:r>
              <a:rPr lang="en-US" dirty="0"/>
              <a:t> and Horne 1964). Since then, </a:t>
            </a:r>
            <a:r>
              <a:rPr lang="en-US" dirty="0" err="1"/>
              <a:t>liposomes</a:t>
            </a:r>
            <a:r>
              <a:rPr lang="en-US" dirty="0"/>
              <a:t> have moved a long way from being just an fundamental object of biophysical research to become a pharmaceutical carrier of choice for numerous practical applications (</a:t>
            </a:r>
            <a:r>
              <a:rPr lang="en-US" dirty="0" err="1"/>
              <a:t>Torchilin</a:t>
            </a:r>
            <a:r>
              <a:rPr lang="en-US" dirty="0"/>
              <a:t> 2006). For many years, </a:t>
            </a:r>
            <a:r>
              <a:rPr lang="en-US" dirty="0" err="1"/>
              <a:t>liposomes</a:t>
            </a:r>
            <a:r>
              <a:rPr lang="en-US" dirty="0"/>
              <a:t> have been commonly used as delivery vehicles for drugs, vaccines, genes or cosmetics (Allen 1998; </a:t>
            </a:r>
            <a:r>
              <a:rPr lang="en-US" dirty="0" err="1"/>
              <a:t>Gregoriadis</a:t>
            </a:r>
            <a:r>
              <a:rPr lang="en-US" dirty="0"/>
              <a:t> 1988; Hart 2005). </a:t>
            </a:r>
          </a:p>
          <a:p>
            <a:r>
              <a:rPr lang="tr-TR" b="1" dirty="0" err="1" smtClean="0"/>
              <a:t>Liposome</a:t>
            </a:r>
            <a:r>
              <a:rPr lang="tr-TR" b="1" dirty="0" smtClean="0"/>
              <a:t> </a:t>
            </a:r>
            <a:r>
              <a:rPr lang="tr-TR" b="1" dirty="0" err="1"/>
              <a:t>Structure</a:t>
            </a:r>
            <a:r>
              <a:rPr lang="tr-TR" b="1" dirty="0"/>
              <a:t> </a:t>
            </a:r>
          </a:p>
          <a:p>
            <a:r>
              <a:rPr lang="en-US" dirty="0" err="1"/>
              <a:t>Liposomes</a:t>
            </a:r>
            <a:r>
              <a:rPr lang="en-US" dirty="0"/>
              <a:t> are spherical (Figure 3), self-closed structures formed by one or several concentric lipid </a:t>
            </a:r>
            <a:r>
              <a:rPr lang="en-US" dirty="0" err="1"/>
              <a:t>bilayers</a:t>
            </a:r>
            <a:r>
              <a:rPr lang="en-US" dirty="0"/>
              <a:t> with an aqueous phase inside and between the lipid </a:t>
            </a:r>
            <a:r>
              <a:rPr lang="en-US" dirty="0" err="1"/>
              <a:t>bilayers</a:t>
            </a:r>
            <a:r>
              <a:rPr lang="en-US" dirty="0"/>
              <a:t> (</a:t>
            </a:r>
            <a:r>
              <a:rPr lang="en-US" dirty="0" err="1"/>
              <a:t>Torchilin</a:t>
            </a:r>
            <a:r>
              <a:rPr lang="en-US" dirty="0"/>
              <a:t> 2006). They can accommodate the water-soluble (hydrophilic) material in the inner aqueous core and the </a:t>
            </a:r>
            <a:r>
              <a:rPr lang="en-US" dirty="0" err="1"/>
              <a:t>lipophilic</a:t>
            </a:r>
            <a:r>
              <a:rPr lang="en-US" dirty="0"/>
              <a:t> material in the </a:t>
            </a:r>
            <a:r>
              <a:rPr lang="en-US" dirty="0" err="1"/>
              <a:t>bilayer</a:t>
            </a:r>
            <a:r>
              <a:rPr lang="en-US" dirty="0"/>
              <a:t> region (Allen 1998). </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857232"/>
            <a:ext cx="8229600" cy="5268931"/>
          </a:xfrm>
        </p:spPr>
        <p:txBody>
          <a:bodyPr>
            <a:normAutofit fontScale="85000" lnSpcReduction="10000"/>
          </a:bodyPr>
          <a:lstStyle/>
          <a:p>
            <a:r>
              <a:rPr lang="en-US" dirty="0" smtClean="0"/>
              <a:t>The success of </a:t>
            </a:r>
            <a:r>
              <a:rPr lang="en-US" dirty="0" err="1" smtClean="0"/>
              <a:t>liposomes</a:t>
            </a:r>
            <a:r>
              <a:rPr lang="en-US" dirty="0" smtClean="0"/>
              <a:t> as delivery systems has been reported in a number of preclinical and clinical trials (Al-Jamal and Kostarelos 2011; </a:t>
            </a:r>
            <a:r>
              <a:rPr lang="en-US" dirty="0" err="1" smtClean="0"/>
              <a:t>Malam</a:t>
            </a:r>
            <a:r>
              <a:rPr lang="en-US" dirty="0" smtClean="0"/>
              <a:t> et al. 2009; Thierry 2009). </a:t>
            </a:r>
          </a:p>
          <a:p>
            <a:r>
              <a:rPr lang="en-US" dirty="0" smtClean="0"/>
              <a:t>Clinicians have been used </a:t>
            </a:r>
            <a:r>
              <a:rPr lang="en-US" dirty="0" err="1" smtClean="0"/>
              <a:t>liposomes</a:t>
            </a:r>
            <a:r>
              <a:rPr lang="en-US" dirty="0" smtClean="0"/>
              <a:t> as </a:t>
            </a:r>
            <a:r>
              <a:rPr lang="en-US" dirty="0" err="1" smtClean="0"/>
              <a:t>nanoscale</a:t>
            </a:r>
            <a:r>
              <a:rPr lang="en-US" dirty="0" smtClean="0"/>
              <a:t> system to deliver encapsulated </a:t>
            </a:r>
            <a:r>
              <a:rPr lang="en-US" dirty="0" err="1" smtClean="0"/>
              <a:t>anthracycline</a:t>
            </a:r>
            <a:r>
              <a:rPr lang="en-US" dirty="0" smtClean="0"/>
              <a:t> molecules for cancer therapy. </a:t>
            </a:r>
            <a:endParaRPr lang="tr-TR" dirty="0" smtClean="0"/>
          </a:p>
          <a:p>
            <a:r>
              <a:rPr lang="en-US" dirty="0" smtClean="0"/>
              <a:t>Many research efforts have been directed towards improving the safety profile of these drugs such as doxorubicin and </a:t>
            </a:r>
            <a:r>
              <a:rPr lang="en-US" dirty="0" err="1" smtClean="0"/>
              <a:t>daunorubicin</a:t>
            </a:r>
            <a:r>
              <a:rPr lang="en-US" dirty="0" smtClean="0"/>
              <a:t>, along with </a:t>
            </a:r>
            <a:r>
              <a:rPr lang="en-US" dirty="0" err="1" smtClean="0"/>
              <a:t>vincristine</a:t>
            </a:r>
            <a:r>
              <a:rPr lang="en-US" dirty="0" smtClean="0"/>
              <a:t>, which are associated with severe </a:t>
            </a:r>
            <a:r>
              <a:rPr lang="en-US" dirty="0" err="1" smtClean="0"/>
              <a:t>cardiotoxic</a:t>
            </a:r>
            <a:r>
              <a:rPr lang="en-US" dirty="0" smtClean="0"/>
              <a:t> side effects, as well as acute gastrointestinal and other toxicities (Al-Jamal and Kostarelos 2011). </a:t>
            </a:r>
            <a:endParaRPr lang="tr-TR" dirty="0" smtClean="0"/>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Advantages</a:t>
            </a:r>
            <a:endParaRPr lang="tr-TR" dirty="0"/>
          </a:p>
        </p:txBody>
      </p:sp>
      <p:sp>
        <p:nvSpPr>
          <p:cNvPr id="3" name="2 İçerik Yer Tutucusu"/>
          <p:cNvSpPr>
            <a:spLocks noGrp="1"/>
          </p:cNvSpPr>
          <p:nvPr>
            <p:ph idx="1"/>
          </p:nvPr>
        </p:nvSpPr>
        <p:spPr/>
        <p:txBody>
          <a:bodyPr>
            <a:normAutofit fontScale="85000" lnSpcReduction="20000"/>
          </a:bodyPr>
          <a:lstStyle/>
          <a:p>
            <a:r>
              <a:rPr lang="en-US" dirty="0" smtClean="0"/>
              <a:t>Liposomal entrapment of these drugs showed reduced </a:t>
            </a:r>
            <a:r>
              <a:rPr lang="en-US" dirty="0" err="1" smtClean="0"/>
              <a:t>cardiotoxicity</a:t>
            </a:r>
            <a:r>
              <a:rPr lang="en-US" dirty="0" smtClean="0"/>
              <a:t>, dermal toxicity and better survival of experimental animals compared to the controls receiving free drugs. Encouraging results have been obtained from early clinical applications and clinical trials of different liposomal drugs (Chang 2012; Thierry 2009). Many more liposomal-based drug formulations with improved blood circulation and therapeutic efficacy are still under investigation in preclinical studies for the delivery of small molecules recombinant proteins, antisense </a:t>
            </a:r>
            <a:r>
              <a:rPr lang="en-US" dirty="0" err="1" smtClean="0"/>
              <a:t>oligonucleotides</a:t>
            </a:r>
            <a:r>
              <a:rPr lang="en-US" dirty="0" smtClean="0"/>
              <a:t> and cloned genes (Al-Jamal and Kostarelos 2011; Chang 2012). </a:t>
            </a:r>
            <a:endParaRPr lang="tr-TR" dirty="0" smtClean="0"/>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Structure</a:t>
            </a:r>
            <a:r>
              <a:rPr lang="tr-TR" dirty="0" smtClean="0"/>
              <a:t> of </a:t>
            </a:r>
            <a:r>
              <a:rPr lang="tr-TR" dirty="0" err="1" smtClean="0"/>
              <a:t>liposomes</a:t>
            </a:r>
            <a:endParaRPr lang="tr-TR" dirty="0"/>
          </a:p>
        </p:txBody>
      </p:sp>
      <p:sp>
        <p:nvSpPr>
          <p:cNvPr id="3" name="2 İçerik Yer Tutucusu"/>
          <p:cNvSpPr>
            <a:spLocks noGrp="1"/>
          </p:cNvSpPr>
          <p:nvPr>
            <p:ph idx="1"/>
          </p:nvPr>
        </p:nvSpPr>
        <p:spPr/>
        <p:txBody>
          <a:bodyPr>
            <a:normAutofit fontScale="55000" lnSpcReduction="20000"/>
          </a:bodyPr>
          <a:lstStyle/>
          <a:p>
            <a:r>
              <a:rPr lang="en-US" dirty="0"/>
              <a:t>The chemical composition of the liposome determines properties such as membrane fluidity, surface charge, density and permeability. In addition to these properties, </a:t>
            </a:r>
            <a:r>
              <a:rPr lang="en-US" dirty="0" err="1"/>
              <a:t>liposomes</a:t>
            </a:r>
            <a:r>
              <a:rPr lang="en-US" dirty="0"/>
              <a:t> can be characterized by size and shape. </a:t>
            </a:r>
          </a:p>
          <a:p>
            <a:endParaRPr lang="tr-TR" dirty="0" smtClean="0"/>
          </a:p>
          <a:p>
            <a:r>
              <a:rPr lang="en-US" dirty="0" smtClean="0"/>
              <a:t>There </a:t>
            </a:r>
            <a:r>
              <a:rPr lang="en-US" dirty="0"/>
              <a:t>are different types of liposomal vesicle: </a:t>
            </a:r>
          </a:p>
          <a:p>
            <a:pPr lvl="2">
              <a:buNone/>
            </a:pPr>
            <a:r>
              <a:rPr lang="en-US" dirty="0"/>
              <a:t>• </a:t>
            </a:r>
            <a:r>
              <a:rPr lang="en-US" dirty="0" err="1"/>
              <a:t>Multilamellar</a:t>
            </a:r>
            <a:r>
              <a:rPr lang="en-US" dirty="0"/>
              <a:t> vesicles (MLVs): range in size from 500 to 5,000 nm and consist of several concentric </a:t>
            </a:r>
            <a:r>
              <a:rPr lang="en-US" dirty="0" err="1"/>
              <a:t>bilayers</a:t>
            </a:r>
            <a:r>
              <a:rPr lang="en-US" dirty="0"/>
              <a:t> </a:t>
            </a:r>
          </a:p>
          <a:p>
            <a:pPr lvl="2">
              <a:buNone/>
            </a:pPr>
            <a:r>
              <a:rPr lang="en-US" dirty="0"/>
              <a:t>• Small </a:t>
            </a:r>
            <a:r>
              <a:rPr lang="en-US" dirty="0" err="1"/>
              <a:t>unilamellar</a:t>
            </a:r>
            <a:r>
              <a:rPr lang="en-US" dirty="0"/>
              <a:t> vesicles (SUVs): around 100 nm in size and formed by a single </a:t>
            </a:r>
            <a:r>
              <a:rPr lang="en-US" dirty="0" err="1"/>
              <a:t>bilayer</a:t>
            </a:r>
            <a:r>
              <a:rPr lang="en-US" dirty="0"/>
              <a:t> </a:t>
            </a:r>
          </a:p>
          <a:p>
            <a:pPr lvl="2">
              <a:buNone/>
            </a:pPr>
            <a:r>
              <a:rPr lang="en-US" dirty="0"/>
              <a:t>• Large </a:t>
            </a:r>
            <a:r>
              <a:rPr lang="en-US" dirty="0" err="1"/>
              <a:t>unilamellar</a:t>
            </a:r>
            <a:r>
              <a:rPr lang="en-US" dirty="0"/>
              <a:t> vesicles (LUVs): range in size from 200 to 800 nm </a:t>
            </a:r>
          </a:p>
          <a:p>
            <a:endParaRPr lang="tr-TR" dirty="0" smtClean="0"/>
          </a:p>
          <a:p>
            <a:r>
              <a:rPr lang="en-US" dirty="0" smtClean="0"/>
              <a:t>Size </a:t>
            </a:r>
            <a:r>
              <a:rPr lang="en-US" dirty="0"/>
              <a:t>and </a:t>
            </a:r>
            <a:r>
              <a:rPr lang="en-US" dirty="0" err="1"/>
              <a:t>lamellarity</a:t>
            </a:r>
            <a:r>
              <a:rPr lang="en-US" dirty="0"/>
              <a:t> are generally controlled by the preparation method of the </a:t>
            </a:r>
            <a:r>
              <a:rPr lang="en-US" dirty="0" err="1"/>
              <a:t>liposomes</a:t>
            </a:r>
            <a:r>
              <a:rPr lang="en-US" dirty="0"/>
              <a:t> (</a:t>
            </a:r>
            <a:r>
              <a:rPr lang="en-US" dirty="0" err="1"/>
              <a:t>Torchilin</a:t>
            </a:r>
            <a:r>
              <a:rPr lang="en-US" dirty="0"/>
              <a:t> and </a:t>
            </a:r>
            <a:r>
              <a:rPr lang="en-US" dirty="0" err="1"/>
              <a:t>Weissig</a:t>
            </a:r>
            <a:r>
              <a:rPr lang="en-US" dirty="0"/>
              <a:t> 2003; </a:t>
            </a:r>
            <a:r>
              <a:rPr lang="en-US" dirty="0" err="1"/>
              <a:t>Torchilin</a:t>
            </a:r>
            <a:r>
              <a:rPr lang="en-US" dirty="0"/>
              <a:t> 2006) (</a:t>
            </a:r>
            <a:r>
              <a:rPr lang="en-US" dirty="0" err="1"/>
              <a:t>Torchillin</a:t>
            </a:r>
            <a:r>
              <a:rPr lang="en-US" dirty="0"/>
              <a:t> 2003 and 2005</a:t>
            </a:r>
            <a:r>
              <a:rPr lang="en-US" dirty="0" smtClean="0"/>
              <a:t>). </a:t>
            </a:r>
            <a:endParaRPr lang="tr-TR" dirty="0" smtClean="0"/>
          </a:p>
          <a:p>
            <a:endParaRPr lang="tr-TR" dirty="0"/>
          </a:p>
          <a:p>
            <a:r>
              <a:rPr lang="en-US" dirty="0" smtClean="0"/>
              <a:t>Liposomal </a:t>
            </a:r>
            <a:r>
              <a:rPr lang="en-US" dirty="0"/>
              <a:t>formulation can be further improved by incorporating </a:t>
            </a:r>
            <a:r>
              <a:rPr lang="en-US" dirty="0" err="1"/>
              <a:t>steric</a:t>
            </a:r>
            <a:r>
              <a:rPr lang="en-US" dirty="0"/>
              <a:t> protectors (such as polyethylene glycol) in order to achieve long-circulating </a:t>
            </a:r>
            <a:r>
              <a:rPr lang="en-US" dirty="0" err="1"/>
              <a:t>liposomes</a:t>
            </a:r>
            <a:r>
              <a:rPr lang="en-US" dirty="0"/>
              <a:t> or by attaching antibodies to the surface of the liposome in order to increase the accumulation in the desired tissue or organ.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714356"/>
            <a:ext cx="8229600" cy="5411807"/>
          </a:xfrm>
        </p:spPr>
        <p:txBody>
          <a:bodyPr>
            <a:normAutofit fontScale="70000" lnSpcReduction="20000"/>
          </a:bodyPr>
          <a:lstStyle/>
          <a:p>
            <a:r>
              <a:rPr lang="en-US" dirty="0" err="1" smtClean="0"/>
              <a:t>Liposomes</a:t>
            </a:r>
            <a:r>
              <a:rPr lang="en-US" dirty="0" smtClean="0"/>
              <a:t> can function as sustained release systems for drugs and the rate of release can be manipulated (Allen 1998). Four different mechanisms play role in the liposome-cell interaction by which </a:t>
            </a:r>
            <a:r>
              <a:rPr lang="en-US" dirty="0" err="1" smtClean="0"/>
              <a:t>liposomes</a:t>
            </a:r>
            <a:r>
              <a:rPr lang="en-US" dirty="0" smtClean="0"/>
              <a:t> can deliver their contents to cells. Adsorption of the liposome followed by extracellular release of the contents results in subsequent active or passive transport of these contents into the cells (</a:t>
            </a:r>
            <a:r>
              <a:rPr lang="en-US" dirty="0" err="1" smtClean="0"/>
              <a:t>Torchilin</a:t>
            </a:r>
            <a:r>
              <a:rPr lang="en-US" dirty="0" smtClean="0"/>
              <a:t> and </a:t>
            </a:r>
            <a:r>
              <a:rPr lang="en-US" dirty="0" err="1" smtClean="0"/>
              <a:t>Weissig</a:t>
            </a:r>
            <a:r>
              <a:rPr lang="en-US" dirty="0" smtClean="0"/>
              <a:t> 2003). Adsorption can also be followed by selective transfer of </a:t>
            </a:r>
            <a:r>
              <a:rPr lang="en-US" dirty="0" err="1" smtClean="0"/>
              <a:t>lipophilic</a:t>
            </a:r>
            <a:r>
              <a:rPr lang="en-US" dirty="0" smtClean="0"/>
              <a:t> compounds from the lipid </a:t>
            </a:r>
            <a:r>
              <a:rPr lang="en-US" dirty="0" err="1" smtClean="0"/>
              <a:t>bilayer</a:t>
            </a:r>
            <a:r>
              <a:rPr lang="en-US" dirty="0" smtClean="0"/>
              <a:t> to the plasma membrane (</a:t>
            </a:r>
            <a:r>
              <a:rPr lang="en-US" dirty="0" err="1" smtClean="0"/>
              <a:t>Pagano</a:t>
            </a:r>
            <a:r>
              <a:rPr lang="en-US" dirty="0" smtClean="0"/>
              <a:t> and Weinstein 1978). </a:t>
            </a:r>
            <a:r>
              <a:rPr lang="en-US" dirty="0" err="1" smtClean="0"/>
              <a:t>Endocytosis</a:t>
            </a:r>
            <a:r>
              <a:rPr lang="en-US" dirty="0" smtClean="0"/>
              <a:t>, another mechanism, may lead to internalization of the </a:t>
            </a:r>
            <a:r>
              <a:rPr lang="en-US" dirty="0" err="1" smtClean="0"/>
              <a:t>liposomes</a:t>
            </a:r>
            <a:r>
              <a:rPr lang="en-US" dirty="0" smtClean="0"/>
              <a:t> followed by intracellular release of the contents (</a:t>
            </a:r>
            <a:r>
              <a:rPr lang="en-US" dirty="0" err="1" smtClean="0"/>
              <a:t>Düzgüneş</a:t>
            </a:r>
            <a:r>
              <a:rPr lang="en-US" dirty="0" smtClean="0"/>
              <a:t> and </a:t>
            </a:r>
            <a:r>
              <a:rPr lang="en-US" dirty="0" err="1" smtClean="0"/>
              <a:t>Nir</a:t>
            </a:r>
            <a:r>
              <a:rPr lang="en-US" dirty="0" smtClean="0"/>
              <a:t> 1999). Lastly, fusion of the liposomal membrane with the plasma membrane or the intracellular </a:t>
            </a:r>
            <a:r>
              <a:rPr lang="en-US" dirty="0" err="1" smtClean="0"/>
              <a:t>endosomal</a:t>
            </a:r>
            <a:r>
              <a:rPr lang="en-US" dirty="0" smtClean="0"/>
              <a:t> membrane releases the liposomal contents in the cytoplasm (</a:t>
            </a:r>
            <a:r>
              <a:rPr lang="en-US" dirty="0" err="1" smtClean="0"/>
              <a:t>Torchilin</a:t>
            </a:r>
            <a:r>
              <a:rPr lang="en-US" dirty="0" smtClean="0"/>
              <a:t> and </a:t>
            </a:r>
            <a:r>
              <a:rPr lang="en-US" dirty="0" err="1" smtClean="0"/>
              <a:t>Weissig</a:t>
            </a:r>
            <a:r>
              <a:rPr lang="en-US" dirty="0" smtClean="0"/>
              <a:t> 2003). The liposome characteristics, as well as the cellular and environmental factors determine the type of mechanism involved in liposome-cell interaction. </a:t>
            </a:r>
            <a:endParaRPr lang="tr-TR" dirty="0" smtClean="0"/>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Liposome</a:t>
            </a:r>
            <a:r>
              <a:rPr lang="tr-TR" dirty="0" smtClean="0"/>
              <a:t> </a:t>
            </a:r>
            <a:r>
              <a:rPr lang="tr-TR" dirty="0" err="1" smtClean="0"/>
              <a:t>applications</a:t>
            </a:r>
            <a:endParaRPr lang="tr-TR" dirty="0"/>
          </a:p>
        </p:txBody>
      </p:sp>
      <p:sp>
        <p:nvSpPr>
          <p:cNvPr id="3" name="2 İçerik Yer Tutucusu"/>
          <p:cNvSpPr>
            <a:spLocks noGrp="1"/>
          </p:cNvSpPr>
          <p:nvPr>
            <p:ph idx="1"/>
          </p:nvPr>
        </p:nvSpPr>
        <p:spPr/>
        <p:txBody>
          <a:bodyPr>
            <a:normAutofit fontScale="92500" lnSpcReduction="20000"/>
          </a:bodyPr>
          <a:lstStyle/>
          <a:p>
            <a:r>
              <a:rPr lang="en-US" dirty="0" err="1"/>
              <a:t>Liposomes</a:t>
            </a:r>
            <a:r>
              <a:rPr lang="en-US" dirty="0"/>
              <a:t> have been widely investigated since 1970 as drug carriers for improving the delivery of therapeutic agents to specific sites in the body. </a:t>
            </a:r>
            <a:endParaRPr lang="tr-TR" dirty="0" smtClean="0"/>
          </a:p>
          <a:p>
            <a:r>
              <a:rPr lang="en-US" dirty="0" smtClean="0"/>
              <a:t>As </a:t>
            </a:r>
            <a:r>
              <a:rPr lang="en-US" dirty="0"/>
              <a:t>a result, numerous improvements have been made, thus making this technology potentially useful for the treatment of various diseases including </a:t>
            </a:r>
            <a:endParaRPr lang="tr-TR" dirty="0" smtClean="0"/>
          </a:p>
          <a:p>
            <a:pPr lvl="1"/>
            <a:r>
              <a:rPr lang="en-US" dirty="0" smtClean="0"/>
              <a:t>cancer</a:t>
            </a:r>
            <a:r>
              <a:rPr lang="en-US" dirty="0"/>
              <a:t>, </a:t>
            </a:r>
            <a:endParaRPr lang="tr-TR" dirty="0" smtClean="0"/>
          </a:p>
          <a:p>
            <a:pPr lvl="1"/>
            <a:r>
              <a:rPr lang="en-US" dirty="0" smtClean="0"/>
              <a:t>inflammatory and</a:t>
            </a:r>
            <a:endParaRPr lang="tr-TR" dirty="0" smtClean="0"/>
          </a:p>
          <a:p>
            <a:pPr lvl="1"/>
            <a:r>
              <a:rPr lang="en-US" dirty="0" smtClean="0"/>
              <a:t> </a:t>
            </a:r>
            <a:r>
              <a:rPr lang="en-US" dirty="0"/>
              <a:t>dermatological diseases </a:t>
            </a:r>
            <a:endParaRPr lang="tr-TR" dirty="0" smtClean="0"/>
          </a:p>
          <a:p>
            <a:pPr lvl="1"/>
            <a:r>
              <a:rPr lang="en-US" dirty="0" smtClean="0"/>
              <a:t>vaccines</a:t>
            </a:r>
            <a:r>
              <a:rPr lang="en-US" dirty="0"/>
              <a:t>. </a:t>
            </a:r>
            <a:endParaRPr lang="tr-TR" dirty="0" smtClean="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TotalTime>
  <Words>739</Words>
  <Application>Microsoft Office PowerPoint</Application>
  <PresentationFormat>Ekran Gösterisi (4:3)</PresentationFormat>
  <Paragraphs>29</Paragraphs>
  <Slides>7</Slides>
  <Notes>0</Notes>
  <HiddenSlides>0</HiddenSlides>
  <MMClips>0</MMClips>
  <ScaleCrop>false</ScaleCrop>
  <HeadingPairs>
    <vt:vector size="4" baseType="variant">
      <vt:variant>
        <vt:lpstr>Tema</vt:lpstr>
      </vt:variant>
      <vt:variant>
        <vt:i4>1</vt:i4>
      </vt:variant>
      <vt:variant>
        <vt:lpstr>Slayt Başlıkları</vt:lpstr>
      </vt:variant>
      <vt:variant>
        <vt:i4>7</vt:i4>
      </vt:variant>
    </vt:vector>
  </HeadingPairs>
  <TitlesOfParts>
    <vt:vector size="8" baseType="lpstr">
      <vt:lpstr>Ofis Teması</vt:lpstr>
      <vt:lpstr>Liposomes  </vt:lpstr>
      <vt:lpstr>Liposomes</vt:lpstr>
      <vt:lpstr>Slayt 3</vt:lpstr>
      <vt:lpstr>Advantages</vt:lpstr>
      <vt:lpstr>Structure of liposomes</vt:lpstr>
      <vt:lpstr>Slayt 6</vt:lpstr>
      <vt:lpstr>Liposome applications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Pc Hp</dc:creator>
  <cp:lastModifiedBy>Pc Hp</cp:lastModifiedBy>
  <cp:revision>2</cp:revision>
  <dcterms:created xsi:type="dcterms:W3CDTF">2018-02-13T11:10:45Z</dcterms:created>
  <dcterms:modified xsi:type="dcterms:W3CDTF">2018-02-13T11:28:31Z</dcterms:modified>
</cp:coreProperties>
</file>