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0"/>
  </p:notesMasterIdLst>
  <p:handoutMasterIdLst>
    <p:handoutMasterId r:id="rId11"/>
  </p:handoutMasterIdLst>
  <p:sldIdLst>
    <p:sldId id="573" r:id="rId2"/>
    <p:sldId id="624" r:id="rId3"/>
    <p:sldId id="625" r:id="rId4"/>
    <p:sldId id="626" r:id="rId5"/>
    <p:sldId id="629" r:id="rId6"/>
    <p:sldId id="627" r:id="rId7"/>
    <p:sldId id="628" r:id="rId8"/>
    <p:sldId id="623" r:id="rId9"/>
  </p:sldIdLst>
  <p:sldSz cx="12192000" cy="6858000"/>
  <p:notesSz cx="6858000" cy="9144000"/>
  <p:defaultTextStyle>
    <a:defPPr rtl="0">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8799B23B-EC83-4686-B30A-512413B5E67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BDBED569-4797-4DF1-A0F4-6AAB3CD982D8}" styleName="Açık Stil 3 - Vurgu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E8B1032C-EA38-4F05-BA0D-38AFFFC7BED3}" styleName="Açık Stil 3 - Vurgu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BC89EF96-8CEA-46FF-86C4-4CE0E7609802}" styleName="Açık Stil 3 - Vurgu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DA37D80-6434-44D0-A028-1B22A696006F}" styleName="Açık Stil 3 - Vurgu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10A1B5D5-9B99-4C35-A422-299274C87663}" styleName="Orta Stil 1 - Vurgu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00A15C55-8517-42AA-B614-E9B94910E393}" styleName="Orta Stil 2 - Vurgu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Orta Stil 2 - Vurgu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A488322-F2BA-4B5B-9748-0D474271808F}" styleName="Orta Stil 3 - Vurgu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16D9F66E-5EB9-4882-86FB-DCBF35E3C3E4}" styleName="Orta Stil 4 - Vurgu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91EBBBCC-DAD2-459C-BE2E-F6DE35CF9A28}" styleName="Koyu Stil 2 - Vurgu 3/Vurgu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757" autoAdjust="0"/>
    <p:restoredTop sz="94660"/>
  </p:normalViewPr>
  <p:slideViewPr>
    <p:cSldViewPr snapToGrid="0">
      <p:cViewPr varScale="1">
        <p:scale>
          <a:sx n="88" d="100"/>
          <a:sy n="88" d="100"/>
        </p:scale>
        <p:origin x="322" y="67"/>
      </p:cViewPr>
      <p:guideLst/>
    </p:cSldViewPr>
  </p:slideViewPr>
  <p:notesTextViewPr>
    <p:cViewPr>
      <p:scale>
        <a:sx n="3" d="2"/>
        <a:sy n="3" d="2"/>
      </p:scale>
      <p:origin x="0" y="0"/>
    </p:cViewPr>
  </p:notesTextViewPr>
  <p:sorterViewPr>
    <p:cViewPr>
      <p:scale>
        <a:sx n="100" d="100"/>
        <a:sy n="100" d="100"/>
      </p:scale>
      <p:origin x="0" y="0"/>
    </p:cViewPr>
  </p:sorterViewPr>
  <p:notesViewPr>
    <p:cSldViewPr snapToGrid="0">
      <p:cViewPr varScale="1">
        <p:scale>
          <a:sx n="88" d="100"/>
          <a:sy n="88" d="100"/>
        </p:scale>
        <p:origin x="3072"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dirty="0"/>
          </a:p>
        </p:txBody>
      </p:sp>
      <p:sp>
        <p:nvSpPr>
          <p:cNvPr id="3" name="Veri Yer Tutucusu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2ACCE82-DC69-432C-BABD-63E5257FC9F5}" type="datetime1">
              <a:rPr lang="tr-TR" smtClean="0"/>
              <a:t>7.05.2020</a:t>
            </a:fld>
            <a:endParaRPr lang="tr-TR" dirty="0"/>
          </a:p>
        </p:txBody>
      </p:sp>
      <p:sp>
        <p:nvSpPr>
          <p:cNvPr id="4" name="Altbilgi Yer Tutucusu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dirty="0"/>
          </a:p>
        </p:txBody>
      </p:sp>
      <p:sp>
        <p:nvSpPr>
          <p:cNvPr id="5" name="Slayt Numarası Yer Tutucusu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2DF9922-981B-48BE-96E8-A46794BAA7ED}" type="slidenum">
              <a:rPr lang="tr-TR" smtClean="0"/>
              <a:t>‹#›</a:t>
            </a:fld>
            <a:endParaRPr lang="tr-TR" dirty="0"/>
          </a:p>
        </p:txBody>
      </p:sp>
    </p:spTree>
    <p:extLst>
      <p:ext uri="{BB962C8B-B14F-4D97-AF65-F5344CB8AC3E}">
        <p14:creationId xmlns:p14="http://schemas.microsoft.com/office/powerpoint/2010/main" val="28111241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tr-TR" noProof="0" dirty="0"/>
          </a:p>
        </p:txBody>
      </p:sp>
      <p:sp>
        <p:nvSpPr>
          <p:cNvPr id="3" name="Tarih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F9142D3-BDF4-467D-910A-DF82338AE250}" type="datetime1">
              <a:rPr lang="tr-TR" smtClean="0"/>
              <a:pPr/>
              <a:t>7.05.2020</a:t>
            </a:fld>
            <a:endParaRPr lang="tr-TR" dirty="0"/>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tr-TR" noProof="0" dirty="0"/>
          </a:p>
        </p:txBody>
      </p:sp>
      <p:sp>
        <p:nvSpPr>
          <p:cNvPr id="5" name="Notlar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tr-TR" noProof="0" dirty="0" smtClean="0"/>
              <a:t>Asıl metin stillerini düzenlemek için tıklayın</a:t>
            </a:r>
          </a:p>
          <a:p>
            <a:pPr lvl="1" rtl="0"/>
            <a:r>
              <a:rPr lang="tr-TR" noProof="0" dirty="0" smtClean="0"/>
              <a:t>İkinci düzey</a:t>
            </a:r>
          </a:p>
          <a:p>
            <a:pPr lvl="2" rtl="0"/>
            <a:r>
              <a:rPr lang="tr-TR" noProof="0" dirty="0" smtClean="0"/>
              <a:t>Üçüncü düzey</a:t>
            </a:r>
          </a:p>
          <a:p>
            <a:pPr lvl="3" rtl="0"/>
            <a:r>
              <a:rPr lang="tr-TR" noProof="0" dirty="0" smtClean="0"/>
              <a:t>Dördüncü düzey</a:t>
            </a:r>
          </a:p>
          <a:p>
            <a:pPr lvl="4" rtl="0"/>
            <a:r>
              <a:rPr lang="tr-TR" noProof="0" dirty="0" smtClean="0"/>
              <a:t>Beşinci düzey</a:t>
            </a:r>
            <a:endParaRPr lang="tr-TR" noProof="0" dirty="0"/>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tr-TR" noProof="0" dirty="0"/>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893B0CF2-7F87-4E02-A248-870047730F99}" type="slidenum">
              <a:rPr lang="tr-TR" noProof="0" smtClean="0"/>
              <a:t>‹#›</a:t>
            </a:fld>
            <a:endParaRPr lang="tr-TR" noProof="0" dirty="0"/>
          </a:p>
        </p:txBody>
      </p:sp>
    </p:spTree>
    <p:extLst>
      <p:ext uri="{BB962C8B-B14F-4D97-AF65-F5344CB8AC3E}">
        <p14:creationId xmlns:p14="http://schemas.microsoft.com/office/powerpoint/2010/main" val="36149813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1">
        <a:schemeClr val="bg1"/>
      </p:bgRef>
    </p:bg>
    <p:spTree>
      <p:nvGrpSpPr>
        <p:cNvPr id="1" name=""/>
        <p:cNvGrpSpPr/>
        <p:nvPr/>
      </p:nvGrpSpPr>
      <p:grpSpPr>
        <a:xfrm>
          <a:off x="0" y="0"/>
          <a:ext cx="0" cy="0"/>
          <a:chOff x="0" y="0"/>
          <a:chExt cx="0" cy="0"/>
        </a:xfrm>
      </p:grpSpPr>
      <p:grpSp>
        <p:nvGrpSpPr>
          <p:cNvPr id="10" name="Grup 9"/>
          <p:cNvGrpSpPr/>
          <p:nvPr/>
        </p:nvGrpSpPr>
        <p:grpSpPr>
          <a:xfrm>
            <a:off x="0" y="6208894"/>
            <a:ext cx="12192000" cy="649106"/>
            <a:chOff x="0" y="6208894"/>
            <a:chExt cx="12192000" cy="649106"/>
          </a:xfrm>
        </p:grpSpPr>
        <p:sp>
          <p:nvSpPr>
            <p:cNvPr id="2" name="Dikdörtgen 1"/>
            <p:cNvSpPr/>
            <p:nvPr/>
          </p:nvSpPr>
          <p:spPr>
            <a:xfrm>
              <a:off x="3048" y="6220178"/>
              <a:ext cx="12188952" cy="637822"/>
            </a:xfrm>
            <a:prstGeom prst="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rtl="0"/>
              <a:endParaRPr lang="tr-TR" noProof="0" dirty="0"/>
            </a:p>
          </p:txBody>
        </p:sp>
        <p:cxnSp>
          <p:nvCxnSpPr>
            <p:cNvPr id="7" name="Düz Bağlayıcı 6"/>
            <p:cNvCxnSpPr/>
            <p:nvPr/>
          </p:nvCxnSpPr>
          <p:spPr>
            <a:xfrm>
              <a:off x="0" y="6208894"/>
              <a:ext cx="1219200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grpSp>
      <p:cxnSp>
        <p:nvCxnSpPr>
          <p:cNvPr id="5" name="Düz Bağlayıcı 4"/>
          <p:cNvCxnSpPr/>
          <p:nvPr userDrawn="1"/>
        </p:nvCxnSpPr>
        <p:spPr>
          <a:xfrm flipV="1">
            <a:off x="3048" y="5937956"/>
            <a:ext cx="8241" cy="5644"/>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Düz Bağlayıcı 10"/>
          <p:cNvCxnSpPr/>
          <p:nvPr userDrawn="1"/>
        </p:nvCxnSpPr>
        <p:spPr>
          <a:xfrm flipV="1">
            <a:off x="3048" y="5937956"/>
            <a:ext cx="8241" cy="5644"/>
          </a:xfrm>
          <a:prstGeom prst="line">
            <a:avLst/>
          </a:prstGeom>
        </p:spPr>
        <p:style>
          <a:lnRef idx="1">
            <a:schemeClr val="accent1"/>
          </a:lnRef>
          <a:fillRef idx="0">
            <a:schemeClr val="accent1"/>
          </a:fillRef>
          <a:effectRef idx="0">
            <a:schemeClr val="accent1"/>
          </a:effectRef>
          <a:fontRef idx="minor">
            <a:schemeClr val="tx1"/>
          </a:fontRef>
        </p:style>
      </p:cxnSp>
      <p:sp>
        <p:nvSpPr>
          <p:cNvPr id="9" name="Başlık 8"/>
          <p:cNvSpPr>
            <a:spLocks noGrp="1"/>
          </p:cNvSpPr>
          <p:nvPr>
            <p:ph type="ctrTitle"/>
          </p:nvPr>
        </p:nvSpPr>
        <p:spPr>
          <a:xfrm>
            <a:off x="711200" y="1371600"/>
            <a:ext cx="10468864" cy="1828800"/>
          </a:xfrm>
          <a:ln>
            <a:noFill/>
          </a:ln>
        </p:spPr>
        <p:txBody>
          <a:bodyPr vert="horz" tIns="0" rIns="18288" bIns="0" rtlCol="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tx2"/>
                </a:solidFill>
                <a:effectLst/>
                <a:latin typeface="+mj-lt"/>
                <a:ea typeface="+mj-ea"/>
                <a:cs typeface="+mj-cs"/>
              </a:defRPr>
            </a:lvl1pPr>
          </a:lstStyle>
          <a:p>
            <a:pPr rtl="0"/>
            <a:r>
              <a:rPr lang="tr-TR" noProof="0" smtClean="0"/>
              <a:t>Asıl başlık stili için tıklatın</a:t>
            </a:r>
            <a:endParaRPr kumimoji="0" lang="tr-TR" noProof="0" dirty="0"/>
          </a:p>
        </p:txBody>
      </p:sp>
      <p:sp>
        <p:nvSpPr>
          <p:cNvPr id="17" name="Alt Başlık 16"/>
          <p:cNvSpPr>
            <a:spLocks noGrp="1"/>
          </p:cNvSpPr>
          <p:nvPr>
            <p:ph type="subTitle" idx="1"/>
          </p:nvPr>
        </p:nvSpPr>
        <p:spPr>
          <a:xfrm>
            <a:off x="711200" y="3228536"/>
            <a:ext cx="10472928" cy="1752600"/>
          </a:xfrm>
        </p:spPr>
        <p:txBody>
          <a:bodyPr lIns="0" rIns="18288" rtlCol="0"/>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pPr rtl="0"/>
            <a:r>
              <a:rPr lang="tr-TR" noProof="0" smtClean="0"/>
              <a:t>Asıl alt başlık stilini düzenlemek için tıklayın</a:t>
            </a:r>
            <a:endParaRPr kumimoji="0" lang="tr-TR" noProof="0" dirty="0"/>
          </a:p>
        </p:txBody>
      </p:sp>
      <p:sp>
        <p:nvSpPr>
          <p:cNvPr id="30" name="Tarih Yer Tutucusu 29"/>
          <p:cNvSpPr>
            <a:spLocks noGrp="1"/>
          </p:cNvSpPr>
          <p:nvPr>
            <p:ph type="dt" sz="half" idx="10"/>
          </p:nvPr>
        </p:nvSpPr>
        <p:spPr/>
        <p:txBody>
          <a:bodyPr rtlCol="0"/>
          <a:lstStyle/>
          <a:p>
            <a:pPr rtl="0"/>
            <a:fld id="{54DFDFD8-D7F7-4EA0-9E92-CC83D76048F5}" type="datetime1">
              <a:rPr lang="tr-TR" noProof="0" smtClean="0"/>
              <a:t>7.05.2020</a:t>
            </a:fld>
            <a:endParaRPr lang="tr-TR" noProof="0" dirty="0"/>
          </a:p>
        </p:txBody>
      </p:sp>
      <p:sp>
        <p:nvSpPr>
          <p:cNvPr id="19" name="Alt Bilgi Yer Tutucusu 18"/>
          <p:cNvSpPr>
            <a:spLocks noGrp="1"/>
          </p:cNvSpPr>
          <p:nvPr>
            <p:ph type="ftr" sz="quarter" idx="11"/>
          </p:nvPr>
        </p:nvSpPr>
        <p:spPr/>
        <p:txBody>
          <a:bodyPr rtlCol="0"/>
          <a:lstStyle/>
          <a:p>
            <a:pPr rtl="0"/>
            <a:r>
              <a:rPr lang="tr-TR" noProof="0" dirty="0" smtClean="0"/>
              <a:t>Alt bilgi ekle</a:t>
            </a:r>
            <a:endParaRPr lang="tr-TR" noProof="0" dirty="0"/>
          </a:p>
        </p:txBody>
      </p:sp>
      <p:sp>
        <p:nvSpPr>
          <p:cNvPr id="27" name="Slayt Numarası Yer Tutucusu 26"/>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29808200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lstStyle/>
          <a:p>
            <a:pPr rtl="0"/>
            <a:r>
              <a:rPr lang="tr-TR" noProof="0" smtClean="0"/>
              <a:t>Asıl başlık stili için tıklatın</a:t>
            </a:r>
            <a:endParaRPr kumimoji="0" lang="tr-TR" noProof="0" dirty="0"/>
          </a:p>
        </p:txBody>
      </p:sp>
      <p:sp>
        <p:nvSpPr>
          <p:cNvPr id="3" name="Dikey Metin Yer Tutucusu 2"/>
          <p:cNvSpPr>
            <a:spLocks noGrp="1"/>
          </p:cNvSpPr>
          <p:nvPr>
            <p:ph type="body" orient="vert" idx="1"/>
          </p:nvPr>
        </p:nvSpPr>
        <p:spPr/>
        <p:txBody>
          <a:bodyPr vert="eaVert" rtlCol="0"/>
          <a:lstStyle/>
          <a:p>
            <a:pPr lvl="0" rtl="0" eaLnBrk="1" latinLnBrk="0" hangingPunct="1"/>
            <a:r>
              <a:rPr lang="tr-TR" noProof="0" smtClean="0"/>
              <a:t>Asıl metin stillerini düzenle</a:t>
            </a:r>
          </a:p>
          <a:p>
            <a:pPr lvl="1" rtl="0" eaLnBrk="1" latinLnBrk="0" hangingPunct="1"/>
            <a:r>
              <a:rPr lang="tr-TR" noProof="0" smtClean="0"/>
              <a:t>İkinci düzey</a:t>
            </a:r>
          </a:p>
          <a:p>
            <a:pPr lvl="2" rtl="0" eaLnBrk="1" latinLnBrk="0" hangingPunct="1"/>
            <a:r>
              <a:rPr lang="tr-TR" noProof="0" smtClean="0"/>
              <a:t>Üçüncü düzey</a:t>
            </a:r>
          </a:p>
          <a:p>
            <a:pPr lvl="3" rtl="0" eaLnBrk="1" latinLnBrk="0" hangingPunct="1"/>
            <a:r>
              <a:rPr lang="tr-TR" noProof="0" smtClean="0"/>
              <a:t>Dördüncü düzey</a:t>
            </a:r>
          </a:p>
          <a:p>
            <a:pPr lvl="4" rtl="0" eaLnBrk="1" latinLnBrk="0" hangingPunct="1"/>
            <a:r>
              <a:rPr lang="tr-TR" noProof="0" smtClean="0"/>
              <a:t>Beşinci düzey</a:t>
            </a:r>
            <a:endParaRPr kumimoji="0" lang="tr-TR" noProof="0" dirty="0"/>
          </a:p>
        </p:txBody>
      </p:sp>
      <p:sp>
        <p:nvSpPr>
          <p:cNvPr id="4" name="Tarih Yer Tutucusu 3"/>
          <p:cNvSpPr>
            <a:spLocks noGrp="1"/>
          </p:cNvSpPr>
          <p:nvPr>
            <p:ph type="dt" sz="half" idx="10"/>
          </p:nvPr>
        </p:nvSpPr>
        <p:spPr/>
        <p:txBody>
          <a:bodyPr rtlCol="0"/>
          <a:lstStyle/>
          <a:p>
            <a:pPr rtl="0"/>
            <a:fld id="{32F3240C-5877-429D-B2A7-07D24758D3C0}" type="datetime1">
              <a:rPr lang="tr-TR" noProof="0" smtClean="0"/>
              <a:t>7.05.2020</a:t>
            </a:fld>
            <a:endParaRPr lang="tr-TR" noProof="0" dirty="0"/>
          </a:p>
        </p:txBody>
      </p:sp>
      <p:sp>
        <p:nvSpPr>
          <p:cNvPr id="5" name="Alt Bilgi Yer Tutucusu 4"/>
          <p:cNvSpPr>
            <a:spLocks noGrp="1"/>
          </p:cNvSpPr>
          <p:nvPr>
            <p:ph type="ftr" sz="quarter" idx="11"/>
          </p:nvPr>
        </p:nvSpPr>
        <p:spPr/>
        <p:txBody>
          <a:bodyPr rtlCol="0"/>
          <a:lstStyle/>
          <a:p>
            <a:pPr rtl="0"/>
            <a:r>
              <a:rPr lang="tr-TR" noProof="0" dirty="0" smtClean="0"/>
              <a:t>Alt bilgi ekle</a:t>
            </a:r>
            <a:endParaRPr lang="tr-TR" noProof="0" dirty="0"/>
          </a:p>
        </p:txBody>
      </p:sp>
      <p:sp>
        <p:nvSpPr>
          <p:cNvPr id="6" name="Slayt Numarası Yer Tutucusu 5"/>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877777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839200" y="914402"/>
            <a:ext cx="2743200" cy="5211763"/>
          </a:xfrm>
        </p:spPr>
        <p:txBody>
          <a:bodyPr vert="eaVert" rtlCol="0"/>
          <a:lstStyle/>
          <a:p>
            <a:pPr rtl="0"/>
            <a:r>
              <a:rPr lang="tr-TR" noProof="0" smtClean="0"/>
              <a:t>Asıl başlık stili için tıklatın</a:t>
            </a:r>
            <a:endParaRPr kumimoji="0" lang="tr-TR" noProof="0" dirty="0"/>
          </a:p>
        </p:txBody>
      </p:sp>
      <p:sp>
        <p:nvSpPr>
          <p:cNvPr id="3" name="Dikey Metin Yer Tutucusu 2"/>
          <p:cNvSpPr>
            <a:spLocks noGrp="1"/>
          </p:cNvSpPr>
          <p:nvPr>
            <p:ph type="body" orient="vert" idx="1"/>
          </p:nvPr>
        </p:nvSpPr>
        <p:spPr>
          <a:xfrm>
            <a:off x="609600" y="914402"/>
            <a:ext cx="8026400" cy="5211763"/>
          </a:xfrm>
        </p:spPr>
        <p:txBody>
          <a:bodyPr vert="eaVert" rtlCol="0"/>
          <a:lstStyle/>
          <a:p>
            <a:pPr lvl="0" rtl="0" eaLnBrk="1" latinLnBrk="0" hangingPunct="1"/>
            <a:r>
              <a:rPr lang="tr-TR" noProof="0" smtClean="0"/>
              <a:t>Asıl metin stillerini düzenle</a:t>
            </a:r>
          </a:p>
          <a:p>
            <a:pPr lvl="1" rtl="0" eaLnBrk="1" latinLnBrk="0" hangingPunct="1"/>
            <a:r>
              <a:rPr lang="tr-TR" noProof="0" smtClean="0"/>
              <a:t>İkinci düzey</a:t>
            </a:r>
          </a:p>
          <a:p>
            <a:pPr lvl="2" rtl="0" eaLnBrk="1" latinLnBrk="0" hangingPunct="1"/>
            <a:r>
              <a:rPr lang="tr-TR" noProof="0" smtClean="0"/>
              <a:t>Üçüncü düzey</a:t>
            </a:r>
          </a:p>
          <a:p>
            <a:pPr lvl="3" rtl="0" eaLnBrk="1" latinLnBrk="0" hangingPunct="1"/>
            <a:r>
              <a:rPr lang="tr-TR" noProof="0" smtClean="0"/>
              <a:t>Dördüncü düzey</a:t>
            </a:r>
          </a:p>
          <a:p>
            <a:pPr lvl="4" rtl="0" eaLnBrk="1" latinLnBrk="0" hangingPunct="1"/>
            <a:r>
              <a:rPr lang="tr-TR" noProof="0" smtClean="0"/>
              <a:t>Beşinci düzey</a:t>
            </a:r>
            <a:endParaRPr kumimoji="0" lang="tr-TR" noProof="0" dirty="0"/>
          </a:p>
        </p:txBody>
      </p:sp>
      <p:sp>
        <p:nvSpPr>
          <p:cNvPr id="4" name="Tarih Yer Tutucusu 3"/>
          <p:cNvSpPr>
            <a:spLocks noGrp="1"/>
          </p:cNvSpPr>
          <p:nvPr>
            <p:ph type="dt" sz="half" idx="10"/>
          </p:nvPr>
        </p:nvSpPr>
        <p:spPr/>
        <p:txBody>
          <a:bodyPr rtlCol="0"/>
          <a:lstStyle/>
          <a:p>
            <a:pPr rtl="0"/>
            <a:fld id="{1CA809C7-44CB-4DD0-BCDF-A52895BB0140}" type="datetime1">
              <a:rPr lang="tr-TR" noProof="0" smtClean="0"/>
              <a:t>7.05.2020</a:t>
            </a:fld>
            <a:endParaRPr lang="tr-TR" noProof="0" dirty="0"/>
          </a:p>
        </p:txBody>
      </p:sp>
      <p:sp>
        <p:nvSpPr>
          <p:cNvPr id="5" name="Alt Bilgi Yer Tutucusu 4"/>
          <p:cNvSpPr>
            <a:spLocks noGrp="1"/>
          </p:cNvSpPr>
          <p:nvPr>
            <p:ph type="ftr" sz="quarter" idx="11"/>
          </p:nvPr>
        </p:nvSpPr>
        <p:spPr/>
        <p:txBody>
          <a:bodyPr rtlCol="0"/>
          <a:lstStyle/>
          <a:p>
            <a:pPr rtl="0"/>
            <a:r>
              <a:rPr lang="tr-TR" noProof="0" dirty="0" smtClean="0"/>
              <a:t>Alt bilgi ekle</a:t>
            </a:r>
            <a:endParaRPr lang="tr-TR" noProof="0" dirty="0"/>
          </a:p>
        </p:txBody>
      </p:sp>
      <p:sp>
        <p:nvSpPr>
          <p:cNvPr id="6" name="Slayt Numarası Yer Tutucusu 5"/>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33697544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lstStyle/>
          <a:p>
            <a:pPr rtl="0"/>
            <a:r>
              <a:rPr lang="tr-TR" noProof="0" smtClean="0"/>
              <a:t>Asıl başlık stili için tıklatın</a:t>
            </a:r>
            <a:endParaRPr kumimoji="0" lang="tr-TR" noProof="0" dirty="0"/>
          </a:p>
        </p:txBody>
      </p:sp>
      <p:sp>
        <p:nvSpPr>
          <p:cNvPr id="3" name="İçerik Yer Tutucusu 2"/>
          <p:cNvSpPr>
            <a:spLocks noGrp="1"/>
          </p:cNvSpPr>
          <p:nvPr>
            <p:ph idx="1"/>
          </p:nvPr>
        </p:nvSpPr>
        <p:spPr/>
        <p:txBody>
          <a:bodyPr rtlCol="0"/>
          <a:lstStyle/>
          <a:p>
            <a:pPr lvl="0" rtl="0" eaLnBrk="1" latinLnBrk="0" hangingPunct="1"/>
            <a:r>
              <a:rPr lang="tr-TR" noProof="0" smtClean="0"/>
              <a:t>Asıl metin stillerini düzenle</a:t>
            </a:r>
          </a:p>
          <a:p>
            <a:pPr lvl="1" rtl="0" eaLnBrk="1" latinLnBrk="0" hangingPunct="1"/>
            <a:r>
              <a:rPr lang="tr-TR" noProof="0" smtClean="0"/>
              <a:t>İkinci düzey</a:t>
            </a:r>
          </a:p>
          <a:p>
            <a:pPr lvl="2" rtl="0" eaLnBrk="1" latinLnBrk="0" hangingPunct="1"/>
            <a:r>
              <a:rPr lang="tr-TR" noProof="0" smtClean="0"/>
              <a:t>Üçüncü düzey</a:t>
            </a:r>
          </a:p>
          <a:p>
            <a:pPr lvl="3" rtl="0" eaLnBrk="1" latinLnBrk="0" hangingPunct="1"/>
            <a:r>
              <a:rPr lang="tr-TR" noProof="0" smtClean="0"/>
              <a:t>Dördüncü düzey</a:t>
            </a:r>
          </a:p>
          <a:p>
            <a:pPr lvl="4" rtl="0" eaLnBrk="1" latinLnBrk="0" hangingPunct="1"/>
            <a:r>
              <a:rPr lang="tr-TR" noProof="0" smtClean="0"/>
              <a:t>Beşinci düzey</a:t>
            </a:r>
            <a:endParaRPr kumimoji="0" lang="tr-TR" noProof="0" dirty="0"/>
          </a:p>
        </p:txBody>
      </p:sp>
      <p:sp>
        <p:nvSpPr>
          <p:cNvPr id="4" name="Tarih Yer Tutucusu 3"/>
          <p:cNvSpPr>
            <a:spLocks noGrp="1"/>
          </p:cNvSpPr>
          <p:nvPr>
            <p:ph type="dt" sz="half" idx="10"/>
          </p:nvPr>
        </p:nvSpPr>
        <p:spPr/>
        <p:txBody>
          <a:bodyPr rtlCol="0"/>
          <a:lstStyle/>
          <a:p>
            <a:pPr rtl="0"/>
            <a:fld id="{4221F93F-375D-4AF0-AD0E-F019EB13F4AE}" type="datetime1">
              <a:rPr lang="tr-TR" noProof="0" smtClean="0"/>
              <a:t>7.05.2020</a:t>
            </a:fld>
            <a:endParaRPr lang="tr-TR" noProof="0" dirty="0"/>
          </a:p>
        </p:txBody>
      </p:sp>
      <p:sp>
        <p:nvSpPr>
          <p:cNvPr id="5" name="Alt Bilgi Yer Tutucusu 4"/>
          <p:cNvSpPr>
            <a:spLocks noGrp="1"/>
          </p:cNvSpPr>
          <p:nvPr>
            <p:ph type="ftr" sz="quarter" idx="11"/>
          </p:nvPr>
        </p:nvSpPr>
        <p:spPr/>
        <p:txBody>
          <a:bodyPr rtlCol="0"/>
          <a:lstStyle/>
          <a:p>
            <a:pPr rtl="0"/>
            <a:r>
              <a:rPr lang="tr-TR" noProof="0" dirty="0" smtClean="0"/>
              <a:t>Alt bilgi ekle</a:t>
            </a:r>
            <a:endParaRPr lang="tr-TR" noProof="0" dirty="0"/>
          </a:p>
        </p:txBody>
      </p:sp>
      <p:sp>
        <p:nvSpPr>
          <p:cNvPr id="6" name="Slayt Numarası Yer Tutucusu 5"/>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14816821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p:cNvSpPr>
            <a:spLocks noGrp="1"/>
          </p:cNvSpPr>
          <p:nvPr>
            <p:ph type="title"/>
          </p:nvPr>
        </p:nvSpPr>
        <p:spPr>
          <a:xfrm>
            <a:off x="707136" y="1316736"/>
            <a:ext cx="10363200" cy="1362456"/>
          </a:xfrm>
          <a:ln>
            <a:noFill/>
          </a:ln>
        </p:spPr>
        <p:txBody>
          <a:bodyPr vert="horz" tIns="0" bIns="0" rtlCol="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tx2"/>
                </a:solidFill>
                <a:effectLst/>
                <a:latin typeface="+mj-lt"/>
                <a:ea typeface="+mj-ea"/>
                <a:cs typeface="+mj-cs"/>
              </a:defRPr>
            </a:lvl1pPr>
          </a:lstStyle>
          <a:p>
            <a:pPr rtl="0"/>
            <a:r>
              <a:rPr lang="tr-TR" noProof="0" smtClean="0"/>
              <a:t>Asıl başlık stili için tıklatın</a:t>
            </a:r>
            <a:endParaRPr kumimoji="0" lang="tr-TR" noProof="0" dirty="0"/>
          </a:p>
        </p:txBody>
      </p:sp>
      <p:sp>
        <p:nvSpPr>
          <p:cNvPr id="3" name="Metin Yer Tutucusu 2"/>
          <p:cNvSpPr>
            <a:spLocks noGrp="1"/>
          </p:cNvSpPr>
          <p:nvPr>
            <p:ph type="body" idx="1"/>
          </p:nvPr>
        </p:nvSpPr>
        <p:spPr>
          <a:xfrm>
            <a:off x="707136" y="2704664"/>
            <a:ext cx="10363200" cy="1509712"/>
          </a:xfrm>
        </p:spPr>
        <p:txBody>
          <a:bodyPr lIns="45720" rIns="45720" rtlCol="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rtl="0" eaLnBrk="1" latinLnBrk="0" hangingPunct="1"/>
            <a:r>
              <a:rPr lang="tr-TR" noProof="0" smtClean="0"/>
              <a:t>Asıl metin stillerini düzenle</a:t>
            </a:r>
          </a:p>
        </p:txBody>
      </p:sp>
      <p:sp>
        <p:nvSpPr>
          <p:cNvPr id="4" name="Tarih Yer Tutucusu 3"/>
          <p:cNvSpPr>
            <a:spLocks noGrp="1"/>
          </p:cNvSpPr>
          <p:nvPr>
            <p:ph type="dt" sz="half" idx="10"/>
          </p:nvPr>
        </p:nvSpPr>
        <p:spPr/>
        <p:txBody>
          <a:bodyPr rtlCol="0"/>
          <a:lstStyle/>
          <a:p>
            <a:pPr rtl="0"/>
            <a:fld id="{22199C05-117E-4720-822E-941CC8903464}" type="datetime1">
              <a:rPr lang="tr-TR" noProof="0" smtClean="0"/>
              <a:t>7.05.2020</a:t>
            </a:fld>
            <a:endParaRPr lang="tr-TR" noProof="0" dirty="0"/>
          </a:p>
        </p:txBody>
      </p:sp>
      <p:sp>
        <p:nvSpPr>
          <p:cNvPr id="5" name="Alt Bilgi Yer Tutucusu 4"/>
          <p:cNvSpPr>
            <a:spLocks noGrp="1"/>
          </p:cNvSpPr>
          <p:nvPr>
            <p:ph type="ftr" sz="quarter" idx="11"/>
          </p:nvPr>
        </p:nvSpPr>
        <p:spPr/>
        <p:txBody>
          <a:bodyPr rtlCol="0"/>
          <a:lstStyle/>
          <a:p>
            <a:pPr rtl="0"/>
            <a:r>
              <a:rPr lang="tr-TR" noProof="0" dirty="0" smtClean="0"/>
              <a:t>Alt bilgi ekle</a:t>
            </a:r>
            <a:endParaRPr lang="tr-TR" noProof="0" dirty="0"/>
          </a:p>
        </p:txBody>
      </p:sp>
      <p:sp>
        <p:nvSpPr>
          <p:cNvPr id="6" name="Slayt Numarası Yer Tutucusu 5"/>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353193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a:xfrm>
            <a:off x="609600" y="704088"/>
            <a:ext cx="10972800" cy="1143000"/>
          </a:xfrm>
        </p:spPr>
        <p:txBody>
          <a:bodyPr rtlCol="0"/>
          <a:lstStyle/>
          <a:p>
            <a:pPr rtl="0"/>
            <a:r>
              <a:rPr lang="tr-TR" noProof="0" smtClean="0"/>
              <a:t>Asıl başlık stili için tıklatın</a:t>
            </a:r>
            <a:endParaRPr kumimoji="0" lang="tr-TR" noProof="0" dirty="0"/>
          </a:p>
        </p:txBody>
      </p:sp>
      <p:sp>
        <p:nvSpPr>
          <p:cNvPr id="3" name="İçerik Yer Tutucusu 2"/>
          <p:cNvSpPr>
            <a:spLocks noGrp="1"/>
          </p:cNvSpPr>
          <p:nvPr>
            <p:ph sz="half" idx="1"/>
          </p:nvPr>
        </p:nvSpPr>
        <p:spPr>
          <a:xfrm>
            <a:off x="609600" y="1920085"/>
            <a:ext cx="5384800" cy="4434840"/>
          </a:xfrm>
        </p:spPr>
        <p:txBody>
          <a:bodyPr rtlCol="0"/>
          <a:lstStyle>
            <a:lvl1pPr>
              <a:defRPr sz="2600"/>
            </a:lvl1pPr>
            <a:lvl2pPr>
              <a:defRPr sz="2400"/>
            </a:lvl2pPr>
            <a:lvl3pPr>
              <a:defRPr sz="2000"/>
            </a:lvl3pPr>
            <a:lvl4pPr>
              <a:defRPr sz="1800"/>
            </a:lvl4pPr>
            <a:lvl5pPr>
              <a:defRPr sz="1800"/>
            </a:lvl5pPr>
          </a:lstStyle>
          <a:p>
            <a:pPr lvl="0" rtl="0" eaLnBrk="1" latinLnBrk="0" hangingPunct="1"/>
            <a:r>
              <a:rPr lang="tr-TR" noProof="0" smtClean="0"/>
              <a:t>Asıl metin stillerini düzenle</a:t>
            </a:r>
          </a:p>
          <a:p>
            <a:pPr lvl="1" rtl="0" eaLnBrk="1" latinLnBrk="0" hangingPunct="1"/>
            <a:r>
              <a:rPr lang="tr-TR" noProof="0" smtClean="0"/>
              <a:t>İkinci düzey</a:t>
            </a:r>
          </a:p>
          <a:p>
            <a:pPr lvl="2" rtl="0" eaLnBrk="1" latinLnBrk="0" hangingPunct="1"/>
            <a:r>
              <a:rPr lang="tr-TR" noProof="0" smtClean="0"/>
              <a:t>Üçüncü düzey</a:t>
            </a:r>
          </a:p>
          <a:p>
            <a:pPr lvl="3" rtl="0" eaLnBrk="1" latinLnBrk="0" hangingPunct="1"/>
            <a:r>
              <a:rPr lang="tr-TR" noProof="0" smtClean="0"/>
              <a:t>Dördüncü düzey</a:t>
            </a:r>
          </a:p>
          <a:p>
            <a:pPr lvl="4" rtl="0" eaLnBrk="1" latinLnBrk="0" hangingPunct="1"/>
            <a:r>
              <a:rPr lang="tr-TR" noProof="0" smtClean="0"/>
              <a:t>Beşinci düzey</a:t>
            </a:r>
            <a:endParaRPr kumimoji="0" lang="tr-TR" noProof="0" dirty="0"/>
          </a:p>
        </p:txBody>
      </p:sp>
      <p:sp>
        <p:nvSpPr>
          <p:cNvPr id="4" name="İçerik Yer Tutucusu 3"/>
          <p:cNvSpPr>
            <a:spLocks noGrp="1"/>
          </p:cNvSpPr>
          <p:nvPr>
            <p:ph sz="half" idx="2"/>
          </p:nvPr>
        </p:nvSpPr>
        <p:spPr>
          <a:xfrm>
            <a:off x="6197600" y="1920085"/>
            <a:ext cx="5384800" cy="4434840"/>
          </a:xfrm>
        </p:spPr>
        <p:txBody>
          <a:bodyPr rtlCol="0"/>
          <a:lstStyle>
            <a:lvl1pPr>
              <a:defRPr sz="2600"/>
            </a:lvl1pPr>
            <a:lvl2pPr>
              <a:defRPr sz="2400"/>
            </a:lvl2pPr>
            <a:lvl3pPr>
              <a:defRPr sz="2000"/>
            </a:lvl3pPr>
            <a:lvl4pPr>
              <a:defRPr sz="1800"/>
            </a:lvl4pPr>
            <a:lvl5pPr>
              <a:defRPr sz="1800"/>
            </a:lvl5pPr>
          </a:lstStyle>
          <a:p>
            <a:pPr lvl="0" rtl="0" eaLnBrk="1" latinLnBrk="0" hangingPunct="1"/>
            <a:r>
              <a:rPr lang="tr-TR" noProof="0" smtClean="0"/>
              <a:t>Asıl metin stillerini düzenle</a:t>
            </a:r>
          </a:p>
          <a:p>
            <a:pPr lvl="1" rtl="0" eaLnBrk="1" latinLnBrk="0" hangingPunct="1"/>
            <a:r>
              <a:rPr lang="tr-TR" noProof="0" smtClean="0"/>
              <a:t>İkinci düzey</a:t>
            </a:r>
          </a:p>
          <a:p>
            <a:pPr lvl="2" rtl="0" eaLnBrk="1" latinLnBrk="0" hangingPunct="1"/>
            <a:r>
              <a:rPr lang="tr-TR" noProof="0" smtClean="0"/>
              <a:t>Üçüncü düzey</a:t>
            </a:r>
          </a:p>
          <a:p>
            <a:pPr lvl="3" rtl="0" eaLnBrk="1" latinLnBrk="0" hangingPunct="1"/>
            <a:r>
              <a:rPr lang="tr-TR" noProof="0" smtClean="0"/>
              <a:t>Dördüncü düzey</a:t>
            </a:r>
          </a:p>
          <a:p>
            <a:pPr lvl="4" rtl="0" eaLnBrk="1" latinLnBrk="0" hangingPunct="1"/>
            <a:r>
              <a:rPr lang="tr-TR" noProof="0" smtClean="0"/>
              <a:t>Beşinci düzey</a:t>
            </a:r>
            <a:endParaRPr kumimoji="0" lang="tr-TR" noProof="0" dirty="0"/>
          </a:p>
        </p:txBody>
      </p:sp>
      <p:sp>
        <p:nvSpPr>
          <p:cNvPr id="5" name="Tarih Yer Tutucusu 4"/>
          <p:cNvSpPr>
            <a:spLocks noGrp="1"/>
          </p:cNvSpPr>
          <p:nvPr>
            <p:ph type="dt" sz="half" idx="10"/>
          </p:nvPr>
        </p:nvSpPr>
        <p:spPr/>
        <p:txBody>
          <a:bodyPr rtlCol="0"/>
          <a:lstStyle/>
          <a:p>
            <a:pPr rtl="0"/>
            <a:fld id="{463EBEF9-3980-4384-80D3-EB4BD5F6AADC}" type="datetime1">
              <a:rPr lang="tr-TR" noProof="0" smtClean="0"/>
              <a:t>7.05.2020</a:t>
            </a:fld>
            <a:endParaRPr lang="tr-TR" noProof="0" dirty="0"/>
          </a:p>
        </p:txBody>
      </p:sp>
      <p:sp>
        <p:nvSpPr>
          <p:cNvPr id="6" name="Alt Bilgi Yer Tutucusu 5"/>
          <p:cNvSpPr>
            <a:spLocks noGrp="1"/>
          </p:cNvSpPr>
          <p:nvPr>
            <p:ph type="ftr" sz="quarter" idx="11"/>
          </p:nvPr>
        </p:nvSpPr>
        <p:spPr/>
        <p:txBody>
          <a:bodyPr rtlCol="0"/>
          <a:lstStyle/>
          <a:p>
            <a:pPr rtl="0"/>
            <a:r>
              <a:rPr lang="tr-TR" noProof="0" dirty="0" smtClean="0"/>
              <a:t>Alt bilgi ekle</a:t>
            </a:r>
            <a:endParaRPr lang="tr-TR" noProof="0" dirty="0"/>
          </a:p>
        </p:txBody>
      </p:sp>
      <p:sp>
        <p:nvSpPr>
          <p:cNvPr id="7" name="Slayt Numarası Yer Tutucusu 6"/>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1090186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609600" y="704088"/>
            <a:ext cx="10972800" cy="1143000"/>
          </a:xfrm>
        </p:spPr>
        <p:txBody>
          <a:bodyPr tIns="45720" rtlCol="0" anchor="b"/>
          <a:lstStyle>
            <a:lvl1pPr>
              <a:defRPr/>
            </a:lvl1pPr>
          </a:lstStyle>
          <a:p>
            <a:pPr rtl="0"/>
            <a:r>
              <a:rPr lang="tr-TR" noProof="0" smtClean="0"/>
              <a:t>Asıl başlık stili için tıklatın</a:t>
            </a:r>
            <a:endParaRPr kumimoji="0" lang="tr-TR" noProof="0" dirty="0"/>
          </a:p>
        </p:txBody>
      </p:sp>
      <p:sp>
        <p:nvSpPr>
          <p:cNvPr id="3" name="Metin Yer Tutucusu 2"/>
          <p:cNvSpPr>
            <a:spLocks noGrp="1"/>
          </p:cNvSpPr>
          <p:nvPr>
            <p:ph type="body" idx="1"/>
          </p:nvPr>
        </p:nvSpPr>
        <p:spPr>
          <a:xfrm>
            <a:off x="609600" y="1855248"/>
            <a:ext cx="5386917" cy="659352"/>
          </a:xfrm>
        </p:spPr>
        <p:txBody>
          <a:bodyPr lIns="45720" tIns="0" rIns="45720" bIns="0" rtlCol="0" anchor="ctr">
            <a:noAutofit/>
          </a:bodyPr>
          <a:lstStyle>
            <a:lvl1pPr marL="0" indent="0">
              <a:buNone/>
              <a:defRPr sz="2400" b="1" cap="none" baseline="0">
                <a:solidFill>
                  <a:schemeClr val="tx1"/>
                </a:solidFill>
                <a:effectLst/>
              </a:defRPr>
            </a:lvl1pPr>
            <a:lvl2pPr>
              <a:buNone/>
              <a:defRPr sz="2000" b="1"/>
            </a:lvl2pPr>
            <a:lvl3pPr>
              <a:buNone/>
              <a:defRPr sz="1800" b="1"/>
            </a:lvl3pPr>
            <a:lvl4pPr>
              <a:buNone/>
              <a:defRPr sz="1600" b="1"/>
            </a:lvl4pPr>
            <a:lvl5pPr>
              <a:buNone/>
              <a:defRPr sz="1600" b="1"/>
            </a:lvl5pPr>
          </a:lstStyle>
          <a:p>
            <a:pPr lvl="0" rtl="0" eaLnBrk="1" latinLnBrk="0" hangingPunct="1"/>
            <a:r>
              <a:rPr lang="tr-TR" noProof="0" smtClean="0"/>
              <a:t>Asıl metin stillerini düzenle</a:t>
            </a:r>
          </a:p>
        </p:txBody>
      </p:sp>
      <p:sp>
        <p:nvSpPr>
          <p:cNvPr id="5" name="İçerik Yer Tutucusu 4"/>
          <p:cNvSpPr>
            <a:spLocks noGrp="1"/>
          </p:cNvSpPr>
          <p:nvPr>
            <p:ph sz="quarter" idx="2"/>
          </p:nvPr>
        </p:nvSpPr>
        <p:spPr>
          <a:xfrm>
            <a:off x="609600" y="2514600"/>
            <a:ext cx="5386917" cy="3845720"/>
          </a:xfrm>
        </p:spPr>
        <p:txBody>
          <a:bodyPr tIns="0" rtlCol="0"/>
          <a:lstStyle>
            <a:lvl1pPr>
              <a:defRPr sz="2200"/>
            </a:lvl1pPr>
            <a:lvl2pPr>
              <a:defRPr sz="2000"/>
            </a:lvl2pPr>
            <a:lvl3pPr>
              <a:defRPr sz="1800"/>
            </a:lvl3pPr>
            <a:lvl4pPr>
              <a:defRPr sz="1600"/>
            </a:lvl4pPr>
            <a:lvl5pPr>
              <a:defRPr sz="1600"/>
            </a:lvl5pPr>
          </a:lstStyle>
          <a:p>
            <a:pPr lvl="0" rtl="0" eaLnBrk="1" latinLnBrk="0" hangingPunct="1"/>
            <a:r>
              <a:rPr lang="tr-TR" noProof="0" smtClean="0"/>
              <a:t>Asıl metin stillerini düzenle</a:t>
            </a:r>
          </a:p>
          <a:p>
            <a:pPr lvl="1" rtl="0" eaLnBrk="1" latinLnBrk="0" hangingPunct="1"/>
            <a:r>
              <a:rPr lang="tr-TR" noProof="0" smtClean="0"/>
              <a:t>İkinci düzey</a:t>
            </a:r>
          </a:p>
          <a:p>
            <a:pPr lvl="2" rtl="0" eaLnBrk="1" latinLnBrk="0" hangingPunct="1"/>
            <a:r>
              <a:rPr lang="tr-TR" noProof="0" smtClean="0"/>
              <a:t>Üçüncü düzey</a:t>
            </a:r>
          </a:p>
          <a:p>
            <a:pPr lvl="3" rtl="0" eaLnBrk="1" latinLnBrk="0" hangingPunct="1"/>
            <a:r>
              <a:rPr lang="tr-TR" noProof="0" smtClean="0"/>
              <a:t>Dördüncü düzey</a:t>
            </a:r>
          </a:p>
          <a:p>
            <a:pPr lvl="4" rtl="0" eaLnBrk="1" latinLnBrk="0" hangingPunct="1"/>
            <a:r>
              <a:rPr lang="tr-TR" noProof="0" smtClean="0"/>
              <a:t>Beşinci düzey</a:t>
            </a:r>
            <a:endParaRPr kumimoji="0" lang="tr-TR" noProof="0" dirty="0"/>
          </a:p>
        </p:txBody>
      </p:sp>
      <p:sp>
        <p:nvSpPr>
          <p:cNvPr id="4" name="Metin Yer Tutucusu 3"/>
          <p:cNvSpPr>
            <a:spLocks noGrp="1"/>
          </p:cNvSpPr>
          <p:nvPr>
            <p:ph type="body" sz="half" idx="3"/>
          </p:nvPr>
        </p:nvSpPr>
        <p:spPr>
          <a:xfrm>
            <a:off x="6193368" y="1859758"/>
            <a:ext cx="5389033" cy="654843"/>
          </a:xfrm>
        </p:spPr>
        <p:txBody>
          <a:bodyPr lIns="45720" tIns="0" rIns="45720" bIns="0" rtlCol="0" anchor="ctr"/>
          <a:lstStyle>
            <a:lvl1pPr marL="0" indent="0">
              <a:buNone/>
              <a:defRPr sz="2400" b="1" cap="none" baseline="0">
                <a:solidFill>
                  <a:schemeClr val="tx1"/>
                </a:solidFill>
                <a:effectLst/>
              </a:defRPr>
            </a:lvl1pPr>
            <a:lvl2pPr>
              <a:buNone/>
              <a:defRPr sz="2000" b="1"/>
            </a:lvl2pPr>
            <a:lvl3pPr>
              <a:buNone/>
              <a:defRPr sz="1800" b="1"/>
            </a:lvl3pPr>
            <a:lvl4pPr>
              <a:buNone/>
              <a:defRPr sz="1600" b="1"/>
            </a:lvl4pPr>
            <a:lvl5pPr>
              <a:buNone/>
              <a:defRPr sz="1600" b="1"/>
            </a:lvl5pPr>
          </a:lstStyle>
          <a:p>
            <a:pPr lvl="0" rtl="0" eaLnBrk="1" latinLnBrk="0" hangingPunct="1"/>
            <a:r>
              <a:rPr lang="tr-TR" noProof="0" smtClean="0"/>
              <a:t>Asıl metin stillerini düzenle</a:t>
            </a:r>
          </a:p>
        </p:txBody>
      </p:sp>
      <p:sp>
        <p:nvSpPr>
          <p:cNvPr id="6" name="İçerik Yer Tutucusu 5"/>
          <p:cNvSpPr>
            <a:spLocks noGrp="1"/>
          </p:cNvSpPr>
          <p:nvPr>
            <p:ph sz="quarter" idx="4"/>
          </p:nvPr>
        </p:nvSpPr>
        <p:spPr>
          <a:xfrm>
            <a:off x="6193368" y="2514600"/>
            <a:ext cx="5389033" cy="3845720"/>
          </a:xfrm>
        </p:spPr>
        <p:txBody>
          <a:bodyPr tIns="0" rtlCol="0"/>
          <a:lstStyle>
            <a:lvl1pPr>
              <a:defRPr sz="2200"/>
            </a:lvl1pPr>
            <a:lvl2pPr>
              <a:defRPr sz="2000"/>
            </a:lvl2pPr>
            <a:lvl3pPr>
              <a:defRPr sz="1800"/>
            </a:lvl3pPr>
            <a:lvl4pPr>
              <a:defRPr sz="1600"/>
            </a:lvl4pPr>
            <a:lvl5pPr>
              <a:defRPr sz="1600"/>
            </a:lvl5pPr>
          </a:lstStyle>
          <a:p>
            <a:pPr lvl="0" rtl="0" eaLnBrk="1" latinLnBrk="0" hangingPunct="1"/>
            <a:r>
              <a:rPr lang="tr-TR" noProof="0" smtClean="0"/>
              <a:t>Asıl metin stillerini düzenle</a:t>
            </a:r>
          </a:p>
          <a:p>
            <a:pPr lvl="1" rtl="0" eaLnBrk="1" latinLnBrk="0" hangingPunct="1"/>
            <a:r>
              <a:rPr lang="tr-TR" noProof="0" smtClean="0"/>
              <a:t>İkinci düzey</a:t>
            </a:r>
          </a:p>
          <a:p>
            <a:pPr lvl="2" rtl="0" eaLnBrk="1" latinLnBrk="0" hangingPunct="1"/>
            <a:r>
              <a:rPr lang="tr-TR" noProof="0" smtClean="0"/>
              <a:t>Üçüncü düzey</a:t>
            </a:r>
          </a:p>
          <a:p>
            <a:pPr lvl="3" rtl="0" eaLnBrk="1" latinLnBrk="0" hangingPunct="1"/>
            <a:r>
              <a:rPr lang="tr-TR" noProof="0" smtClean="0"/>
              <a:t>Dördüncü düzey</a:t>
            </a:r>
          </a:p>
          <a:p>
            <a:pPr lvl="4" rtl="0" eaLnBrk="1" latinLnBrk="0" hangingPunct="1"/>
            <a:r>
              <a:rPr lang="tr-TR" noProof="0" smtClean="0"/>
              <a:t>Beşinci düzey</a:t>
            </a:r>
            <a:endParaRPr kumimoji="0" lang="tr-TR" noProof="0" dirty="0"/>
          </a:p>
        </p:txBody>
      </p:sp>
      <p:sp>
        <p:nvSpPr>
          <p:cNvPr id="7" name="Tarih Yer Tutucusu 6"/>
          <p:cNvSpPr>
            <a:spLocks noGrp="1"/>
          </p:cNvSpPr>
          <p:nvPr>
            <p:ph type="dt" sz="half" idx="10"/>
          </p:nvPr>
        </p:nvSpPr>
        <p:spPr/>
        <p:txBody>
          <a:bodyPr rtlCol="0"/>
          <a:lstStyle/>
          <a:p>
            <a:pPr rtl="0"/>
            <a:fld id="{FBF9A8E6-B37F-47AF-A703-2BCBC9943932}" type="datetime1">
              <a:rPr lang="tr-TR" noProof="0" smtClean="0"/>
              <a:t>7.05.2020</a:t>
            </a:fld>
            <a:endParaRPr lang="tr-TR" noProof="0" dirty="0"/>
          </a:p>
        </p:txBody>
      </p:sp>
      <p:sp>
        <p:nvSpPr>
          <p:cNvPr id="8" name="Alt Bilgi Yer Tutucusu 7"/>
          <p:cNvSpPr>
            <a:spLocks noGrp="1"/>
          </p:cNvSpPr>
          <p:nvPr>
            <p:ph type="ftr" sz="quarter" idx="11"/>
          </p:nvPr>
        </p:nvSpPr>
        <p:spPr/>
        <p:txBody>
          <a:bodyPr rtlCol="0"/>
          <a:lstStyle/>
          <a:p>
            <a:pPr rtl="0"/>
            <a:r>
              <a:rPr lang="tr-TR" noProof="0" dirty="0" smtClean="0"/>
              <a:t>Alt bilgi ekle</a:t>
            </a:r>
            <a:endParaRPr lang="tr-TR" noProof="0" dirty="0"/>
          </a:p>
        </p:txBody>
      </p:sp>
      <p:sp>
        <p:nvSpPr>
          <p:cNvPr id="9" name="Slayt Numarası Yer Tutucusu 8"/>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12501885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a:xfrm>
            <a:off x="609600" y="704088"/>
            <a:ext cx="11074400" cy="1143000"/>
          </a:xfrm>
        </p:spPr>
        <p:txBody>
          <a:bodyPr vert="horz" tIns="45720" bIns="0" rtlCol="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pPr rtl="0"/>
            <a:r>
              <a:rPr lang="tr-TR" noProof="0" smtClean="0"/>
              <a:t>Asıl başlık stili için tıklatın</a:t>
            </a:r>
            <a:endParaRPr kumimoji="0" lang="tr-TR" noProof="0" dirty="0"/>
          </a:p>
        </p:txBody>
      </p:sp>
      <p:sp>
        <p:nvSpPr>
          <p:cNvPr id="3" name="Tarih Yer Tutucusu 2"/>
          <p:cNvSpPr>
            <a:spLocks noGrp="1"/>
          </p:cNvSpPr>
          <p:nvPr>
            <p:ph type="dt" sz="half" idx="10"/>
          </p:nvPr>
        </p:nvSpPr>
        <p:spPr/>
        <p:txBody>
          <a:bodyPr rtlCol="0"/>
          <a:lstStyle/>
          <a:p>
            <a:pPr rtl="0"/>
            <a:fld id="{96F71D90-410C-4B16-9BFD-EA0ECDF43110}" type="datetime1">
              <a:rPr lang="tr-TR" noProof="0" smtClean="0"/>
              <a:t>7.05.2020</a:t>
            </a:fld>
            <a:endParaRPr lang="tr-TR" noProof="0" dirty="0"/>
          </a:p>
        </p:txBody>
      </p:sp>
      <p:sp>
        <p:nvSpPr>
          <p:cNvPr id="4" name="Alt Bilgi Yer Tutucusu 3"/>
          <p:cNvSpPr>
            <a:spLocks noGrp="1"/>
          </p:cNvSpPr>
          <p:nvPr>
            <p:ph type="ftr" sz="quarter" idx="11"/>
          </p:nvPr>
        </p:nvSpPr>
        <p:spPr/>
        <p:txBody>
          <a:bodyPr rtlCol="0"/>
          <a:lstStyle/>
          <a:p>
            <a:pPr rtl="0"/>
            <a:r>
              <a:rPr lang="tr-TR" noProof="0" dirty="0" smtClean="0"/>
              <a:t>Alt bilgi ekle</a:t>
            </a:r>
            <a:endParaRPr lang="tr-TR" noProof="0" dirty="0"/>
          </a:p>
        </p:txBody>
      </p:sp>
      <p:sp>
        <p:nvSpPr>
          <p:cNvPr id="5" name="Slayt Numarası Yer Tutucusu 4"/>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30718149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Tarih Yer Tutucusu 1"/>
          <p:cNvSpPr>
            <a:spLocks noGrp="1"/>
          </p:cNvSpPr>
          <p:nvPr>
            <p:ph type="dt" sz="half" idx="10"/>
          </p:nvPr>
        </p:nvSpPr>
        <p:spPr/>
        <p:txBody>
          <a:bodyPr rtlCol="0"/>
          <a:lstStyle/>
          <a:p>
            <a:pPr rtl="0"/>
            <a:fld id="{0B0A6C1C-4434-4E26-A555-54E57ED65A8F}" type="datetime1">
              <a:rPr lang="tr-TR" noProof="0" smtClean="0"/>
              <a:t>7.05.2020</a:t>
            </a:fld>
            <a:endParaRPr lang="tr-TR" noProof="0" dirty="0"/>
          </a:p>
        </p:txBody>
      </p:sp>
      <p:sp>
        <p:nvSpPr>
          <p:cNvPr id="3" name="Alt Bilgi Yer Tutucusu 2"/>
          <p:cNvSpPr>
            <a:spLocks noGrp="1"/>
          </p:cNvSpPr>
          <p:nvPr>
            <p:ph type="ftr" sz="quarter" idx="11"/>
          </p:nvPr>
        </p:nvSpPr>
        <p:spPr/>
        <p:txBody>
          <a:bodyPr rtlCol="0"/>
          <a:lstStyle/>
          <a:p>
            <a:pPr rtl="0"/>
            <a:r>
              <a:rPr lang="tr-TR" noProof="0" dirty="0" smtClean="0"/>
              <a:t>Alt bilgi ekle</a:t>
            </a:r>
            <a:endParaRPr lang="tr-TR" noProof="0" dirty="0"/>
          </a:p>
        </p:txBody>
      </p:sp>
      <p:sp>
        <p:nvSpPr>
          <p:cNvPr id="4" name="Slayt Numarası Yer Tutucusu 3"/>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252882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Resim Yazı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914400" y="514352"/>
            <a:ext cx="3657600" cy="1162050"/>
          </a:xfrm>
        </p:spPr>
        <p:txBody>
          <a:bodyPr lIns="0" rtlCol="0" anchor="b">
            <a:noAutofit/>
          </a:bodyPr>
          <a:lstStyle>
            <a:lvl1pPr algn="l" rtl="0">
              <a:spcBef>
                <a:spcPct val="0"/>
              </a:spcBef>
              <a:buNone/>
              <a:defRPr sz="2600" b="0">
                <a:ln>
                  <a:noFill/>
                </a:ln>
                <a:solidFill>
                  <a:schemeClr val="tx2"/>
                </a:solidFill>
                <a:effectLst/>
                <a:latin typeface="+mj-lt"/>
                <a:ea typeface="+mj-ea"/>
                <a:cs typeface="+mj-cs"/>
              </a:defRPr>
            </a:lvl1pPr>
          </a:lstStyle>
          <a:p>
            <a:pPr rtl="0"/>
            <a:r>
              <a:rPr lang="tr-TR" noProof="0" smtClean="0"/>
              <a:t>Asıl başlık stili için tıklatın</a:t>
            </a:r>
            <a:endParaRPr kumimoji="0" lang="tr-TR" noProof="0" dirty="0"/>
          </a:p>
        </p:txBody>
      </p:sp>
      <p:sp>
        <p:nvSpPr>
          <p:cNvPr id="4" name="İçerik Yer Tutucusu 3"/>
          <p:cNvSpPr>
            <a:spLocks noGrp="1"/>
          </p:cNvSpPr>
          <p:nvPr>
            <p:ph sz="half" idx="1"/>
          </p:nvPr>
        </p:nvSpPr>
        <p:spPr>
          <a:xfrm>
            <a:off x="4766733" y="1676400"/>
            <a:ext cx="6815667" cy="4572000"/>
          </a:xfrm>
        </p:spPr>
        <p:txBody>
          <a:bodyPr tIns="0" rtlCol="0"/>
          <a:lstStyle>
            <a:lvl1pPr>
              <a:defRPr sz="2800"/>
            </a:lvl1pPr>
            <a:lvl2pPr>
              <a:defRPr sz="2600"/>
            </a:lvl2pPr>
            <a:lvl3pPr>
              <a:defRPr sz="2400"/>
            </a:lvl3pPr>
            <a:lvl4pPr>
              <a:defRPr sz="2000"/>
            </a:lvl4pPr>
            <a:lvl5pPr>
              <a:defRPr sz="1800"/>
            </a:lvl5pPr>
          </a:lstStyle>
          <a:p>
            <a:pPr lvl="0" rtl="0" eaLnBrk="1" latinLnBrk="0" hangingPunct="1"/>
            <a:r>
              <a:rPr lang="tr-TR" noProof="0" smtClean="0"/>
              <a:t>Asıl metin stillerini düzenle</a:t>
            </a:r>
          </a:p>
          <a:p>
            <a:pPr lvl="1" rtl="0" eaLnBrk="1" latinLnBrk="0" hangingPunct="1"/>
            <a:r>
              <a:rPr lang="tr-TR" noProof="0" smtClean="0"/>
              <a:t>İkinci düzey</a:t>
            </a:r>
          </a:p>
          <a:p>
            <a:pPr lvl="2" rtl="0" eaLnBrk="1" latinLnBrk="0" hangingPunct="1"/>
            <a:r>
              <a:rPr lang="tr-TR" noProof="0" smtClean="0"/>
              <a:t>Üçüncü düzey</a:t>
            </a:r>
          </a:p>
          <a:p>
            <a:pPr lvl="3" rtl="0" eaLnBrk="1" latinLnBrk="0" hangingPunct="1"/>
            <a:r>
              <a:rPr lang="tr-TR" noProof="0" smtClean="0"/>
              <a:t>Dördüncü düzey</a:t>
            </a:r>
          </a:p>
          <a:p>
            <a:pPr lvl="4" rtl="0" eaLnBrk="1" latinLnBrk="0" hangingPunct="1"/>
            <a:r>
              <a:rPr lang="tr-TR" noProof="0" smtClean="0"/>
              <a:t>Beşinci düzey</a:t>
            </a:r>
            <a:endParaRPr kumimoji="0" lang="tr-TR" noProof="0" dirty="0"/>
          </a:p>
        </p:txBody>
      </p:sp>
      <p:sp>
        <p:nvSpPr>
          <p:cNvPr id="3" name="Metin Yer Tutucusu 2"/>
          <p:cNvSpPr>
            <a:spLocks noGrp="1"/>
          </p:cNvSpPr>
          <p:nvPr>
            <p:ph type="body" idx="2"/>
          </p:nvPr>
        </p:nvSpPr>
        <p:spPr>
          <a:xfrm>
            <a:off x="914400" y="1676400"/>
            <a:ext cx="3657600" cy="4572000"/>
          </a:xfrm>
        </p:spPr>
        <p:txBody>
          <a:bodyPr lIns="18288" rIns="18288" rtlCol="0"/>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rtl="0" eaLnBrk="1" latinLnBrk="0" hangingPunct="1"/>
            <a:r>
              <a:rPr lang="tr-TR" noProof="0" smtClean="0"/>
              <a:t>Asıl metin stillerini düzenle</a:t>
            </a:r>
          </a:p>
        </p:txBody>
      </p:sp>
      <p:sp>
        <p:nvSpPr>
          <p:cNvPr id="5" name="Tarih Yer Tutucusu 4"/>
          <p:cNvSpPr>
            <a:spLocks noGrp="1"/>
          </p:cNvSpPr>
          <p:nvPr>
            <p:ph type="dt" sz="half" idx="10"/>
          </p:nvPr>
        </p:nvSpPr>
        <p:spPr/>
        <p:txBody>
          <a:bodyPr rtlCol="0"/>
          <a:lstStyle/>
          <a:p>
            <a:pPr rtl="0"/>
            <a:fld id="{7E6386DA-5C92-4A73-B0CF-808D08079677}" type="datetime1">
              <a:rPr lang="tr-TR" noProof="0" smtClean="0"/>
              <a:t>7.05.2020</a:t>
            </a:fld>
            <a:endParaRPr lang="tr-TR" noProof="0" dirty="0"/>
          </a:p>
        </p:txBody>
      </p:sp>
      <p:sp>
        <p:nvSpPr>
          <p:cNvPr id="6" name="Alt Bilgi Yer Tutucusu 5"/>
          <p:cNvSpPr>
            <a:spLocks noGrp="1"/>
          </p:cNvSpPr>
          <p:nvPr>
            <p:ph type="ftr" sz="quarter" idx="11"/>
          </p:nvPr>
        </p:nvSpPr>
        <p:spPr/>
        <p:txBody>
          <a:bodyPr rtlCol="0"/>
          <a:lstStyle/>
          <a:p>
            <a:pPr rtl="0"/>
            <a:r>
              <a:rPr lang="tr-TR" noProof="0" dirty="0" smtClean="0"/>
              <a:t>Alt bilgi ekle</a:t>
            </a:r>
            <a:endParaRPr lang="tr-TR" noProof="0" dirty="0"/>
          </a:p>
        </p:txBody>
      </p:sp>
      <p:sp>
        <p:nvSpPr>
          <p:cNvPr id="7" name="Slayt Numarası Yer Tutucusu 6"/>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19919267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Resim Yazısı İçeren Resim">
    <p:spTree>
      <p:nvGrpSpPr>
        <p:cNvPr id="1" name=""/>
        <p:cNvGrpSpPr/>
        <p:nvPr/>
      </p:nvGrpSpPr>
      <p:grpSpPr>
        <a:xfrm>
          <a:off x="0" y="0"/>
          <a:ext cx="0" cy="0"/>
          <a:chOff x="0" y="0"/>
          <a:chExt cx="0" cy="0"/>
        </a:xfrm>
      </p:grpSpPr>
      <p:sp>
        <p:nvSpPr>
          <p:cNvPr id="9" name="Kesik ve Tek Köşesi Yuvarlak Dikdörtgen 8"/>
          <p:cNvSpPr/>
          <p:nvPr/>
        </p:nvSpPr>
        <p:spPr>
          <a:xfrm rot="420000" flipV="1">
            <a:off x="4221004" y="1108077"/>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rtl="0" eaLnBrk="1" latinLnBrk="0" hangingPunct="1"/>
            <a:endParaRPr kumimoji="0" lang="tr-TR" sz="1800" noProof="0" dirty="0"/>
          </a:p>
        </p:txBody>
      </p:sp>
      <p:sp>
        <p:nvSpPr>
          <p:cNvPr id="12" name="Dik Üçgen 11"/>
          <p:cNvSpPr/>
          <p:nvPr/>
        </p:nvSpPr>
        <p:spPr>
          <a:xfrm rot="420000" flipV="1">
            <a:off x="10672179" y="5359769"/>
            <a:ext cx="207264"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rtl="0" eaLnBrk="1" latinLnBrk="0" hangingPunct="1"/>
            <a:endParaRPr kumimoji="0" lang="tr-TR" sz="1800" noProof="0" dirty="0"/>
          </a:p>
        </p:txBody>
      </p:sp>
      <p:sp>
        <p:nvSpPr>
          <p:cNvPr id="2" name="Başlık 1"/>
          <p:cNvSpPr>
            <a:spLocks noGrp="1"/>
          </p:cNvSpPr>
          <p:nvPr>
            <p:ph type="title"/>
          </p:nvPr>
        </p:nvSpPr>
        <p:spPr>
          <a:xfrm>
            <a:off x="812800" y="1176997"/>
            <a:ext cx="2950464" cy="1582621"/>
          </a:xfrm>
        </p:spPr>
        <p:txBody>
          <a:bodyPr vert="horz" lIns="45720" tIns="45720" rIns="45720" bIns="45720" rtlCol="0" anchor="b"/>
          <a:lstStyle>
            <a:lvl1pPr algn="l">
              <a:buNone/>
              <a:defRPr sz="2000" b="1">
                <a:solidFill>
                  <a:schemeClr val="tx2"/>
                </a:solidFill>
              </a:defRPr>
            </a:lvl1pPr>
          </a:lstStyle>
          <a:p>
            <a:pPr rtl="0"/>
            <a:r>
              <a:rPr lang="tr-TR" noProof="0" smtClean="0"/>
              <a:t>Asıl başlık stili için tıklatın</a:t>
            </a:r>
            <a:endParaRPr kumimoji="0" lang="tr-TR" noProof="0" dirty="0"/>
          </a:p>
        </p:txBody>
      </p:sp>
      <p:sp>
        <p:nvSpPr>
          <p:cNvPr id="3" name="Resim Yer Tutucusu 2" descr="Resim eklemek için boş yer tutucu. Yer tutucuya tıklayın ve eklemek istediğiniz resmi seçin"/>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rtlCol="0"/>
          <a:lstStyle>
            <a:lvl1pPr marL="0" indent="0">
              <a:buNone/>
              <a:defRPr sz="3200"/>
            </a:lvl1pPr>
          </a:lstStyle>
          <a:p>
            <a:pPr rtl="0"/>
            <a:r>
              <a:rPr lang="tr-TR" noProof="0" smtClean="0"/>
              <a:t>Resim eklemek için simgeyi tıklatın</a:t>
            </a:r>
            <a:endParaRPr kumimoji="0" lang="tr-TR" noProof="0" dirty="0"/>
          </a:p>
        </p:txBody>
      </p:sp>
      <p:sp>
        <p:nvSpPr>
          <p:cNvPr id="4" name="Metin Yer Tutucusu 3"/>
          <p:cNvSpPr>
            <a:spLocks noGrp="1"/>
          </p:cNvSpPr>
          <p:nvPr>
            <p:ph type="body" sz="half" idx="2"/>
          </p:nvPr>
        </p:nvSpPr>
        <p:spPr>
          <a:xfrm>
            <a:off x="812800" y="2828785"/>
            <a:ext cx="2946400" cy="2179320"/>
          </a:xfrm>
        </p:spPr>
        <p:txBody>
          <a:bodyPr lIns="64008" rIns="45720" bIns="45720" rtlCol="0" anchor="t"/>
          <a:lstStyle>
            <a:lvl1pPr marL="0" indent="0" algn="l">
              <a:spcBef>
                <a:spcPts val="250"/>
              </a:spcBef>
              <a:buFontTx/>
              <a:buNone/>
              <a:defRPr sz="1300"/>
            </a:lvl1pPr>
            <a:lvl2pPr>
              <a:defRPr sz="1200"/>
            </a:lvl2pPr>
            <a:lvl3pPr>
              <a:defRPr sz="1000"/>
            </a:lvl3pPr>
            <a:lvl4pPr>
              <a:defRPr sz="900"/>
            </a:lvl4pPr>
            <a:lvl5pPr>
              <a:defRPr sz="900"/>
            </a:lvl5pPr>
          </a:lstStyle>
          <a:p>
            <a:pPr lvl="0" rtl="0" eaLnBrk="1" latinLnBrk="0" hangingPunct="1"/>
            <a:r>
              <a:rPr lang="tr-TR" noProof="0" smtClean="0"/>
              <a:t>Asıl metin stillerini düzenle</a:t>
            </a:r>
          </a:p>
        </p:txBody>
      </p:sp>
      <p:sp>
        <p:nvSpPr>
          <p:cNvPr id="5" name="Tarih Yer Tutucusu 4"/>
          <p:cNvSpPr>
            <a:spLocks noGrp="1"/>
          </p:cNvSpPr>
          <p:nvPr>
            <p:ph type="dt" sz="half" idx="10"/>
          </p:nvPr>
        </p:nvSpPr>
        <p:spPr/>
        <p:txBody>
          <a:bodyPr rtlCol="0"/>
          <a:lstStyle/>
          <a:p>
            <a:pPr rtl="0"/>
            <a:fld id="{B3B9E368-D9EF-4D44-84F6-E0AB247D1959}" type="datetime1">
              <a:rPr lang="tr-TR" noProof="0" smtClean="0"/>
              <a:t>7.05.2020</a:t>
            </a:fld>
            <a:endParaRPr lang="tr-TR" noProof="0" dirty="0"/>
          </a:p>
        </p:txBody>
      </p:sp>
      <p:sp>
        <p:nvSpPr>
          <p:cNvPr id="6" name="Alt Bilgi Yer Tutucusu 5"/>
          <p:cNvSpPr>
            <a:spLocks noGrp="1"/>
          </p:cNvSpPr>
          <p:nvPr>
            <p:ph type="ftr" sz="quarter" idx="11"/>
          </p:nvPr>
        </p:nvSpPr>
        <p:spPr/>
        <p:txBody>
          <a:bodyPr rtlCol="0"/>
          <a:lstStyle/>
          <a:p>
            <a:pPr rtl="0"/>
            <a:r>
              <a:rPr lang="tr-TR" noProof="0" dirty="0" smtClean="0"/>
              <a:t>Alt bilgi ekle</a:t>
            </a:r>
            <a:endParaRPr lang="tr-TR" noProof="0" dirty="0"/>
          </a:p>
        </p:txBody>
      </p:sp>
      <p:sp>
        <p:nvSpPr>
          <p:cNvPr id="7" name="Slayt Numarası Yer Tutucusu 6"/>
          <p:cNvSpPr>
            <a:spLocks noGrp="1"/>
          </p:cNvSpPr>
          <p:nvPr>
            <p:ph type="sldNum" sz="quarter" idx="12"/>
          </p:nvPr>
        </p:nvSpPr>
        <p:spPr>
          <a:xfrm>
            <a:off x="10769600" y="6356351"/>
            <a:ext cx="812800" cy="365125"/>
          </a:xfrm>
        </p:spPr>
        <p:txBody>
          <a:bodyPr rtlCol="0"/>
          <a:lstStyle/>
          <a:p>
            <a:pPr rtl="0"/>
            <a:fld id="{401CF334-2D5C-4859-84A6-CA7E6E43FAEB}" type="slidenum">
              <a:rPr lang="tr-TR" noProof="0" smtClean="0"/>
              <a:t>‹#›</a:t>
            </a:fld>
            <a:endParaRPr lang="tr-TR" noProof="0" dirty="0"/>
          </a:p>
        </p:txBody>
      </p:sp>
      <p:sp>
        <p:nvSpPr>
          <p:cNvPr id="10" name="Serbest Form 9"/>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rtlCol="0" anchor="t" compatLnSpc="1"/>
          <a:lstStyle/>
          <a:p>
            <a:pPr marL="0" algn="l" rtl="0" eaLnBrk="1" latinLnBrk="0" hangingPunct="1"/>
            <a:endParaRPr kumimoji="0" lang="tr-TR" sz="1800" noProof="0" dirty="0">
              <a:solidFill>
                <a:schemeClr val="tx1"/>
              </a:solidFill>
              <a:latin typeface="+mn-lt"/>
              <a:ea typeface="+mn-ea"/>
              <a:cs typeface="+mn-cs"/>
            </a:endParaRPr>
          </a:p>
        </p:txBody>
      </p:sp>
      <p:sp>
        <p:nvSpPr>
          <p:cNvPr id="11" name="Serbest Form 10"/>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rtlCol="0" anchor="t" compatLnSpc="1"/>
          <a:lstStyle/>
          <a:p>
            <a:pPr marL="0" algn="l" rtl="0" eaLnBrk="1" latinLnBrk="0" hangingPunct="1"/>
            <a:endParaRPr kumimoji="0" lang="tr-TR" sz="1800" noProof="0" dirty="0">
              <a:solidFill>
                <a:schemeClr val="tx1"/>
              </a:solidFill>
              <a:latin typeface="+mn-lt"/>
              <a:ea typeface="+mn-ea"/>
              <a:cs typeface="+mn-cs"/>
            </a:endParaRPr>
          </a:p>
        </p:txBody>
      </p:sp>
    </p:spTree>
    <p:extLst>
      <p:ext uri="{BB962C8B-B14F-4D97-AF65-F5344CB8AC3E}">
        <p14:creationId xmlns:p14="http://schemas.microsoft.com/office/powerpoint/2010/main" val="25196249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25" name="Grup 24"/>
          <p:cNvGrpSpPr/>
          <p:nvPr/>
        </p:nvGrpSpPr>
        <p:grpSpPr>
          <a:xfrm>
            <a:off x="-29028" y="-7144"/>
            <a:ext cx="12240731" cy="6879658"/>
            <a:chOff x="0" y="-21658"/>
            <a:chExt cx="12240731" cy="6879658"/>
          </a:xfrm>
        </p:grpSpPr>
        <p:sp>
          <p:nvSpPr>
            <p:cNvPr id="26" name="Dikdörtgen 25"/>
            <p:cNvSpPr/>
            <p:nvPr/>
          </p:nvSpPr>
          <p:spPr>
            <a:xfrm>
              <a:off x="31633" y="0"/>
              <a:ext cx="1218895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noProof="0" dirty="0"/>
            </a:p>
          </p:txBody>
        </p:sp>
        <p:grpSp>
          <p:nvGrpSpPr>
            <p:cNvPr id="27" name="Grup 26"/>
            <p:cNvGrpSpPr/>
            <p:nvPr/>
          </p:nvGrpSpPr>
          <p:grpSpPr>
            <a:xfrm>
              <a:off x="0" y="-21658"/>
              <a:ext cx="12240731" cy="1041400"/>
              <a:chOff x="-25356" y="-7144"/>
              <a:chExt cx="12240731" cy="1041400"/>
            </a:xfrm>
          </p:grpSpPr>
          <p:sp>
            <p:nvSpPr>
              <p:cNvPr id="28" name="Serbest biçim 27"/>
              <p:cNvSpPr>
                <a:spLocks/>
              </p:cNvSpPr>
              <p:nvPr/>
            </p:nvSpPr>
            <p:spPr bwMode="auto">
              <a:xfrm>
                <a:off x="-12700" y="-7144"/>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rtlCol="0" anchor="t" compatLnSpc="1"/>
              <a:lstStyle/>
              <a:p>
                <a:pPr marL="0" algn="l" rtl="0" eaLnBrk="1" latinLnBrk="0" hangingPunct="1"/>
                <a:endParaRPr kumimoji="0" lang="tr-TR" sz="1800" noProof="0" dirty="0">
                  <a:solidFill>
                    <a:schemeClr val="tx1"/>
                  </a:solidFill>
                  <a:latin typeface="+mn-lt"/>
                  <a:ea typeface="+mn-ea"/>
                  <a:cs typeface="+mn-cs"/>
                </a:endParaRPr>
              </a:p>
            </p:txBody>
          </p:sp>
          <p:sp>
            <p:nvSpPr>
              <p:cNvPr id="29" name="Serbest Form 28"/>
              <p:cNvSpPr>
                <a:spLocks/>
              </p:cNvSpPr>
              <p:nvPr/>
            </p:nvSpPr>
            <p:spPr bwMode="auto">
              <a:xfrm>
                <a:off x="5842000" y="-7144"/>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rtlCol="0" anchor="t" compatLnSpc="1"/>
              <a:lstStyle/>
              <a:p>
                <a:pPr marL="0" algn="l" rtl="0" eaLnBrk="1" latinLnBrk="0" hangingPunct="1"/>
                <a:endParaRPr kumimoji="0" lang="tr-TR" sz="1800" noProof="0" dirty="0">
                  <a:solidFill>
                    <a:schemeClr val="tx1"/>
                  </a:solidFill>
                  <a:latin typeface="+mn-lt"/>
                  <a:ea typeface="+mn-ea"/>
                  <a:cs typeface="+mn-cs"/>
                </a:endParaRPr>
              </a:p>
            </p:txBody>
          </p:sp>
          <p:grpSp>
            <p:nvGrpSpPr>
              <p:cNvPr id="31" name="Grup 30"/>
              <p:cNvGrpSpPr/>
              <p:nvPr/>
            </p:nvGrpSpPr>
            <p:grpSpPr>
              <a:xfrm>
                <a:off x="-25356" y="202408"/>
                <a:ext cx="12240731" cy="649224"/>
                <a:chOff x="-19045" y="216550"/>
                <a:chExt cx="9180548" cy="649224"/>
              </a:xfrm>
            </p:grpSpPr>
            <p:sp>
              <p:nvSpPr>
                <p:cNvPr id="32" name="Serbest Form 3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rtlCol="0" anchor="t" compatLnSpc="1"/>
                <a:lstStyle/>
                <a:p>
                  <a:pPr rtl="0"/>
                  <a:endParaRPr kumimoji="0" lang="tr-TR" sz="1800" noProof="0" dirty="0"/>
                </a:p>
              </p:txBody>
            </p:sp>
            <p:sp>
              <p:nvSpPr>
                <p:cNvPr id="33" name="Serbest Form 3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rtlCol="0" anchor="t" compatLnSpc="1"/>
                <a:lstStyle/>
                <a:p>
                  <a:pPr rtl="0"/>
                  <a:endParaRPr kumimoji="0" lang="tr-TR" sz="1800" noProof="0" dirty="0"/>
                </a:p>
              </p:txBody>
            </p:sp>
          </p:grpSp>
        </p:grpSp>
      </p:grpSp>
      <p:sp>
        <p:nvSpPr>
          <p:cNvPr id="9" name="Başlık Yer Tutucusu 8"/>
          <p:cNvSpPr>
            <a:spLocks noGrp="1"/>
          </p:cNvSpPr>
          <p:nvPr>
            <p:ph type="title"/>
          </p:nvPr>
        </p:nvSpPr>
        <p:spPr>
          <a:xfrm>
            <a:off x="609600" y="662782"/>
            <a:ext cx="10972800" cy="1184306"/>
          </a:xfrm>
          <a:prstGeom prst="rect">
            <a:avLst/>
          </a:prstGeom>
        </p:spPr>
        <p:txBody>
          <a:bodyPr vert="horz" lIns="0" rIns="0" bIns="0" rtlCol="0" anchor="b">
            <a:normAutofit/>
          </a:bodyPr>
          <a:lstStyle/>
          <a:p>
            <a:pPr rtl="0"/>
            <a:r>
              <a:rPr lang="tr-TR" noProof="0" dirty="0" smtClean="0"/>
              <a:t>Asıl başlık stilini düzenlemek için tıklayın</a:t>
            </a:r>
            <a:endParaRPr kumimoji="0" lang="tr-TR" noProof="0" dirty="0"/>
          </a:p>
        </p:txBody>
      </p:sp>
      <p:sp>
        <p:nvSpPr>
          <p:cNvPr id="30" name="Metin Yer Tutucusu 29"/>
          <p:cNvSpPr>
            <a:spLocks noGrp="1"/>
          </p:cNvSpPr>
          <p:nvPr>
            <p:ph type="body" idx="1"/>
          </p:nvPr>
        </p:nvSpPr>
        <p:spPr>
          <a:xfrm>
            <a:off x="609600" y="1935480"/>
            <a:ext cx="10972800" cy="4389120"/>
          </a:xfrm>
          <a:prstGeom prst="rect">
            <a:avLst/>
          </a:prstGeom>
        </p:spPr>
        <p:txBody>
          <a:bodyPr vert="horz" rtlCol="0">
            <a:normAutofit/>
          </a:bodyPr>
          <a:lstStyle/>
          <a:p>
            <a:pPr lvl="0" rtl="0" eaLnBrk="1" latinLnBrk="0" hangingPunct="1"/>
            <a:r>
              <a:rPr lang="tr-TR" noProof="0" dirty="0" smtClean="0"/>
              <a:t>Asıl metin stillerini düzenlemek için tıklayın</a:t>
            </a:r>
          </a:p>
          <a:p>
            <a:pPr lvl="1" rtl="0" eaLnBrk="1" latinLnBrk="0" hangingPunct="1"/>
            <a:r>
              <a:rPr lang="tr-TR" noProof="0" dirty="0" smtClean="0"/>
              <a:t>İkinci düzey</a:t>
            </a:r>
          </a:p>
          <a:p>
            <a:pPr lvl="2" rtl="0" eaLnBrk="1" latinLnBrk="0" hangingPunct="1"/>
            <a:r>
              <a:rPr lang="tr-TR" noProof="0" dirty="0" smtClean="0"/>
              <a:t>Üçüncü düzey</a:t>
            </a:r>
          </a:p>
          <a:p>
            <a:pPr lvl="3" rtl="0" eaLnBrk="1" latinLnBrk="0" hangingPunct="1"/>
            <a:r>
              <a:rPr lang="tr-TR" noProof="0" dirty="0" smtClean="0"/>
              <a:t>Dördüncü düzey</a:t>
            </a:r>
          </a:p>
          <a:p>
            <a:pPr lvl="4" rtl="0" eaLnBrk="1" latinLnBrk="0" hangingPunct="1"/>
            <a:r>
              <a:rPr lang="tr-TR" noProof="0" dirty="0" smtClean="0"/>
              <a:t>Beşinci düzey</a:t>
            </a:r>
            <a:endParaRPr lang="tr-TR" noProof="0" dirty="0"/>
          </a:p>
        </p:txBody>
      </p:sp>
      <p:sp>
        <p:nvSpPr>
          <p:cNvPr id="10" name="Tarih Yer Tutucusu 9"/>
          <p:cNvSpPr>
            <a:spLocks noGrp="1"/>
          </p:cNvSpPr>
          <p:nvPr>
            <p:ph type="dt" sz="half" idx="2"/>
          </p:nvPr>
        </p:nvSpPr>
        <p:spPr>
          <a:xfrm>
            <a:off x="609600" y="6356351"/>
            <a:ext cx="2844800" cy="365125"/>
          </a:xfrm>
          <a:prstGeom prst="rect">
            <a:avLst/>
          </a:prstGeom>
        </p:spPr>
        <p:txBody>
          <a:bodyPr vert="horz" lIns="0" tIns="0" rIns="0" bIns="0" rtlCol="0" anchor="b"/>
          <a:lstStyle>
            <a:lvl1pPr algn="l" eaLnBrk="1" latinLnBrk="0" hangingPunct="1">
              <a:defRPr kumimoji="0" sz="1100">
                <a:solidFill>
                  <a:schemeClr val="tx1"/>
                </a:solidFill>
              </a:defRPr>
            </a:lvl1pPr>
          </a:lstStyle>
          <a:p>
            <a:pPr rtl="0"/>
            <a:fld id="{3193FE27-A740-43D0-8304-44C82B551D2A}" type="datetime1">
              <a:rPr lang="tr-TR" noProof="0" smtClean="0"/>
              <a:t>7.05.2020</a:t>
            </a:fld>
            <a:endParaRPr lang="tr-TR" noProof="0" dirty="0"/>
          </a:p>
        </p:txBody>
      </p:sp>
      <p:sp>
        <p:nvSpPr>
          <p:cNvPr id="22" name="Alt Bilgi Yer Tutucusu 21"/>
          <p:cNvSpPr>
            <a:spLocks noGrp="1"/>
          </p:cNvSpPr>
          <p:nvPr>
            <p:ph type="ftr" sz="quarter" idx="3"/>
          </p:nvPr>
        </p:nvSpPr>
        <p:spPr>
          <a:xfrm>
            <a:off x="3556000" y="6356351"/>
            <a:ext cx="4470400" cy="365125"/>
          </a:xfrm>
          <a:prstGeom prst="rect">
            <a:avLst/>
          </a:prstGeom>
        </p:spPr>
        <p:txBody>
          <a:bodyPr vert="horz" lIns="0" tIns="0" rIns="0" bIns="0" rtlCol="0" anchor="b"/>
          <a:lstStyle>
            <a:lvl1pPr algn="l" eaLnBrk="1" latinLnBrk="0" hangingPunct="1">
              <a:defRPr kumimoji="0" sz="1100">
                <a:solidFill>
                  <a:schemeClr val="tx1"/>
                </a:solidFill>
              </a:defRPr>
            </a:lvl1pPr>
          </a:lstStyle>
          <a:p>
            <a:pPr rtl="0"/>
            <a:r>
              <a:rPr lang="tr-TR" noProof="0" dirty="0" smtClean="0"/>
              <a:t>Alt bilgi ekle</a:t>
            </a:r>
            <a:endParaRPr lang="tr-TR" noProof="0" dirty="0"/>
          </a:p>
        </p:txBody>
      </p:sp>
      <p:sp>
        <p:nvSpPr>
          <p:cNvPr id="18" name="Slayt Numarası Yer Tutucusu 17"/>
          <p:cNvSpPr>
            <a:spLocks noGrp="1"/>
          </p:cNvSpPr>
          <p:nvPr>
            <p:ph type="sldNum" sz="quarter" idx="4"/>
          </p:nvPr>
        </p:nvSpPr>
        <p:spPr>
          <a:xfrm>
            <a:off x="10566400" y="6356351"/>
            <a:ext cx="1016000" cy="365125"/>
          </a:xfrm>
          <a:prstGeom prst="rect">
            <a:avLst/>
          </a:prstGeom>
        </p:spPr>
        <p:txBody>
          <a:bodyPr vert="horz" lIns="0" tIns="0" rIns="0" bIns="0" rtlCol="0" anchor="b"/>
          <a:lstStyle>
            <a:lvl1pPr algn="r" eaLnBrk="1" latinLnBrk="0" hangingPunct="1">
              <a:defRPr kumimoji="0" sz="1100">
                <a:solidFill>
                  <a:schemeClr val="tx1"/>
                </a:solidFill>
              </a:defRPr>
            </a:lvl1pPr>
          </a:lstStyle>
          <a:p>
            <a:pPr rtl="0"/>
            <a:fld id="{401CF334-2D5C-4859-84A6-CA7E6E43FAEB}" type="slidenum">
              <a:rPr lang="tr-TR" noProof="0" smtClean="0"/>
              <a:pPr/>
              <a:t>‹#›</a:t>
            </a:fld>
            <a:endParaRPr lang="tr-TR" noProof="0" dirty="0"/>
          </a:p>
        </p:txBody>
      </p:sp>
    </p:spTree>
    <p:extLst>
      <p:ext uri="{BB962C8B-B14F-4D97-AF65-F5344CB8AC3E}">
        <p14:creationId xmlns:p14="http://schemas.microsoft.com/office/powerpoint/2010/main" val="9428528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sldNum="0" hdr="0" ftr="0" dt="0"/>
  <p:txStyles>
    <p:titleStyle>
      <a:lvl1pPr algn="l" rtl="0" eaLnBrk="1" latinLnBrk="0" hangingPunct="1">
        <a:lnSpc>
          <a:spcPct val="80000"/>
        </a:lnSpc>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lumMod val="50000"/>
          </a:schemeClr>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lumMod val="50000"/>
          </a:schemeClr>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lumMod val="50000"/>
          </a:schemeClr>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lumMod val="50000"/>
          </a:schemeClr>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lumMod val="75000"/>
          </a:schemeClr>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lumMod val="50000"/>
          </a:schemeClr>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lumMod val="75000"/>
          </a:schemeClr>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286000" indent="0" algn="l" rtl="0" eaLnBrk="1" latinLnBrk="0" hangingPunct="1">
        <a:spcBef>
          <a:spcPct val="20000"/>
        </a:spcBef>
        <a:buClr>
          <a:schemeClr val="tx2"/>
        </a:buClr>
        <a:buFontTx/>
        <a:buNone/>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59.png"/><Relationship Id="rId1" Type="http://schemas.openxmlformats.org/officeDocument/2006/relationships/slideLayout" Target="../slideLayouts/slideLayout7.xml"/><Relationship Id="rId6" Type="http://schemas.openxmlformats.org/officeDocument/2006/relationships/image" Target="../media/image63.png"/><Relationship Id="rId5" Type="http://schemas.openxmlformats.org/officeDocument/2006/relationships/image" Target="../media/image5.jpeg"/><Relationship Id="rId4" Type="http://schemas.openxmlformats.org/officeDocument/2006/relationships/image" Target="../media/image61.png"/></Relationships>
</file>

<file path=ppt/slides/_rels/slide4.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7.xml"/><Relationship Id="rId6" Type="http://schemas.openxmlformats.org/officeDocument/2006/relationships/image" Target="../media/image68.png"/><Relationship Id="rId5" Type="http://schemas.openxmlformats.org/officeDocument/2006/relationships/image" Target="../media/image67.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5.png"/><Relationship Id="rId7" Type="http://schemas.openxmlformats.org/officeDocument/2006/relationships/image" Target="../media/image72.png"/><Relationship Id="rId2" Type="http://schemas.openxmlformats.org/officeDocument/2006/relationships/image" Target="../media/image64.png"/><Relationship Id="rId1" Type="http://schemas.openxmlformats.org/officeDocument/2006/relationships/slideLayout" Target="../slideLayouts/slideLayout7.xml"/><Relationship Id="rId6" Type="http://schemas.openxmlformats.org/officeDocument/2006/relationships/image" Target="../media/image71.png"/><Relationship Id="rId5" Type="http://schemas.openxmlformats.org/officeDocument/2006/relationships/image" Target="../media/image70.png"/><Relationship Id="rId4" Type="http://schemas.openxmlformats.org/officeDocument/2006/relationships/image" Target="../media/image66.png"/></Relationships>
</file>

<file path=ppt/slides/_rels/slide7.xml.rels><?xml version="1.0" encoding="UTF-8" standalone="yes"?>
<Relationships xmlns="http://schemas.openxmlformats.org/package/2006/relationships"><Relationship Id="rId3" Type="http://schemas.openxmlformats.org/officeDocument/2006/relationships/image" Target="../media/image65.png"/><Relationship Id="rId7" Type="http://schemas.openxmlformats.org/officeDocument/2006/relationships/image" Target="../media/image75.png"/><Relationship Id="rId2" Type="http://schemas.openxmlformats.org/officeDocument/2006/relationships/image" Target="../media/image64.png"/><Relationship Id="rId1" Type="http://schemas.openxmlformats.org/officeDocument/2006/relationships/slideLayout" Target="../slideLayouts/slideLayout7.xml"/><Relationship Id="rId6" Type="http://schemas.openxmlformats.org/officeDocument/2006/relationships/image" Target="../media/image74.png"/><Relationship Id="rId5" Type="http://schemas.openxmlformats.org/officeDocument/2006/relationships/image" Target="../media/image73.png"/><Relationship Id="rId4" Type="http://schemas.openxmlformats.org/officeDocument/2006/relationships/image" Target="../media/image6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6678393" y="1223482"/>
            <a:ext cx="4164859" cy="1815882"/>
          </a:xfrm>
          <a:prstGeom prst="rect">
            <a:avLst/>
          </a:prstGeom>
        </p:spPr>
        <p:txBody>
          <a:bodyPr wrap="none">
            <a:spAutoFit/>
          </a:bodyPr>
          <a:lstStyle/>
          <a:p>
            <a:pPr algn="ctr">
              <a:spcAft>
                <a:spcPts val="0"/>
              </a:spcAft>
            </a:pPr>
            <a:r>
              <a:rPr lang="tr-TR" sz="2800" b="1" kern="150" dirty="0" smtClean="0">
                <a:latin typeface="Times New Roman" panose="02020603050405020304" pitchFamily="18" charset="0"/>
                <a:ea typeface="Times New Roman" panose="02020603050405020304" pitchFamily="18" charset="0"/>
                <a:cs typeface="Times New Roman" panose="02020603050405020304" pitchFamily="18" charset="0"/>
              </a:rPr>
              <a:t>AŞÇILIK PROGRAMI</a:t>
            </a:r>
          </a:p>
          <a:p>
            <a:pPr algn="ctr">
              <a:spcAft>
                <a:spcPts val="0"/>
              </a:spcAft>
            </a:pPr>
            <a:endParaRPr lang="tr-TR" sz="2800" b="1" kern="150" dirty="0">
              <a:latin typeface="Times New Roman" panose="02020603050405020304" pitchFamily="18" charset="0"/>
              <a:ea typeface="Times New Roman" panose="02020603050405020304" pitchFamily="18" charset="0"/>
              <a:cs typeface="Times New Roman" panose="02020603050405020304" pitchFamily="18" charset="0"/>
            </a:endParaRPr>
          </a:p>
          <a:p>
            <a:pPr algn="ctr">
              <a:spcAft>
                <a:spcPts val="0"/>
              </a:spcAft>
            </a:pPr>
            <a:r>
              <a:rPr lang="tr-TR" sz="2800" b="1" kern="150" dirty="0" smtClean="0">
                <a:latin typeface="Times New Roman" panose="02020603050405020304" pitchFamily="18" charset="0"/>
                <a:ea typeface="Times New Roman" panose="02020603050405020304" pitchFamily="18" charset="0"/>
                <a:cs typeface="Times New Roman" panose="02020603050405020304" pitchFamily="18" charset="0"/>
              </a:rPr>
              <a:t>YİYECEK </a:t>
            </a:r>
            <a:r>
              <a:rPr lang="tr-TR" sz="2800" b="1" kern="150" dirty="0">
                <a:latin typeface="Times New Roman" panose="02020603050405020304" pitchFamily="18" charset="0"/>
                <a:ea typeface="Times New Roman" panose="02020603050405020304" pitchFamily="18" charset="0"/>
                <a:cs typeface="Times New Roman" panose="02020603050405020304" pitchFamily="18" charset="0"/>
              </a:rPr>
              <a:t>VE </a:t>
            </a:r>
            <a:r>
              <a:rPr lang="tr-TR" sz="2800" b="1" kern="150" dirty="0" smtClean="0">
                <a:latin typeface="Times New Roman" panose="02020603050405020304" pitchFamily="18" charset="0"/>
                <a:ea typeface="Times New Roman" panose="02020603050405020304" pitchFamily="18" charset="0"/>
                <a:cs typeface="Times New Roman" panose="02020603050405020304" pitchFamily="18" charset="0"/>
              </a:rPr>
              <a:t>İÇECEK</a:t>
            </a:r>
          </a:p>
          <a:p>
            <a:pPr algn="ctr">
              <a:spcAft>
                <a:spcPts val="0"/>
              </a:spcAft>
            </a:pPr>
            <a:r>
              <a:rPr lang="tr-TR" sz="2800" b="1" kern="150" dirty="0" smtClean="0">
                <a:latin typeface="Times New Roman" panose="02020603050405020304" pitchFamily="18" charset="0"/>
                <a:ea typeface="Times New Roman" panose="02020603050405020304" pitchFamily="18" charset="0"/>
                <a:cs typeface="Times New Roman" panose="02020603050405020304" pitchFamily="18" charset="0"/>
              </a:rPr>
              <a:t> MALİYET </a:t>
            </a:r>
            <a:r>
              <a:rPr lang="tr-TR" sz="2800" b="1" kern="150" dirty="0">
                <a:latin typeface="Times New Roman" panose="02020603050405020304" pitchFamily="18" charset="0"/>
                <a:ea typeface="Times New Roman" panose="02020603050405020304" pitchFamily="18" charset="0"/>
                <a:cs typeface="Times New Roman" panose="02020603050405020304" pitchFamily="18" charset="0"/>
              </a:rPr>
              <a:t>KONTROLÜ</a:t>
            </a:r>
            <a:endParaRPr lang="tr-TR" sz="2800" kern="150" dirty="0">
              <a:latin typeface="Times New Roman" panose="02020603050405020304" pitchFamily="18" charset="0"/>
              <a:ea typeface="SimSun" panose="02010600030101010101" pitchFamily="2" charset="-122"/>
              <a:cs typeface="Mangal"/>
            </a:endParaRPr>
          </a:p>
        </p:txBody>
      </p:sp>
      <p:pic>
        <p:nvPicPr>
          <p:cNvPr id="3" name="Resim 2"/>
          <p:cNvPicPr>
            <a:picLocks noChangeAspect="1"/>
          </p:cNvPicPr>
          <p:nvPr/>
        </p:nvPicPr>
        <p:blipFill>
          <a:blip r:embed="rId2"/>
          <a:stretch>
            <a:fillRect/>
          </a:stretch>
        </p:blipFill>
        <p:spPr>
          <a:xfrm>
            <a:off x="5741398" y="3701143"/>
            <a:ext cx="6038850" cy="2778987"/>
          </a:xfrm>
          <a:prstGeom prst="rect">
            <a:avLst/>
          </a:prstGeom>
        </p:spPr>
      </p:pic>
      <p:pic>
        <p:nvPicPr>
          <p:cNvPr id="4" name="Resim 3"/>
          <p:cNvPicPr>
            <a:picLocks noChangeAspect="1"/>
          </p:cNvPicPr>
          <p:nvPr/>
        </p:nvPicPr>
        <p:blipFill>
          <a:blip r:embed="rId3"/>
          <a:stretch>
            <a:fillRect/>
          </a:stretch>
        </p:blipFill>
        <p:spPr>
          <a:xfrm>
            <a:off x="292417" y="150223"/>
            <a:ext cx="5267325" cy="3962400"/>
          </a:xfrm>
          <a:prstGeom prst="rect">
            <a:avLst/>
          </a:prstGeom>
        </p:spPr>
      </p:pic>
      <p:sp>
        <p:nvSpPr>
          <p:cNvPr id="5" name="Dikdörtgen 4"/>
          <p:cNvSpPr/>
          <p:nvPr/>
        </p:nvSpPr>
        <p:spPr>
          <a:xfrm>
            <a:off x="2080623" y="4450008"/>
            <a:ext cx="1690912" cy="523220"/>
          </a:xfrm>
          <a:prstGeom prst="rect">
            <a:avLst/>
          </a:prstGeom>
        </p:spPr>
        <p:txBody>
          <a:bodyPr wrap="none">
            <a:spAutoFit/>
          </a:bodyPr>
          <a:lstStyle/>
          <a:p>
            <a:pPr algn="ctr">
              <a:spcAft>
                <a:spcPts val="0"/>
              </a:spcAft>
            </a:pPr>
            <a:r>
              <a:rPr lang="tr-TR" sz="2800" b="1" kern="150" dirty="0" smtClean="0">
                <a:latin typeface="Times New Roman" panose="02020603050405020304" pitchFamily="18" charset="0"/>
                <a:ea typeface="SimSun" panose="02010600030101010101" pitchFamily="2" charset="-122"/>
                <a:cs typeface="Times New Roman" panose="02020603050405020304" pitchFamily="18" charset="0"/>
              </a:rPr>
              <a:t>KONU </a:t>
            </a:r>
            <a:r>
              <a:rPr lang="tr-TR" sz="2800" b="1" kern="150" dirty="0" smtClean="0">
                <a:latin typeface="Times New Roman" panose="02020603050405020304" pitchFamily="18" charset="0"/>
                <a:ea typeface="SimSun" panose="02010600030101010101" pitchFamily="2" charset="-122"/>
                <a:cs typeface="Times New Roman" panose="02020603050405020304" pitchFamily="18" charset="0"/>
              </a:rPr>
              <a:t>11</a:t>
            </a:r>
            <a:endParaRPr lang="tr-TR" sz="2800" kern="150" dirty="0">
              <a:latin typeface="Times New Roman" panose="02020603050405020304" pitchFamily="18" charset="0"/>
              <a:ea typeface="SimSun" panose="02010600030101010101" pitchFamily="2" charset="-122"/>
              <a:cs typeface="Mangal"/>
            </a:endParaRPr>
          </a:p>
        </p:txBody>
      </p:sp>
    </p:spTree>
    <p:extLst>
      <p:ext uri="{BB962C8B-B14F-4D97-AF65-F5344CB8AC3E}">
        <p14:creationId xmlns:p14="http://schemas.microsoft.com/office/powerpoint/2010/main" val="4149660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65760" y="847287"/>
            <a:ext cx="11443062" cy="7024295"/>
          </a:xfrm>
          <a:prstGeom prst="rect">
            <a:avLst/>
          </a:prstGeom>
        </p:spPr>
        <p:txBody>
          <a:bodyPr wrap="square">
            <a:spAutoFit/>
          </a:bodyPr>
          <a:lstStyle/>
          <a:p>
            <a:pPr algn="ctr">
              <a:lnSpc>
                <a:spcPct val="107000"/>
              </a:lnSpc>
              <a:spcAft>
                <a:spcPts val="800"/>
              </a:spcAft>
            </a:pPr>
            <a:r>
              <a:rPr lang="tr-TR" sz="2400" b="1" dirty="0" smtClean="0">
                <a:latin typeface="Times New Roman" panose="02020603050405020304" pitchFamily="18" charset="0"/>
                <a:ea typeface="Calibri" panose="020F0502020204030204" pitchFamily="34" charset="0"/>
                <a:cs typeface="Times New Roman" panose="02020603050405020304" pitchFamily="18" charset="0"/>
              </a:rPr>
              <a:t>Satınalma etkinliğinin ölçülmesi</a:t>
            </a:r>
          </a:p>
          <a:p>
            <a:pPr algn="ctr">
              <a:lnSpc>
                <a:spcPct val="107000"/>
              </a:lnSpc>
              <a:spcAft>
                <a:spcPts val="800"/>
              </a:spcAft>
            </a:pPr>
            <a:r>
              <a:rPr lang="tr-TR" sz="2400" dirty="0" smtClean="0">
                <a:latin typeface="Times New Roman" panose="02020603050405020304" pitchFamily="18" charset="0"/>
                <a:ea typeface="Calibri" panose="020F0502020204030204" pitchFamily="34" charset="0"/>
                <a:cs typeface="Times New Roman" panose="02020603050405020304" pitchFamily="18" charset="0"/>
              </a:rPr>
              <a:t>Satınalma işleminin verimli olması; uygun kalitede, ucuz, optimum sipariş miktarına, optimum stok miktarına uyulması ile gerçekleşebilir.</a:t>
            </a:r>
          </a:p>
          <a:p>
            <a:pPr algn="ctr">
              <a:lnSpc>
                <a:spcPct val="107000"/>
              </a:lnSpc>
              <a:spcAft>
                <a:spcPts val="800"/>
              </a:spcAft>
            </a:pPr>
            <a:r>
              <a:rPr lang="tr-TR" sz="2400" dirty="0" smtClean="0">
                <a:latin typeface="Times New Roman" panose="02020603050405020304" pitchFamily="18" charset="0"/>
                <a:ea typeface="Calibri" panose="020F0502020204030204" pitchFamily="34" charset="0"/>
                <a:cs typeface="Times New Roman" panose="02020603050405020304" pitchFamily="18" charset="0"/>
              </a:rPr>
              <a:t>Satınalma etkinliği bazı kriterlerden yola çıkılarak ölçülebilir. Bunlar:</a:t>
            </a:r>
          </a:p>
          <a:p>
            <a:pPr algn="ctr">
              <a:lnSpc>
                <a:spcPct val="107000"/>
              </a:lnSpc>
              <a:spcAft>
                <a:spcPts val="800"/>
              </a:spcAft>
            </a:pPr>
            <a:endParaRPr lang="tr-TR" sz="2400" dirty="0" smtClean="0">
              <a:latin typeface="Times New Roman" panose="02020603050405020304" pitchFamily="18" charset="0"/>
              <a:ea typeface="Calibri" panose="020F0502020204030204" pitchFamily="34" charset="0"/>
              <a:cs typeface="Times New Roman" panose="02020603050405020304" pitchFamily="18" charset="0"/>
            </a:endParaRPr>
          </a:p>
          <a:p>
            <a:pPr marL="342900" indent="-342900" algn="ctr">
              <a:lnSpc>
                <a:spcPct val="107000"/>
              </a:lnSpc>
              <a:spcAft>
                <a:spcPts val="800"/>
              </a:spcAft>
              <a:buFont typeface="+mj-lt"/>
              <a:buAutoNum type="arabicPeriod"/>
            </a:pPr>
            <a:r>
              <a:rPr lang="tr-TR" sz="2400" dirty="0" smtClean="0">
                <a:latin typeface="Times New Roman" panose="02020603050405020304" pitchFamily="18" charset="0"/>
                <a:ea typeface="Calibri" panose="020F0502020204030204" pitchFamily="34" charset="0"/>
                <a:cs typeface="Times New Roman" panose="02020603050405020304" pitchFamily="18" charset="0"/>
              </a:rPr>
              <a:t>Satınalma maliyeti,</a:t>
            </a:r>
          </a:p>
          <a:p>
            <a:pPr marL="342900" indent="-342900" algn="ctr">
              <a:lnSpc>
                <a:spcPct val="107000"/>
              </a:lnSpc>
              <a:spcAft>
                <a:spcPts val="800"/>
              </a:spcAft>
              <a:buFont typeface="+mj-lt"/>
              <a:buAutoNum type="arabicPeriod"/>
            </a:pPr>
            <a:r>
              <a:rPr lang="tr-TR" sz="2400" dirty="0" smtClean="0">
                <a:latin typeface="Times New Roman" panose="02020603050405020304" pitchFamily="18" charset="0"/>
                <a:ea typeface="Calibri" panose="020F0502020204030204" pitchFamily="34" charset="0"/>
                <a:cs typeface="Times New Roman" panose="02020603050405020304" pitchFamily="18" charset="0"/>
              </a:rPr>
              <a:t>Sipariş maliyeti,</a:t>
            </a:r>
          </a:p>
          <a:p>
            <a:pPr marL="342900" indent="-342900" algn="ctr">
              <a:lnSpc>
                <a:spcPct val="107000"/>
              </a:lnSpc>
              <a:spcAft>
                <a:spcPts val="800"/>
              </a:spcAft>
              <a:buFont typeface="+mj-lt"/>
              <a:buAutoNum type="arabicPeriod"/>
            </a:pPr>
            <a:r>
              <a:rPr lang="tr-TR" sz="2400" dirty="0" smtClean="0">
                <a:latin typeface="Times New Roman" panose="02020603050405020304" pitchFamily="18" charset="0"/>
                <a:ea typeface="Calibri" panose="020F0502020204030204" pitchFamily="34" charset="0"/>
                <a:cs typeface="Times New Roman" panose="02020603050405020304" pitchFamily="18" charset="0"/>
              </a:rPr>
              <a:t>Satınalma etkinlik endeksi,</a:t>
            </a:r>
          </a:p>
          <a:p>
            <a:pPr marL="342900" indent="-342900" algn="ctr">
              <a:lnSpc>
                <a:spcPct val="107000"/>
              </a:lnSpc>
              <a:spcAft>
                <a:spcPts val="800"/>
              </a:spcAft>
              <a:buFont typeface="+mj-lt"/>
              <a:buAutoNum type="arabicPeriod"/>
            </a:pPr>
            <a:r>
              <a:rPr lang="tr-TR" sz="2400" dirty="0" smtClean="0">
                <a:latin typeface="Times New Roman" panose="02020603050405020304" pitchFamily="18" charset="0"/>
                <a:ea typeface="Calibri" panose="020F0502020204030204" pitchFamily="34" charset="0"/>
                <a:cs typeface="Times New Roman" panose="02020603050405020304" pitchFamily="18" charset="0"/>
              </a:rPr>
              <a:t>Optimum sipariş miktarı,</a:t>
            </a:r>
          </a:p>
          <a:p>
            <a:pPr marL="342900" indent="-342900" algn="ctr">
              <a:lnSpc>
                <a:spcPct val="107000"/>
              </a:lnSpc>
              <a:spcAft>
                <a:spcPts val="800"/>
              </a:spcAft>
              <a:buFont typeface="+mj-lt"/>
              <a:buAutoNum type="arabicPeriod"/>
            </a:pPr>
            <a:r>
              <a:rPr lang="tr-TR" sz="2400" dirty="0" smtClean="0">
                <a:latin typeface="Times New Roman" panose="02020603050405020304" pitchFamily="18" charset="0"/>
                <a:ea typeface="Calibri" panose="020F0502020204030204" pitchFamily="34" charset="0"/>
                <a:cs typeface="Times New Roman" panose="02020603050405020304" pitchFamily="18" charset="0"/>
              </a:rPr>
              <a:t>Optimum stok miktarıdır.</a:t>
            </a:r>
          </a:p>
          <a:p>
            <a:pPr algn="ctr">
              <a:lnSpc>
                <a:spcPct val="107000"/>
              </a:lnSpc>
              <a:spcAft>
                <a:spcPts val="800"/>
              </a:spcAft>
            </a:pPr>
            <a:endParaRPr lang="tr-TR" sz="2400" dirty="0">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800"/>
              </a:spcAft>
            </a:pPr>
            <a:endParaRPr lang="tr-TR" sz="2400" dirty="0" smtClean="0">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800"/>
              </a:spcAft>
            </a:pPr>
            <a:endParaRPr lang="tr-TR" sz="2400" dirty="0" smtClean="0">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800"/>
              </a:spcAft>
            </a:pPr>
            <a:endParaRPr lang="tr-TR" sz="1400" dirty="0">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800"/>
              </a:spcAft>
            </a:pPr>
            <a:endParaRPr lang="tr-TR" sz="14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835652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animEffect transition="in" filter="fade">
                                      <p:cBhvr>
                                        <p:cTn id="7" dur="1000"/>
                                        <p:tgtEl>
                                          <p:spTgt spid="2">
                                            <p:txEl>
                                              <p:pRg st="4" end="4"/>
                                            </p:txEl>
                                          </p:spTgt>
                                        </p:tgtEl>
                                      </p:cBhvr>
                                    </p:animEffect>
                                    <p:anim calcmode="lin" valueType="num">
                                      <p:cBhvr>
                                        <p:cTn id="8"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4" end="4"/>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
                                            <p:txEl>
                                              <p:pRg st="5" end="5"/>
                                            </p:txEl>
                                          </p:spTgt>
                                        </p:tgtEl>
                                        <p:attrNameLst>
                                          <p:attrName>style.visibility</p:attrName>
                                        </p:attrNameLst>
                                      </p:cBhvr>
                                      <p:to>
                                        <p:strVal val="visible"/>
                                      </p:to>
                                    </p:set>
                                    <p:animEffect transition="in" filter="fade">
                                      <p:cBhvr>
                                        <p:cTn id="12" dur="1000"/>
                                        <p:tgtEl>
                                          <p:spTgt spid="2">
                                            <p:txEl>
                                              <p:pRg st="5" end="5"/>
                                            </p:txEl>
                                          </p:spTgt>
                                        </p:tgtEl>
                                      </p:cBhvr>
                                    </p:animEffect>
                                    <p:anim calcmode="lin" valueType="num">
                                      <p:cBhvr>
                                        <p:cTn id="13" dur="10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14" dur="1000" fill="hold"/>
                                        <p:tgtEl>
                                          <p:spTgt spid="2">
                                            <p:txEl>
                                              <p:pRg st="5" end="5"/>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
                                            <p:txEl>
                                              <p:pRg st="6" end="6"/>
                                            </p:txEl>
                                          </p:spTgt>
                                        </p:tgtEl>
                                        <p:attrNameLst>
                                          <p:attrName>style.visibility</p:attrName>
                                        </p:attrNameLst>
                                      </p:cBhvr>
                                      <p:to>
                                        <p:strVal val="visible"/>
                                      </p:to>
                                    </p:set>
                                    <p:animEffect transition="in" filter="fade">
                                      <p:cBhvr>
                                        <p:cTn id="17" dur="1000"/>
                                        <p:tgtEl>
                                          <p:spTgt spid="2">
                                            <p:txEl>
                                              <p:pRg st="6" end="6"/>
                                            </p:txEl>
                                          </p:spTgt>
                                        </p:tgtEl>
                                      </p:cBhvr>
                                    </p:animEffect>
                                    <p:anim calcmode="lin" valueType="num">
                                      <p:cBhvr>
                                        <p:cTn id="18" dur="100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19" dur="1000" fill="hold"/>
                                        <p:tgtEl>
                                          <p:spTgt spid="2">
                                            <p:txEl>
                                              <p:pRg st="6" end="6"/>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2">
                                            <p:txEl>
                                              <p:pRg st="7" end="7"/>
                                            </p:txEl>
                                          </p:spTgt>
                                        </p:tgtEl>
                                        <p:attrNameLst>
                                          <p:attrName>style.visibility</p:attrName>
                                        </p:attrNameLst>
                                      </p:cBhvr>
                                      <p:to>
                                        <p:strVal val="visible"/>
                                      </p:to>
                                    </p:set>
                                    <p:animEffect transition="in" filter="fade">
                                      <p:cBhvr>
                                        <p:cTn id="22" dur="1000"/>
                                        <p:tgtEl>
                                          <p:spTgt spid="2">
                                            <p:txEl>
                                              <p:pRg st="7" end="7"/>
                                            </p:txEl>
                                          </p:spTgt>
                                        </p:tgtEl>
                                      </p:cBhvr>
                                    </p:animEffect>
                                    <p:anim calcmode="lin" valueType="num">
                                      <p:cBhvr>
                                        <p:cTn id="23" dur="1000" fill="hold"/>
                                        <p:tgtEl>
                                          <p:spTgt spid="2">
                                            <p:txEl>
                                              <p:pRg st="7" end="7"/>
                                            </p:txEl>
                                          </p:spTgt>
                                        </p:tgtEl>
                                        <p:attrNameLst>
                                          <p:attrName>ppt_x</p:attrName>
                                        </p:attrNameLst>
                                      </p:cBhvr>
                                      <p:tavLst>
                                        <p:tav tm="0">
                                          <p:val>
                                            <p:strVal val="#ppt_x"/>
                                          </p:val>
                                        </p:tav>
                                        <p:tav tm="100000">
                                          <p:val>
                                            <p:strVal val="#ppt_x"/>
                                          </p:val>
                                        </p:tav>
                                      </p:tavLst>
                                    </p:anim>
                                    <p:anim calcmode="lin" valueType="num">
                                      <p:cBhvr>
                                        <p:cTn id="24" dur="1000" fill="hold"/>
                                        <p:tgtEl>
                                          <p:spTgt spid="2">
                                            <p:txEl>
                                              <p:pRg st="7" end="7"/>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2">
                                            <p:txEl>
                                              <p:pRg st="8" end="8"/>
                                            </p:txEl>
                                          </p:spTgt>
                                        </p:tgtEl>
                                        <p:attrNameLst>
                                          <p:attrName>style.visibility</p:attrName>
                                        </p:attrNameLst>
                                      </p:cBhvr>
                                      <p:to>
                                        <p:strVal val="visible"/>
                                      </p:to>
                                    </p:set>
                                    <p:animEffect transition="in" filter="fade">
                                      <p:cBhvr>
                                        <p:cTn id="27" dur="1000"/>
                                        <p:tgtEl>
                                          <p:spTgt spid="2">
                                            <p:txEl>
                                              <p:pRg st="8" end="8"/>
                                            </p:txEl>
                                          </p:spTgt>
                                        </p:tgtEl>
                                      </p:cBhvr>
                                    </p:animEffect>
                                    <p:anim calcmode="lin" valueType="num">
                                      <p:cBhvr>
                                        <p:cTn id="28" dur="1000" fill="hold"/>
                                        <p:tgtEl>
                                          <p:spTgt spid="2">
                                            <p:txEl>
                                              <p:pRg st="8" end="8"/>
                                            </p:txEl>
                                          </p:spTgt>
                                        </p:tgtEl>
                                        <p:attrNameLst>
                                          <p:attrName>ppt_x</p:attrName>
                                        </p:attrNameLst>
                                      </p:cBhvr>
                                      <p:tavLst>
                                        <p:tav tm="0">
                                          <p:val>
                                            <p:strVal val="#ppt_x"/>
                                          </p:val>
                                        </p:tav>
                                        <p:tav tm="100000">
                                          <p:val>
                                            <p:strVal val="#ppt_x"/>
                                          </p:val>
                                        </p:tav>
                                      </p:tavLst>
                                    </p:anim>
                                    <p:anim calcmode="lin" valueType="num">
                                      <p:cBhvr>
                                        <p:cTn id="29" dur="1000" fill="hold"/>
                                        <p:tgtEl>
                                          <p:spTgt spid="2">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Metin kutusu 1"/>
              <p:cNvSpPr txBox="1"/>
              <p:nvPr/>
            </p:nvSpPr>
            <p:spPr>
              <a:xfrm>
                <a:off x="2734491" y="1402539"/>
                <a:ext cx="7256858" cy="584391"/>
              </a:xfrm>
              <a:prstGeom prst="rect">
                <a:avLst/>
              </a:prstGeom>
              <a:gradFill>
                <a:gsLst>
                  <a:gs pos="0">
                    <a:schemeClr val="bg1"/>
                  </a:gs>
                  <a:gs pos="100000">
                    <a:schemeClr val="accent6">
                      <a:lumMod val="45000"/>
                      <a:lumOff val="55000"/>
                    </a:schemeClr>
                  </a:gs>
                  <a:gs pos="100000">
                    <a:schemeClr val="accent6">
                      <a:lumMod val="30000"/>
                      <a:lumOff val="70000"/>
                    </a:schemeClr>
                  </a:gs>
                </a:gsLst>
                <a:lin ang="5400000" scaled="1"/>
              </a:gradFill>
              <a:ln>
                <a:solidFill>
                  <a:schemeClr val="bg2"/>
                </a:solidFill>
              </a:ln>
            </p:spPr>
            <p:txBody>
              <a:bodyPr wrap="none" lIns="0" tIns="0" rIns="0" bIns="0" rtlCol="0">
                <a:spAutoFit/>
              </a:bodyPr>
              <a:lstStyle/>
              <a:p>
                <a:r>
                  <a:rPr lang="tr-TR" sz="2400" dirty="0" smtClean="0"/>
                  <a:t>Satınalma maliyeti</a:t>
                </a:r>
                <a14:m>
                  <m:oMath xmlns:m="http://schemas.openxmlformats.org/officeDocument/2006/math">
                    <m:r>
                      <a:rPr lang="tr-TR" sz="2400" i="1" smtClean="0">
                        <a:latin typeface="Cambria Math" panose="02040503050406030204" pitchFamily="18" charset="0"/>
                      </a:rPr>
                      <m:t>=</m:t>
                    </m:r>
                    <m:f>
                      <m:fPr>
                        <m:ctrlPr>
                          <a:rPr lang="tr-TR" sz="2400" i="1" smtClean="0">
                            <a:latin typeface="Cambria Math" panose="02040503050406030204" pitchFamily="18" charset="0"/>
                          </a:rPr>
                        </m:ctrlPr>
                      </m:fPr>
                      <m:num>
                        <m:r>
                          <a:rPr lang="tr-TR" sz="2400" b="0" i="1" smtClean="0">
                            <a:latin typeface="Cambria Math" panose="02040503050406030204" pitchFamily="18" charset="0"/>
                          </a:rPr>
                          <m:t>𝑇𝑜𝑝𝑙𝑎𝑚</m:t>
                        </m:r>
                        <m:r>
                          <a:rPr lang="tr-TR" sz="2400" b="0" i="1" smtClean="0">
                            <a:latin typeface="Cambria Math" panose="02040503050406030204" pitchFamily="18" charset="0"/>
                          </a:rPr>
                          <m:t> </m:t>
                        </m:r>
                        <m:r>
                          <a:rPr lang="tr-TR" sz="2400" b="0" i="1" smtClean="0">
                            <a:latin typeface="Cambria Math" panose="02040503050406030204" pitchFamily="18" charset="0"/>
                          </a:rPr>
                          <m:t>𝑆𝑎𝑡𝚤𝑛𝑎𝑙𝑚𝑎</m:t>
                        </m:r>
                        <m:r>
                          <a:rPr lang="tr-TR" sz="2400" b="0" i="1" smtClean="0">
                            <a:latin typeface="Cambria Math" panose="02040503050406030204" pitchFamily="18" charset="0"/>
                          </a:rPr>
                          <m:t> </m:t>
                        </m:r>
                        <m:r>
                          <a:rPr lang="tr-TR" sz="2400" b="0" i="1" smtClean="0">
                            <a:latin typeface="Cambria Math" panose="02040503050406030204" pitchFamily="18" charset="0"/>
                          </a:rPr>
                          <m:t>𝐺𝑖𝑑𝑒𝑟𝑙𝑒𝑟𝑖</m:t>
                        </m:r>
                      </m:num>
                      <m:den>
                        <m:r>
                          <a:rPr lang="tr-TR" sz="2400" b="0" i="1" smtClean="0">
                            <a:latin typeface="Cambria Math" panose="02040503050406030204" pitchFamily="18" charset="0"/>
                          </a:rPr>
                          <m:t>𝑆𝑎𝑡𝚤𝑛𝑎𝑙𝑚𝑎</m:t>
                        </m:r>
                        <m:r>
                          <a:rPr lang="tr-TR" sz="2400" b="0" i="1" smtClean="0">
                            <a:latin typeface="Cambria Math" panose="02040503050406030204" pitchFamily="18" charset="0"/>
                          </a:rPr>
                          <m:t> </m:t>
                        </m:r>
                        <m:r>
                          <a:rPr lang="tr-TR" sz="2400" b="0" i="1" smtClean="0">
                            <a:latin typeface="Cambria Math" panose="02040503050406030204" pitchFamily="18" charset="0"/>
                          </a:rPr>
                          <m:t>𝑀𝑎𝑑𝑑𝑒𝑙𝑒𝑟𝑖𝑛𝑖𝑛</m:t>
                        </m:r>
                        <m:r>
                          <a:rPr lang="tr-TR" sz="2400" b="0" i="1" smtClean="0">
                            <a:latin typeface="Cambria Math" panose="02040503050406030204" pitchFamily="18" charset="0"/>
                          </a:rPr>
                          <m:t> </m:t>
                        </m:r>
                        <m:r>
                          <a:rPr lang="tr-TR" sz="2400" b="0" i="1" smtClean="0">
                            <a:latin typeface="Cambria Math" panose="02040503050406030204" pitchFamily="18" charset="0"/>
                          </a:rPr>
                          <m:t>𝑇𝑜𝑝𝑙𝑎𝑚</m:t>
                        </m:r>
                        <m:r>
                          <a:rPr lang="tr-TR" sz="2400" b="0" i="1" smtClean="0">
                            <a:latin typeface="Cambria Math" panose="02040503050406030204" pitchFamily="18" charset="0"/>
                          </a:rPr>
                          <m:t> </m:t>
                        </m:r>
                        <m:r>
                          <a:rPr lang="tr-TR" sz="2400" b="0" i="1" smtClean="0">
                            <a:latin typeface="Cambria Math" panose="02040503050406030204" pitchFamily="18" charset="0"/>
                          </a:rPr>
                          <m:t>𝐷𝑒</m:t>
                        </m:r>
                        <m:r>
                          <a:rPr lang="tr-TR" sz="2400" b="0" i="1" smtClean="0">
                            <a:latin typeface="Cambria Math" panose="02040503050406030204" pitchFamily="18" charset="0"/>
                          </a:rPr>
                          <m:t>ğ</m:t>
                        </m:r>
                        <m:r>
                          <a:rPr lang="tr-TR" sz="2400" b="0" i="1" smtClean="0">
                            <a:latin typeface="Cambria Math" panose="02040503050406030204" pitchFamily="18" charset="0"/>
                          </a:rPr>
                          <m:t>𝑒𝑟𝑖</m:t>
                        </m:r>
                      </m:den>
                    </m:f>
                  </m:oMath>
                </a14:m>
                <a:endParaRPr lang="tr-TR" sz="2400" dirty="0" err="1" smtClean="0"/>
              </a:p>
            </p:txBody>
          </p:sp>
        </mc:Choice>
        <mc:Fallback xmlns="">
          <p:sp>
            <p:nvSpPr>
              <p:cNvPr id="2" name="Metin kutusu 1"/>
              <p:cNvSpPr txBox="1">
                <a:spLocks noRot="1" noChangeAspect="1" noMove="1" noResize="1" noEditPoints="1" noAdjustHandles="1" noChangeArrowheads="1" noChangeShapeType="1" noTextEdit="1"/>
              </p:cNvSpPr>
              <p:nvPr/>
            </p:nvSpPr>
            <p:spPr>
              <a:xfrm>
                <a:off x="2734491" y="1402539"/>
                <a:ext cx="7256858" cy="584391"/>
              </a:xfrm>
              <a:prstGeom prst="rect">
                <a:avLst/>
              </a:prstGeom>
              <a:blipFill>
                <a:blip r:embed="rId2"/>
                <a:stretch>
                  <a:fillRect l="-2517" b="-9184"/>
                </a:stretch>
              </a:blipFill>
              <a:ln>
                <a:solidFill>
                  <a:schemeClr val="bg2"/>
                </a:solidFill>
              </a:ln>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3" name="Metin kutusu 2"/>
              <p:cNvSpPr txBox="1"/>
              <p:nvPr/>
            </p:nvSpPr>
            <p:spPr>
              <a:xfrm>
                <a:off x="3596640" y="3063469"/>
                <a:ext cx="5171672" cy="577915"/>
              </a:xfrm>
              <a:prstGeom prst="rect">
                <a:avLst/>
              </a:prstGeom>
              <a:blipFill>
                <a:blip r:embed="rId3"/>
                <a:tile tx="0" ty="0" sx="100000" sy="100000" flip="none" algn="tl"/>
              </a:blipFill>
              <a:ln>
                <a:solidFill>
                  <a:schemeClr val="bg2"/>
                </a:solidFill>
              </a:ln>
            </p:spPr>
            <p:txBody>
              <a:bodyPr wrap="none" lIns="0" tIns="0" rIns="0" bIns="0" rtlCol="0">
                <a:spAutoFit/>
              </a:bodyPr>
              <a:lstStyle/>
              <a:p>
                <a:r>
                  <a:rPr lang="tr-TR" sz="2400" dirty="0" smtClean="0"/>
                  <a:t>Sipariş maliyeti</a:t>
                </a:r>
                <a14:m>
                  <m:oMath xmlns:m="http://schemas.openxmlformats.org/officeDocument/2006/math">
                    <m:r>
                      <a:rPr lang="tr-TR" sz="2400" i="1" smtClean="0">
                        <a:latin typeface="Cambria Math" panose="02040503050406030204" pitchFamily="18" charset="0"/>
                      </a:rPr>
                      <m:t>=</m:t>
                    </m:r>
                    <m:f>
                      <m:fPr>
                        <m:ctrlPr>
                          <a:rPr lang="tr-TR" sz="2400" i="1" smtClean="0">
                            <a:latin typeface="Cambria Math" panose="02040503050406030204" pitchFamily="18" charset="0"/>
                          </a:rPr>
                        </m:ctrlPr>
                      </m:fPr>
                      <m:num>
                        <m:r>
                          <a:rPr lang="tr-TR" sz="2400" b="0" i="1" smtClean="0">
                            <a:latin typeface="Cambria Math" panose="02040503050406030204" pitchFamily="18" charset="0"/>
                          </a:rPr>
                          <m:t>𝑇𝑜𝑝𝑙𝑎𝑚</m:t>
                        </m:r>
                        <m:r>
                          <a:rPr lang="tr-TR" sz="2400" b="0" i="1" smtClean="0">
                            <a:latin typeface="Cambria Math" panose="02040503050406030204" pitchFamily="18" charset="0"/>
                          </a:rPr>
                          <m:t> </m:t>
                        </m:r>
                        <m:r>
                          <a:rPr lang="tr-TR" sz="2400" b="0" i="1" smtClean="0">
                            <a:latin typeface="Cambria Math" panose="02040503050406030204" pitchFamily="18" charset="0"/>
                          </a:rPr>
                          <m:t>𝑆𝑖𝑝𝑎𝑟𝑖</m:t>
                        </m:r>
                        <m:r>
                          <a:rPr lang="tr-TR" sz="2400" b="0" i="1" smtClean="0">
                            <a:latin typeface="Cambria Math" panose="02040503050406030204" pitchFamily="18" charset="0"/>
                          </a:rPr>
                          <m:t>ş </m:t>
                        </m:r>
                        <m:r>
                          <a:rPr lang="tr-TR" sz="2400" b="0" i="1" smtClean="0">
                            <a:latin typeface="Cambria Math" panose="02040503050406030204" pitchFamily="18" charset="0"/>
                          </a:rPr>
                          <m:t>𝐺𝑖𝑑𝑒𝑟𝑙𝑒𝑟𝑖</m:t>
                        </m:r>
                      </m:num>
                      <m:den>
                        <m:r>
                          <a:rPr lang="tr-TR" sz="2400" b="0" i="1" smtClean="0">
                            <a:latin typeface="Cambria Math" panose="02040503050406030204" pitchFamily="18" charset="0"/>
                          </a:rPr>
                          <m:t>𝑇𝑜𝑝𝑙𝑎𝑚</m:t>
                        </m:r>
                        <m:r>
                          <a:rPr lang="tr-TR" sz="2400" b="0" i="1" smtClean="0">
                            <a:latin typeface="Cambria Math" panose="02040503050406030204" pitchFamily="18" charset="0"/>
                          </a:rPr>
                          <m:t> </m:t>
                        </m:r>
                        <m:r>
                          <a:rPr lang="tr-TR" sz="2400" b="0" i="1" smtClean="0">
                            <a:latin typeface="Cambria Math" panose="02040503050406030204" pitchFamily="18" charset="0"/>
                          </a:rPr>
                          <m:t>𝑆𝑖𝑝𝑎𝑟𝑖</m:t>
                        </m:r>
                        <m:r>
                          <a:rPr lang="tr-TR" sz="2400" b="0" i="1" smtClean="0">
                            <a:latin typeface="Cambria Math" panose="02040503050406030204" pitchFamily="18" charset="0"/>
                          </a:rPr>
                          <m:t>ş </m:t>
                        </m:r>
                        <m:r>
                          <a:rPr lang="tr-TR" sz="2400" b="0" i="1" smtClean="0">
                            <a:latin typeface="Cambria Math" panose="02040503050406030204" pitchFamily="18" charset="0"/>
                          </a:rPr>
                          <m:t>𝑆𝑎𝑦𝚤𝑠𝚤</m:t>
                        </m:r>
                      </m:den>
                    </m:f>
                  </m:oMath>
                </a14:m>
                <a:endParaRPr lang="tr-TR" sz="2400" dirty="0" err="1" smtClean="0"/>
              </a:p>
            </p:txBody>
          </p:sp>
        </mc:Choice>
        <mc:Fallback xmlns="">
          <p:sp>
            <p:nvSpPr>
              <p:cNvPr id="3" name="Metin kutusu 2"/>
              <p:cNvSpPr txBox="1">
                <a:spLocks noRot="1" noChangeAspect="1" noMove="1" noResize="1" noEditPoints="1" noAdjustHandles="1" noChangeArrowheads="1" noChangeShapeType="1" noTextEdit="1"/>
              </p:cNvSpPr>
              <p:nvPr/>
            </p:nvSpPr>
            <p:spPr>
              <a:xfrm>
                <a:off x="3596640" y="3063469"/>
                <a:ext cx="5171672" cy="577915"/>
              </a:xfrm>
              <a:prstGeom prst="rect">
                <a:avLst/>
              </a:prstGeom>
              <a:blipFill>
                <a:blip r:embed="rId4"/>
                <a:stretch>
                  <a:fillRect l="-3412" b="-10417"/>
                </a:stretch>
              </a:blipFill>
              <a:ln>
                <a:solidFill>
                  <a:schemeClr val="bg2"/>
                </a:solidFill>
              </a:ln>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4" name="Metin kutusu 3"/>
              <p:cNvSpPr txBox="1"/>
              <p:nvPr/>
            </p:nvSpPr>
            <p:spPr>
              <a:xfrm>
                <a:off x="574766" y="4717924"/>
                <a:ext cx="10937965" cy="584391"/>
              </a:xfrm>
              <a:prstGeom prst="rect">
                <a:avLst/>
              </a:prstGeom>
              <a:blipFill>
                <a:blip r:embed="rId5"/>
                <a:tile tx="0" ty="0" sx="100000" sy="100000" flip="none" algn="tl"/>
              </a:blipFill>
              <a:ln>
                <a:solidFill>
                  <a:schemeClr val="bg2"/>
                </a:solidFill>
              </a:ln>
            </p:spPr>
            <p:txBody>
              <a:bodyPr wrap="square" lIns="0" tIns="0" rIns="0" bIns="0" rtlCol="0">
                <a:spAutoFit/>
              </a:bodyPr>
              <a:lstStyle/>
              <a:p>
                <a:r>
                  <a:rPr lang="tr-TR" sz="2400" dirty="0" smtClean="0"/>
                  <a:t>Satınalma Etkinlik Endeksi</a:t>
                </a:r>
                <a14:m>
                  <m:oMath xmlns:m="http://schemas.openxmlformats.org/officeDocument/2006/math">
                    <m:r>
                      <a:rPr lang="tr-TR" sz="2400" i="1" smtClean="0">
                        <a:latin typeface="Cambria Math" panose="02040503050406030204" pitchFamily="18" charset="0"/>
                      </a:rPr>
                      <m:t>=</m:t>
                    </m:r>
                    <m:r>
                      <a:rPr lang="tr-TR" sz="2400" b="0" i="1" smtClean="0">
                        <a:latin typeface="Cambria Math" panose="02040503050406030204" pitchFamily="18" charset="0"/>
                      </a:rPr>
                      <m:t>(100</m:t>
                    </m:r>
                    <m:f>
                      <m:fPr>
                        <m:ctrlPr>
                          <a:rPr lang="tr-TR" sz="2400" i="1" smtClean="0">
                            <a:latin typeface="Cambria Math" panose="02040503050406030204" pitchFamily="18" charset="0"/>
                          </a:rPr>
                        </m:ctrlPr>
                      </m:fPr>
                      <m:num>
                        <m:r>
                          <a:rPr lang="tr-TR" sz="2400" b="0" i="1" smtClean="0">
                            <a:latin typeface="Cambria Math" panose="02040503050406030204" pitchFamily="18" charset="0"/>
                          </a:rPr>
                          <m:t>𝑇𝑜𝑝𝑙𝑎𝑚</m:t>
                        </m:r>
                        <m:r>
                          <a:rPr lang="tr-TR" sz="2400" b="0" i="1" smtClean="0">
                            <a:latin typeface="Cambria Math" panose="02040503050406030204" pitchFamily="18" charset="0"/>
                          </a:rPr>
                          <m:t> </m:t>
                        </m:r>
                        <m:r>
                          <a:rPr lang="tr-TR" sz="2400" b="0" i="1" smtClean="0">
                            <a:latin typeface="Cambria Math" panose="02040503050406030204" pitchFamily="18" charset="0"/>
                          </a:rPr>
                          <m:t>𝐺𝑖𝑑𝑒𝑟𝑙𝑒𝑟</m:t>
                        </m:r>
                        <m:r>
                          <a:rPr lang="tr-TR" sz="2400" b="0" i="1" smtClean="0">
                            <a:latin typeface="Cambria Math" panose="02040503050406030204" pitchFamily="18" charset="0"/>
                          </a:rPr>
                          <m:t>−</m:t>
                        </m:r>
                        <m:r>
                          <a:rPr lang="tr-TR" sz="2400" b="0" i="1" smtClean="0">
                            <a:latin typeface="Cambria Math" panose="02040503050406030204" pitchFamily="18" charset="0"/>
                          </a:rPr>
                          <m:t>𝑆𝑎</m:t>
                        </m:r>
                        <m:r>
                          <a:rPr lang="tr-TR" sz="2400" b="0" i="1" smtClean="0">
                            <a:latin typeface="Cambria Math" panose="02040503050406030204" pitchFamily="18" charset="0"/>
                          </a:rPr>
                          <m:t>ğ</m:t>
                        </m:r>
                        <m:r>
                          <a:rPr lang="tr-TR" sz="2400" b="0" i="1" smtClean="0">
                            <a:latin typeface="Cambria Math" panose="02040503050406030204" pitchFamily="18" charset="0"/>
                          </a:rPr>
                          <m:t>𝑙𝑎𝑛𝑎𝑛</m:t>
                        </m:r>
                        <m:r>
                          <a:rPr lang="tr-TR" sz="2400" b="0" i="1" smtClean="0">
                            <a:latin typeface="Cambria Math" panose="02040503050406030204" pitchFamily="18" charset="0"/>
                          </a:rPr>
                          <m:t> </m:t>
                        </m:r>
                        <m:r>
                          <a:rPr lang="tr-TR" sz="2400" b="0" i="1" smtClean="0">
                            <a:latin typeface="Cambria Math" panose="02040503050406030204" pitchFamily="18" charset="0"/>
                          </a:rPr>
                          <m:t>𝑇𝑎𝑠𝑎𝑟𝑟𝑢𝑓</m:t>
                        </m:r>
                        <m:r>
                          <a:rPr lang="tr-TR" sz="2400" b="0" i="1" smtClean="0">
                            <a:latin typeface="Cambria Math" panose="02040503050406030204" pitchFamily="18" charset="0"/>
                          </a:rPr>
                          <m:t> </m:t>
                        </m:r>
                        <m:r>
                          <a:rPr lang="tr-TR" sz="2400" b="0" i="1" smtClean="0">
                            <a:latin typeface="Cambria Math" panose="02040503050406030204" pitchFamily="18" charset="0"/>
                          </a:rPr>
                          <m:t>𝑇𝑜𝑝𝑙𝑎𝑚𝚤</m:t>
                        </m:r>
                      </m:num>
                      <m:den>
                        <m:r>
                          <a:rPr lang="tr-TR" sz="2400" b="0" i="1" smtClean="0">
                            <a:latin typeface="Cambria Math" panose="02040503050406030204" pitchFamily="18" charset="0"/>
                          </a:rPr>
                          <m:t>𝑆𝑎𝑡𝚤𝑛𝑎𝑙𝚤𝑛𝑎𝑛</m:t>
                        </m:r>
                        <m:r>
                          <a:rPr lang="tr-TR" sz="2400" b="0" i="1" smtClean="0">
                            <a:latin typeface="Cambria Math" panose="02040503050406030204" pitchFamily="18" charset="0"/>
                          </a:rPr>
                          <m:t>  </m:t>
                        </m:r>
                        <m:r>
                          <a:rPr lang="tr-TR" sz="2400" b="0" i="1" smtClean="0">
                            <a:latin typeface="Cambria Math" panose="02040503050406030204" pitchFamily="18" charset="0"/>
                          </a:rPr>
                          <m:t>𝑀𝑎𝑑𝑑𝑒𝑙𝑒𝑟𝑖𝑛𝑖𝑛</m:t>
                        </m:r>
                        <m:r>
                          <a:rPr lang="tr-TR" sz="2400" b="0" i="1" smtClean="0">
                            <a:latin typeface="Cambria Math" panose="02040503050406030204" pitchFamily="18" charset="0"/>
                          </a:rPr>
                          <m:t> </m:t>
                        </m:r>
                        <m:r>
                          <a:rPr lang="tr-TR" sz="2400" b="0" i="1" smtClean="0">
                            <a:latin typeface="Cambria Math" panose="02040503050406030204" pitchFamily="18" charset="0"/>
                          </a:rPr>
                          <m:t>𝑇𝑜𝑝𝑙𝑎𝑚</m:t>
                        </m:r>
                        <m:r>
                          <a:rPr lang="tr-TR" sz="2400" b="0" i="1" smtClean="0">
                            <a:latin typeface="Cambria Math" panose="02040503050406030204" pitchFamily="18" charset="0"/>
                          </a:rPr>
                          <m:t> </m:t>
                        </m:r>
                        <m:r>
                          <a:rPr lang="tr-TR" sz="2400" b="0" i="1" smtClean="0">
                            <a:latin typeface="Cambria Math" panose="02040503050406030204" pitchFamily="18" charset="0"/>
                          </a:rPr>
                          <m:t>𝐷𝑒</m:t>
                        </m:r>
                        <m:r>
                          <a:rPr lang="tr-TR" sz="2400" b="0" i="1" smtClean="0">
                            <a:latin typeface="Cambria Math" panose="02040503050406030204" pitchFamily="18" charset="0"/>
                          </a:rPr>
                          <m:t>ğ</m:t>
                        </m:r>
                        <m:r>
                          <a:rPr lang="tr-TR" sz="2400" b="0" i="1" smtClean="0">
                            <a:latin typeface="Cambria Math" panose="02040503050406030204" pitchFamily="18" charset="0"/>
                          </a:rPr>
                          <m:t>𝑒𝑟𝑖</m:t>
                        </m:r>
                      </m:den>
                    </m:f>
                  </m:oMath>
                </a14:m>
                <a:r>
                  <a:rPr lang="tr-TR" sz="2400" dirty="0" smtClean="0"/>
                  <a:t> - %100)</a:t>
                </a:r>
              </a:p>
            </p:txBody>
          </p:sp>
        </mc:Choice>
        <mc:Fallback xmlns="">
          <p:sp>
            <p:nvSpPr>
              <p:cNvPr id="4" name="Metin kutusu 3"/>
              <p:cNvSpPr txBox="1">
                <a:spLocks noRot="1" noChangeAspect="1" noMove="1" noResize="1" noEditPoints="1" noAdjustHandles="1" noChangeArrowheads="1" noChangeShapeType="1" noTextEdit="1"/>
              </p:cNvSpPr>
              <p:nvPr/>
            </p:nvSpPr>
            <p:spPr>
              <a:xfrm>
                <a:off x="574766" y="4717924"/>
                <a:ext cx="10937965" cy="584391"/>
              </a:xfrm>
              <a:prstGeom prst="rect">
                <a:avLst/>
              </a:prstGeom>
              <a:blipFill>
                <a:blip r:embed="rId6"/>
                <a:stretch>
                  <a:fillRect l="-1614" b="-8163"/>
                </a:stretch>
              </a:blipFill>
              <a:ln>
                <a:solidFill>
                  <a:schemeClr val="bg2"/>
                </a:solidFill>
              </a:ln>
            </p:spPr>
            <p:txBody>
              <a:bodyPr/>
              <a:lstStyle/>
              <a:p>
                <a:r>
                  <a:rPr lang="tr-TR">
                    <a:noFill/>
                  </a:rPr>
                  <a:t> </a:t>
                </a:r>
              </a:p>
            </p:txBody>
          </p:sp>
        </mc:Fallback>
      </mc:AlternateContent>
    </p:spTree>
    <p:extLst>
      <p:ext uri="{BB962C8B-B14F-4D97-AF65-F5344CB8AC3E}">
        <p14:creationId xmlns:p14="http://schemas.microsoft.com/office/powerpoint/2010/main" val="21906581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17714" y="109203"/>
            <a:ext cx="11974286" cy="1409617"/>
          </a:xfrm>
          <a:prstGeom prst="rect">
            <a:avLst/>
          </a:prstGeom>
        </p:spPr>
        <p:txBody>
          <a:bodyPr wrap="square">
            <a:spAutoFit/>
          </a:bodyPr>
          <a:lstStyle/>
          <a:p>
            <a:pPr algn="just">
              <a:lnSpc>
                <a:spcPct val="107000"/>
              </a:lnSpc>
              <a:spcAft>
                <a:spcPts val="800"/>
              </a:spcAft>
            </a:pPr>
            <a:r>
              <a:rPr lang="tr-TR" sz="2000" b="1" dirty="0" smtClean="0">
                <a:latin typeface="Times New Roman" panose="02020603050405020304" pitchFamily="18" charset="0"/>
                <a:ea typeface="Calibri" panose="020F0502020204030204" pitchFamily="34" charset="0"/>
                <a:cs typeface="Times New Roman" panose="02020603050405020304" pitchFamily="18" charset="0"/>
              </a:rPr>
              <a:t>Örnek 1: </a:t>
            </a:r>
            <a:r>
              <a:rPr lang="tr-TR" sz="2000" dirty="0" smtClean="0">
                <a:latin typeface="Times New Roman" panose="02020603050405020304" pitchFamily="18" charset="0"/>
                <a:ea typeface="Calibri" panose="020F0502020204030204" pitchFamily="34" charset="0"/>
                <a:cs typeface="Times New Roman" panose="02020603050405020304" pitchFamily="18" charset="0"/>
              </a:rPr>
              <a:t>Bir </a:t>
            </a:r>
            <a:r>
              <a:rPr lang="tr-TR" sz="2000" dirty="0" err="1" smtClean="0">
                <a:latin typeface="Times New Roman" panose="02020603050405020304" pitchFamily="18" charset="0"/>
                <a:ea typeface="Calibri" panose="020F0502020204030204" pitchFamily="34" charset="0"/>
                <a:cs typeface="Times New Roman" panose="02020603050405020304" pitchFamily="18" charset="0"/>
              </a:rPr>
              <a:t>restorantta</a:t>
            </a:r>
            <a:r>
              <a:rPr lang="tr-TR" sz="2000" dirty="0" smtClean="0">
                <a:latin typeface="Times New Roman" panose="02020603050405020304" pitchFamily="18" charset="0"/>
                <a:ea typeface="Calibri" panose="020F0502020204030204" pitchFamily="34" charset="0"/>
                <a:cs typeface="Times New Roman" panose="02020603050405020304" pitchFamily="18" charset="0"/>
              </a:rPr>
              <a:t> A malzemesinin üretileceği maksimum miktar 5000 birim ve fiyatı 20 TL’dir. Toplam satınalma giderlerinin 20.000 TL, toplam sipariş giderlerinin 8.000 TL, sipariş sayısının  da 8 olduğunu ve satınalmadan sağlanan toplam tasarrufların 4.750 TL olduğunu varsayarsak , satınalma, sipariş maliyetini ve satınalma tasarruf etkinlik endeksi nedir? </a:t>
            </a:r>
            <a:endParaRPr lang="tr-TR" dirty="0">
              <a:effectLst/>
              <a:latin typeface="Calibri" panose="020F0502020204030204" pitchFamily="34" charset="0"/>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3" name="Metin kutusu 2"/>
              <p:cNvSpPr txBox="1"/>
              <p:nvPr/>
            </p:nvSpPr>
            <p:spPr>
              <a:xfrm>
                <a:off x="2534193" y="1689457"/>
                <a:ext cx="5441041" cy="438197"/>
              </a:xfrm>
              <a:prstGeom prst="rect">
                <a:avLst/>
              </a:prstGeom>
              <a:noFill/>
              <a:ln>
                <a:solidFill>
                  <a:schemeClr val="bg2"/>
                </a:solidFill>
              </a:ln>
            </p:spPr>
            <p:txBody>
              <a:bodyPr wrap="none" lIns="0" tIns="0" rIns="0" bIns="0" rtlCol="0">
                <a:spAutoFit/>
              </a:bodyPr>
              <a:lstStyle/>
              <a:p>
                <a:r>
                  <a:rPr lang="tr-TR" dirty="0" smtClean="0"/>
                  <a:t>Satınalma maliyeti</a:t>
                </a:r>
                <a14:m>
                  <m:oMath xmlns:m="http://schemas.openxmlformats.org/officeDocument/2006/math">
                    <m:r>
                      <a:rPr lang="tr-TR" i="1" smtClean="0">
                        <a:latin typeface="Cambria Math" panose="02040503050406030204" pitchFamily="18" charset="0"/>
                      </a:rPr>
                      <m:t>=</m:t>
                    </m:r>
                    <m:f>
                      <m:fPr>
                        <m:ctrlPr>
                          <a:rPr lang="tr-TR" i="1" smtClean="0">
                            <a:latin typeface="Cambria Math" panose="02040503050406030204" pitchFamily="18" charset="0"/>
                          </a:rPr>
                        </m:ctrlPr>
                      </m:fPr>
                      <m:num>
                        <m:r>
                          <a:rPr lang="tr-TR" b="0" i="1" smtClean="0">
                            <a:latin typeface="Cambria Math" panose="02040503050406030204" pitchFamily="18" charset="0"/>
                          </a:rPr>
                          <m:t>𝑇𝑜𝑝𝑙𝑎𝑚</m:t>
                        </m:r>
                        <m:r>
                          <a:rPr lang="tr-TR" b="0" i="1" smtClean="0">
                            <a:latin typeface="Cambria Math" panose="02040503050406030204" pitchFamily="18" charset="0"/>
                          </a:rPr>
                          <m:t> </m:t>
                        </m:r>
                        <m:r>
                          <a:rPr lang="tr-TR" b="0" i="1" smtClean="0">
                            <a:latin typeface="Cambria Math" panose="02040503050406030204" pitchFamily="18" charset="0"/>
                          </a:rPr>
                          <m:t>𝑆𝑎𝑡𝚤𝑛𝑎𝑙𝑚𝑎</m:t>
                        </m:r>
                        <m:r>
                          <a:rPr lang="tr-TR" b="0" i="1" smtClean="0">
                            <a:latin typeface="Cambria Math" panose="02040503050406030204" pitchFamily="18" charset="0"/>
                          </a:rPr>
                          <m:t> </m:t>
                        </m:r>
                        <m:r>
                          <a:rPr lang="tr-TR" b="0" i="1" smtClean="0">
                            <a:latin typeface="Cambria Math" panose="02040503050406030204" pitchFamily="18" charset="0"/>
                          </a:rPr>
                          <m:t>𝐺𝑖𝑑𝑒𝑟𝑙𝑒𝑟𝑖</m:t>
                        </m:r>
                      </m:num>
                      <m:den>
                        <m:r>
                          <a:rPr lang="tr-TR" b="0" i="1" smtClean="0">
                            <a:latin typeface="Cambria Math" panose="02040503050406030204" pitchFamily="18" charset="0"/>
                          </a:rPr>
                          <m:t>𝑆𝑎𝑡𝚤𝑛𝑎𝑙𝑚𝑎</m:t>
                        </m:r>
                        <m:r>
                          <a:rPr lang="tr-TR" b="0" i="1" smtClean="0">
                            <a:latin typeface="Cambria Math" panose="02040503050406030204" pitchFamily="18" charset="0"/>
                          </a:rPr>
                          <m:t> </m:t>
                        </m:r>
                        <m:r>
                          <a:rPr lang="tr-TR" b="0" i="1" smtClean="0">
                            <a:latin typeface="Cambria Math" panose="02040503050406030204" pitchFamily="18" charset="0"/>
                          </a:rPr>
                          <m:t>𝑀𝑎𝑑𝑑𝑒𝑙𝑒𝑟𝑖𝑛𝑖𝑛</m:t>
                        </m:r>
                        <m:r>
                          <a:rPr lang="tr-TR" b="0" i="1" smtClean="0">
                            <a:latin typeface="Cambria Math" panose="02040503050406030204" pitchFamily="18" charset="0"/>
                          </a:rPr>
                          <m:t> </m:t>
                        </m:r>
                        <m:r>
                          <a:rPr lang="tr-TR" b="0" i="1" smtClean="0">
                            <a:latin typeface="Cambria Math" panose="02040503050406030204" pitchFamily="18" charset="0"/>
                          </a:rPr>
                          <m:t>𝑇𝑜𝑝𝑙𝑎𝑚</m:t>
                        </m:r>
                        <m:r>
                          <a:rPr lang="tr-TR" b="0" i="1" smtClean="0">
                            <a:latin typeface="Cambria Math" panose="02040503050406030204" pitchFamily="18" charset="0"/>
                          </a:rPr>
                          <m:t> </m:t>
                        </m:r>
                        <m:r>
                          <a:rPr lang="tr-TR" b="0" i="1" smtClean="0">
                            <a:latin typeface="Cambria Math" panose="02040503050406030204" pitchFamily="18" charset="0"/>
                          </a:rPr>
                          <m:t>𝐷𝑒</m:t>
                        </m:r>
                        <m:r>
                          <a:rPr lang="tr-TR" b="0" i="1" smtClean="0">
                            <a:latin typeface="Cambria Math" panose="02040503050406030204" pitchFamily="18" charset="0"/>
                          </a:rPr>
                          <m:t>ğ</m:t>
                        </m:r>
                        <m:r>
                          <a:rPr lang="tr-TR" b="0" i="1" smtClean="0">
                            <a:latin typeface="Cambria Math" panose="02040503050406030204" pitchFamily="18" charset="0"/>
                          </a:rPr>
                          <m:t>𝑒𝑟𝑖</m:t>
                        </m:r>
                      </m:den>
                    </m:f>
                  </m:oMath>
                </a14:m>
                <a:endParaRPr lang="tr-TR" dirty="0" err="1" smtClean="0"/>
              </a:p>
            </p:txBody>
          </p:sp>
        </mc:Choice>
        <mc:Fallback xmlns="">
          <p:sp>
            <p:nvSpPr>
              <p:cNvPr id="3" name="Metin kutusu 2"/>
              <p:cNvSpPr txBox="1">
                <a:spLocks noRot="1" noChangeAspect="1" noMove="1" noResize="1" noEditPoints="1" noAdjustHandles="1" noChangeArrowheads="1" noChangeShapeType="1" noTextEdit="1"/>
              </p:cNvSpPr>
              <p:nvPr/>
            </p:nvSpPr>
            <p:spPr>
              <a:xfrm>
                <a:off x="2534193" y="1689457"/>
                <a:ext cx="5441041" cy="438197"/>
              </a:xfrm>
              <a:prstGeom prst="rect">
                <a:avLst/>
              </a:prstGeom>
              <a:blipFill>
                <a:blip r:embed="rId2"/>
                <a:stretch>
                  <a:fillRect l="-2573" t="-1351" r="-447" b="-16216"/>
                </a:stretch>
              </a:blipFill>
              <a:ln>
                <a:solidFill>
                  <a:schemeClr val="bg2"/>
                </a:solidFill>
              </a:ln>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4" name="Metin kutusu 3"/>
              <p:cNvSpPr txBox="1"/>
              <p:nvPr/>
            </p:nvSpPr>
            <p:spPr>
              <a:xfrm>
                <a:off x="3439885" y="3577502"/>
                <a:ext cx="3883948" cy="436786"/>
              </a:xfrm>
              <a:prstGeom prst="rect">
                <a:avLst/>
              </a:prstGeom>
              <a:noFill/>
              <a:ln>
                <a:solidFill>
                  <a:schemeClr val="bg2"/>
                </a:solidFill>
              </a:ln>
            </p:spPr>
            <p:txBody>
              <a:bodyPr wrap="none" lIns="0" tIns="0" rIns="0" bIns="0" rtlCol="0">
                <a:spAutoFit/>
              </a:bodyPr>
              <a:lstStyle/>
              <a:p>
                <a:r>
                  <a:rPr lang="tr-TR" dirty="0" smtClean="0"/>
                  <a:t>Sipariş maliyeti</a:t>
                </a:r>
                <a14:m>
                  <m:oMath xmlns:m="http://schemas.openxmlformats.org/officeDocument/2006/math">
                    <m:r>
                      <a:rPr lang="tr-TR" i="1" smtClean="0">
                        <a:latin typeface="Cambria Math" panose="02040503050406030204" pitchFamily="18" charset="0"/>
                      </a:rPr>
                      <m:t>=</m:t>
                    </m:r>
                    <m:f>
                      <m:fPr>
                        <m:ctrlPr>
                          <a:rPr lang="tr-TR" i="1" smtClean="0">
                            <a:latin typeface="Cambria Math" panose="02040503050406030204" pitchFamily="18" charset="0"/>
                          </a:rPr>
                        </m:ctrlPr>
                      </m:fPr>
                      <m:num>
                        <m:r>
                          <a:rPr lang="tr-TR" b="0" i="1" smtClean="0">
                            <a:latin typeface="Cambria Math" panose="02040503050406030204" pitchFamily="18" charset="0"/>
                          </a:rPr>
                          <m:t>𝑇𝑜𝑝𝑙𝑎𝑚</m:t>
                        </m:r>
                        <m:r>
                          <a:rPr lang="tr-TR" b="0" i="1" smtClean="0">
                            <a:latin typeface="Cambria Math" panose="02040503050406030204" pitchFamily="18" charset="0"/>
                          </a:rPr>
                          <m:t> </m:t>
                        </m:r>
                        <m:r>
                          <a:rPr lang="tr-TR" b="0" i="1" smtClean="0">
                            <a:latin typeface="Cambria Math" panose="02040503050406030204" pitchFamily="18" charset="0"/>
                          </a:rPr>
                          <m:t>𝑆𝑖𝑝𝑎𝑟𝑖</m:t>
                        </m:r>
                        <m:r>
                          <a:rPr lang="tr-TR" b="0" i="1" smtClean="0">
                            <a:latin typeface="Cambria Math" panose="02040503050406030204" pitchFamily="18" charset="0"/>
                          </a:rPr>
                          <m:t>ş </m:t>
                        </m:r>
                        <m:r>
                          <a:rPr lang="tr-TR" b="0" i="1" smtClean="0">
                            <a:latin typeface="Cambria Math" panose="02040503050406030204" pitchFamily="18" charset="0"/>
                          </a:rPr>
                          <m:t>𝐺𝑖𝑑𝑒𝑟𝑙𝑒𝑟𝑖</m:t>
                        </m:r>
                      </m:num>
                      <m:den>
                        <m:r>
                          <a:rPr lang="tr-TR" b="0" i="1" smtClean="0">
                            <a:latin typeface="Cambria Math" panose="02040503050406030204" pitchFamily="18" charset="0"/>
                          </a:rPr>
                          <m:t>𝑇𝑜𝑝𝑙𝑎𝑚</m:t>
                        </m:r>
                        <m:r>
                          <a:rPr lang="tr-TR" b="0" i="1" smtClean="0">
                            <a:latin typeface="Cambria Math" panose="02040503050406030204" pitchFamily="18" charset="0"/>
                          </a:rPr>
                          <m:t> </m:t>
                        </m:r>
                        <m:r>
                          <a:rPr lang="tr-TR" b="0" i="1" smtClean="0">
                            <a:latin typeface="Cambria Math" panose="02040503050406030204" pitchFamily="18" charset="0"/>
                          </a:rPr>
                          <m:t>𝑆𝑖𝑝𝑎𝑟𝑖</m:t>
                        </m:r>
                        <m:r>
                          <a:rPr lang="tr-TR" b="0" i="1" smtClean="0">
                            <a:latin typeface="Cambria Math" panose="02040503050406030204" pitchFamily="18" charset="0"/>
                          </a:rPr>
                          <m:t>ş </m:t>
                        </m:r>
                        <m:r>
                          <a:rPr lang="tr-TR" b="0" i="1" smtClean="0">
                            <a:latin typeface="Cambria Math" panose="02040503050406030204" pitchFamily="18" charset="0"/>
                          </a:rPr>
                          <m:t>𝑆𝑎𝑦𝚤𝑠𝚤</m:t>
                        </m:r>
                      </m:den>
                    </m:f>
                  </m:oMath>
                </a14:m>
                <a:endParaRPr lang="tr-TR" dirty="0" err="1" smtClean="0"/>
              </a:p>
            </p:txBody>
          </p:sp>
        </mc:Choice>
        <mc:Fallback xmlns="">
          <p:sp>
            <p:nvSpPr>
              <p:cNvPr id="4" name="Metin kutusu 3"/>
              <p:cNvSpPr txBox="1">
                <a:spLocks noRot="1" noChangeAspect="1" noMove="1" noResize="1" noEditPoints="1" noAdjustHandles="1" noChangeArrowheads="1" noChangeShapeType="1" noTextEdit="1"/>
              </p:cNvSpPr>
              <p:nvPr/>
            </p:nvSpPr>
            <p:spPr>
              <a:xfrm>
                <a:off x="3439885" y="3577502"/>
                <a:ext cx="3883948" cy="436786"/>
              </a:xfrm>
              <a:prstGeom prst="rect">
                <a:avLst/>
              </a:prstGeom>
              <a:blipFill>
                <a:blip r:embed="rId3"/>
                <a:stretch>
                  <a:fillRect l="-3443" t="-2703" r="-782" b="-14865"/>
                </a:stretch>
              </a:blipFill>
              <a:ln>
                <a:solidFill>
                  <a:schemeClr val="bg2"/>
                </a:solidFill>
              </a:ln>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6" name="Metin kutusu 5"/>
              <p:cNvSpPr txBox="1"/>
              <p:nvPr/>
            </p:nvSpPr>
            <p:spPr>
              <a:xfrm>
                <a:off x="3566158" y="2684320"/>
                <a:ext cx="3891322" cy="428900"/>
              </a:xfrm>
              <a:prstGeom prst="rect">
                <a:avLst/>
              </a:prstGeom>
              <a:noFill/>
              <a:ln>
                <a:solidFill>
                  <a:schemeClr val="bg2"/>
                </a:solidFill>
              </a:ln>
            </p:spPr>
            <p:txBody>
              <a:bodyPr wrap="none" lIns="0" tIns="0" rIns="0" bIns="0" rtlCol="0">
                <a:spAutoFit/>
              </a:bodyPr>
              <a:lstStyle/>
              <a:p>
                <a:r>
                  <a:rPr lang="tr-TR" dirty="0" smtClean="0"/>
                  <a:t>Satınalma maliyeti</a:t>
                </a:r>
                <a14:m>
                  <m:oMath xmlns:m="http://schemas.openxmlformats.org/officeDocument/2006/math">
                    <m:r>
                      <a:rPr lang="tr-TR" i="1" smtClean="0">
                        <a:latin typeface="Cambria Math" panose="02040503050406030204" pitchFamily="18" charset="0"/>
                      </a:rPr>
                      <m:t>=</m:t>
                    </m:r>
                    <m:f>
                      <m:fPr>
                        <m:ctrlPr>
                          <a:rPr lang="tr-TR" i="1" smtClean="0">
                            <a:latin typeface="Cambria Math" panose="02040503050406030204" pitchFamily="18" charset="0"/>
                          </a:rPr>
                        </m:ctrlPr>
                      </m:fPr>
                      <m:num>
                        <m:r>
                          <a:rPr lang="tr-TR" b="0" i="1" smtClean="0">
                            <a:latin typeface="Cambria Math" panose="02040503050406030204" pitchFamily="18" charset="0"/>
                          </a:rPr>
                          <m:t>20.000</m:t>
                        </m:r>
                      </m:num>
                      <m:den>
                        <m:r>
                          <a:rPr lang="tr-TR" b="0" i="1" smtClean="0">
                            <a:latin typeface="Cambria Math" panose="02040503050406030204" pitchFamily="18" charset="0"/>
                          </a:rPr>
                          <m:t>(5.000</m:t>
                        </m:r>
                        <m:r>
                          <a:rPr lang="tr-TR" b="0" i="1" smtClean="0">
                            <a:latin typeface="Cambria Math" panose="02040503050406030204" pitchFamily="18" charset="0"/>
                          </a:rPr>
                          <m:t>𝑥</m:t>
                        </m:r>
                        <m:r>
                          <a:rPr lang="tr-TR" b="0" i="1" smtClean="0">
                            <a:latin typeface="Cambria Math" panose="02040503050406030204" pitchFamily="18" charset="0"/>
                          </a:rPr>
                          <m:t>20)</m:t>
                        </m:r>
                      </m:den>
                    </m:f>
                  </m:oMath>
                </a14:m>
                <a:r>
                  <a:rPr lang="tr-TR" dirty="0" smtClean="0"/>
                  <a:t>= % 0,20 </a:t>
                </a:r>
              </a:p>
            </p:txBody>
          </p:sp>
        </mc:Choice>
        <mc:Fallback xmlns="">
          <p:sp>
            <p:nvSpPr>
              <p:cNvPr id="6" name="Metin kutusu 5"/>
              <p:cNvSpPr txBox="1">
                <a:spLocks noRot="1" noChangeAspect="1" noMove="1" noResize="1" noEditPoints="1" noAdjustHandles="1" noChangeArrowheads="1" noChangeShapeType="1" noTextEdit="1"/>
              </p:cNvSpPr>
              <p:nvPr/>
            </p:nvSpPr>
            <p:spPr>
              <a:xfrm>
                <a:off x="3566158" y="2684320"/>
                <a:ext cx="3891322" cy="428900"/>
              </a:xfrm>
              <a:prstGeom prst="rect">
                <a:avLst/>
              </a:prstGeom>
              <a:blipFill>
                <a:blip r:embed="rId5"/>
                <a:stretch>
                  <a:fillRect l="-3438" t="-2740" r="-2656" b="-16438"/>
                </a:stretch>
              </a:blipFill>
              <a:ln>
                <a:solidFill>
                  <a:schemeClr val="bg2"/>
                </a:solidFill>
              </a:ln>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7" name="Metin kutusu 6"/>
              <p:cNvSpPr txBox="1"/>
              <p:nvPr/>
            </p:nvSpPr>
            <p:spPr>
              <a:xfrm>
                <a:off x="3566158" y="4462195"/>
                <a:ext cx="3003258" cy="393569"/>
              </a:xfrm>
              <a:prstGeom prst="rect">
                <a:avLst/>
              </a:prstGeom>
              <a:noFill/>
              <a:ln>
                <a:solidFill>
                  <a:schemeClr val="bg2"/>
                </a:solidFill>
              </a:ln>
            </p:spPr>
            <p:txBody>
              <a:bodyPr wrap="none" lIns="0" tIns="0" rIns="0" bIns="0" rtlCol="0">
                <a:spAutoFit/>
              </a:bodyPr>
              <a:lstStyle/>
              <a:p>
                <a:r>
                  <a:rPr lang="tr-TR" dirty="0" smtClean="0"/>
                  <a:t>Sipariş maliyeti</a:t>
                </a:r>
                <a14:m>
                  <m:oMath xmlns:m="http://schemas.openxmlformats.org/officeDocument/2006/math">
                    <m:r>
                      <a:rPr lang="tr-TR" i="1" smtClean="0">
                        <a:latin typeface="Cambria Math" panose="02040503050406030204" pitchFamily="18" charset="0"/>
                      </a:rPr>
                      <m:t>=</m:t>
                    </m:r>
                    <m:f>
                      <m:fPr>
                        <m:ctrlPr>
                          <a:rPr lang="tr-TR" i="1" smtClean="0">
                            <a:latin typeface="Cambria Math" panose="02040503050406030204" pitchFamily="18" charset="0"/>
                          </a:rPr>
                        </m:ctrlPr>
                      </m:fPr>
                      <m:num>
                        <m:r>
                          <a:rPr lang="tr-TR" b="0" i="1" smtClean="0">
                            <a:latin typeface="Cambria Math" panose="02040503050406030204" pitchFamily="18" charset="0"/>
                          </a:rPr>
                          <m:t>8.000</m:t>
                        </m:r>
                      </m:num>
                      <m:den>
                        <m:r>
                          <a:rPr lang="tr-TR" b="0" i="1" smtClean="0">
                            <a:latin typeface="Cambria Math" panose="02040503050406030204" pitchFamily="18" charset="0"/>
                          </a:rPr>
                          <m:t>8</m:t>
                        </m:r>
                      </m:den>
                    </m:f>
                  </m:oMath>
                </a14:m>
                <a:r>
                  <a:rPr lang="tr-TR" dirty="0" smtClean="0"/>
                  <a:t>= 1.000 </a:t>
                </a:r>
              </a:p>
            </p:txBody>
          </p:sp>
        </mc:Choice>
        <mc:Fallback xmlns="">
          <p:sp>
            <p:nvSpPr>
              <p:cNvPr id="7" name="Metin kutusu 6"/>
              <p:cNvSpPr txBox="1">
                <a:spLocks noRot="1" noChangeAspect="1" noMove="1" noResize="1" noEditPoints="1" noAdjustHandles="1" noChangeArrowheads="1" noChangeShapeType="1" noTextEdit="1"/>
              </p:cNvSpPr>
              <p:nvPr/>
            </p:nvSpPr>
            <p:spPr>
              <a:xfrm>
                <a:off x="3566158" y="4462195"/>
                <a:ext cx="3003258" cy="393569"/>
              </a:xfrm>
              <a:prstGeom prst="rect">
                <a:avLst/>
              </a:prstGeom>
              <a:blipFill>
                <a:blip r:embed="rId6"/>
                <a:stretch>
                  <a:fillRect l="-4444" t="-2985" r="-3434" b="-17910"/>
                </a:stretch>
              </a:blipFill>
              <a:ln>
                <a:solidFill>
                  <a:schemeClr val="bg2"/>
                </a:solidFill>
              </a:ln>
            </p:spPr>
            <p:txBody>
              <a:bodyPr/>
              <a:lstStyle/>
              <a:p>
                <a:r>
                  <a:rPr lang="tr-TR">
                    <a:noFill/>
                  </a:rPr>
                  <a:t> </a:t>
                </a:r>
              </a:p>
            </p:txBody>
          </p:sp>
        </mc:Fallback>
      </mc:AlternateContent>
    </p:spTree>
    <p:extLst>
      <p:ext uri="{BB962C8B-B14F-4D97-AF65-F5344CB8AC3E}">
        <p14:creationId xmlns:p14="http://schemas.microsoft.com/office/powerpoint/2010/main" val="40404814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1000"/>
                                        <p:tgtEl>
                                          <p:spTgt spid="4"/>
                                        </p:tgtEl>
                                      </p:cBhvr>
                                    </p:animEffect>
                                    <p:anim calcmode="lin" valueType="num">
                                      <p:cBhvr>
                                        <p:cTn id="22" dur="1000" fill="hold"/>
                                        <p:tgtEl>
                                          <p:spTgt spid="4"/>
                                        </p:tgtEl>
                                        <p:attrNameLst>
                                          <p:attrName>ppt_x</p:attrName>
                                        </p:attrNameLst>
                                      </p:cBhvr>
                                      <p:tavLst>
                                        <p:tav tm="0">
                                          <p:val>
                                            <p:strVal val="#ppt_x"/>
                                          </p:val>
                                        </p:tav>
                                        <p:tav tm="100000">
                                          <p:val>
                                            <p:strVal val="#ppt_x"/>
                                          </p:val>
                                        </p:tav>
                                      </p:tavLst>
                                    </p:anim>
                                    <p:anim calcmode="lin" valueType="num">
                                      <p:cBhvr>
                                        <p:cTn id="2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fade">
                                      <p:cBhvr>
                                        <p:cTn id="28" dur="1000"/>
                                        <p:tgtEl>
                                          <p:spTgt spid="7"/>
                                        </p:tgtEl>
                                      </p:cBhvr>
                                    </p:animEffect>
                                    <p:anim calcmode="lin" valueType="num">
                                      <p:cBhvr>
                                        <p:cTn id="29" dur="1000" fill="hold"/>
                                        <p:tgtEl>
                                          <p:spTgt spid="7"/>
                                        </p:tgtEl>
                                        <p:attrNameLst>
                                          <p:attrName>ppt_x</p:attrName>
                                        </p:attrNameLst>
                                      </p:cBhvr>
                                      <p:tavLst>
                                        <p:tav tm="0">
                                          <p:val>
                                            <p:strVal val="#ppt_x"/>
                                          </p:val>
                                        </p:tav>
                                        <p:tav tm="100000">
                                          <p:val>
                                            <p:strVal val="#ppt_x"/>
                                          </p:val>
                                        </p:tav>
                                      </p:tavLst>
                                    </p:anim>
                                    <p:anim calcmode="lin" valueType="num">
                                      <p:cBhvr>
                                        <p:cTn id="30"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6" grpId="0" animBg="1"/>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17714" y="109203"/>
            <a:ext cx="11974286" cy="1409617"/>
          </a:xfrm>
          <a:prstGeom prst="rect">
            <a:avLst/>
          </a:prstGeom>
        </p:spPr>
        <p:txBody>
          <a:bodyPr wrap="square">
            <a:spAutoFit/>
          </a:bodyPr>
          <a:lstStyle/>
          <a:p>
            <a:pPr algn="just">
              <a:lnSpc>
                <a:spcPct val="107000"/>
              </a:lnSpc>
              <a:spcAft>
                <a:spcPts val="800"/>
              </a:spcAft>
            </a:pPr>
            <a:r>
              <a:rPr lang="tr-TR" sz="2000" b="1" dirty="0" smtClean="0">
                <a:latin typeface="Times New Roman" panose="02020603050405020304" pitchFamily="18" charset="0"/>
                <a:ea typeface="Calibri" panose="020F0502020204030204" pitchFamily="34" charset="0"/>
                <a:cs typeface="Times New Roman" panose="02020603050405020304" pitchFamily="18" charset="0"/>
              </a:rPr>
              <a:t>Örnek 1: </a:t>
            </a:r>
            <a:r>
              <a:rPr lang="tr-TR" sz="2000" dirty="0" smtClean="0">
                <a:latin typeface="Times New Roman" panose="02020603050405020304" pitchFamily="18" charset="0"/>
                <a:ea typeface="Calibri" panose="020F0502020204030204" pitchFamily="34" charset="0"/>
                <a:cs typeface="Times New Roman" panose="02020603050405020304" pitchFamily="18" charset="0"/>
              </a:rPr>
              <a:t>Bir </a:t>
            </a:r>
            <a:r>
              <a:rPr lang="tr-TR" sz="2000" dirty="0" err="1" smtClean="0">
                <a:latin typeface="Times New Roman" panose="02020603050405020304" pitchFamily="18" charset="0"/>
                <a:ea typeface="Calibri" panose="020F0502020204030204" pitchFamily="34" charset="0"/>
                <a:cs typeface="Times New Roman" panose="02020603050405020304" pitchFamily="18" charset="0"/>
              </a:rPr>
              <a:t>restorantta</a:t>
            </a:r>
            <a:r>
              <a:rPr lang="tr-TR" sz="2000" dirty="0" smtClean="0">
                <a:latin typeface="Times New Roman" panose="02020603050405020304" pitchFamily="18" charset="0"/>
                <a:ea typeface="Calibri" panose="020F0502020204030204" pitchFamily="34" charset="0"/>
                <a:cs typeface="Times New Roman" panose="02020603050405020304" pitchFamily="18" charset="0"/>
              </a:rPr>
              <a:t> A malzemesinin üretileceği maksimum miktar 5000 birim ve fiyatı 20 TL’dir. Toplam satınalma giderlerinin 20.000 TL, toplam sipariş giderlerinin 8.000 TL, sipariş sayısının  da 8 olduğunu ve satınalmadan sağlanan toplam tasarrufların 4.750 TL olduğunu varsayarsak , satınalma, sipariş maliyetini ve satınalma tasarruf etkinlik endeksi nedir? </a:t>
            </a:r>
            <a:endParaRPr lang="tr-TR" dirty="0">
              <a:effectLst/>
              <a:latin typeface="Calibri" panose="020F0502020204030204" pitchFamily="34" charset="0"/>
              <a:ea typeface="Calibri" panose="020F0502020204030204" pitchFamily="34" charset="0"/>
              <a:cs typeface="Times New Roman" panose="02020603050405020304" pitchFamily="18" charset="0"/>
            </a:endParaRPr>
          </a:p>
        </p:txBody>
      </p:sp>
      <mc:AlternateContent xmlns:mc="http://schemas.openxmlformats.org/markup-compatibility/2006">
        <mc:Choice xmlns:a14="http://schemas.microsoft.com/office/drawing/2010/main" Requires="a14">
          <p:sp>
            <p:nvSpPr>
              <p:cNvPr id="5" name="Metin kutusu 4"/>
              <p:cNvSpPr txBox="1"/>
              <p:nvPr/>
            </p:nvSpPr>
            <p:spPr>
              <a:xfrm>
                <a:off x="513806" y="3575380"/>
                <a:ext cx="10937965" cy="438197"/>
              </a:xfrm>
              <a:prstGeom prst="rect">
                <a:avLst/>
              </a:prstGeom>
              <a:noFill/>
              <a:ln>
                <a:solidFill>
                  <a:schemeClr val="bg2"/>
                </a:solidFill>
              </a:ln>
            </p:spPr>
            <p:txBody>
              <a:bodyPr wrap="square" lIns="0" tIns="0" rIns="0" bIns="0" rtlCol="0">
                <a:spAutoFit/>
              </a:bodyPr>
              <a:lstStyle/>
              <a:p>
                <a:r>
                  <a:rPr lang="tr-TR" dirty="0" smtClean="0"/>
                  <a:t>Satınalma Etkinlik Endeksi</a:t>
                </a:r>
                <a14:m>
                  <m:oMath xmlns:m="http://schemas.openxmlformats.org/officeDocument/2006/math">
                    <m:r>
                      <a:rPr lang="tr-TR" i="1" smtClean="0">
                        <a:latin typeface="Cambria Math" panose="02040503050406030204" pitchFamily="18" charset="0"/>
                      </a:rPr>
                      <m:t>=</m:t>
                    </m:r>
                    <m:r>
                      <a:rPr lang="tr-TR" b="0" i="1" smtClean="0">
                        <a:latin typeface="Cambria Math" panose="02040503050406030204" pitchFamily="18" charset="0"/>
                      </a:rPr>
                      <m:t>(100</m:t>
                    </m:r>
                    <m:f>
                      <m:fPr>
                        <m:ctrlPr>
                          <a:rPr lang="tr-TR" i="1" smtClean="0">
                            <a:latin typeface="Cambria Math" panose="02040503050406030204" pitchFamily="18" charset="0"/>
                          </a:rPr>
                        </m:ctrlPr>
                      </m:fPr>
                      <m:num>
                        <m:r>
                          <a:rPr lang="tr-TR" b="0" i="1" smtClean="0">
                            <a:latin typeface="Cambria Math" panose="02040503050406030204" pitchFamily="18" charset="0"/>
                          </a:rPr>
                          <m:t>𝑇𝑜𝑝𝑙𝑎𝑚</m:t>
                        </m:r>
                        <m:r>
                          <a:rPr lang="tr-TR" b="0" i="1" smtClean="0">
                            <a:latin typeface="Cambria Math" panose="02040503050406030204" pitchFamily="18" charset="0"/>
                          </a:rPr>
                          <m:t> </m:t>
                        </m:r>
                        <m:r>
                          <a:rPr lang="tr-TR" b="0" i="1" smtClean="0">
                            <a:latin typeface="Cambria Math" panose="02040503050406030204" pitchFamily="18" charset="0"/>
                          </a:rPr>
                          <m:t>𝐺𝑖𝑑𝑒𝑟𝑙𝑒𝑟</m:t>
                        </m:r>
                        <m:r>
                          <a:rPr lang="tr-TR" b="0" i="1" smtClean="0">
                            <a:latin typeface="Cambria Math" panose="02040503050406030204" pitchFamily="18" charset="0"/>
                          </a:rPr>
                          <m:t>−</m:t>
                        </m:r>
                        <m:r>
                          <a:rPr lang="tr-TR" b="0" i="1" smtClean="0">
                            <a:latin typeface="Cambria Math" panose="02040503050406030204" pitchFamily="18" charset="0"/>
                          </a:rPr>
                          <m:t>𝑆𝑎</m:t>
                        </m:r>
                        <m:r>
                          <a:rPr lang="tr-TR" b="0" i="1" smtClean="0">
                            <a:latin typeface="Cambria Math" panose="02040503050406030204" pitchFamily="18" charset="0"/>
                          </a:rPr>
                          <m:t>ğ</m:t>
                        </m:r>
                        <m:r>
                          <a:rPr lang="tr-TR" b="0" i="1" smtClean="0">
                            <a:latin typeface="Cambria Math" panose="02040503050406030204" pitchFamily="18" charset="0"/>
                          </a:rPr>
                          <m:t>𝑙𝑎𝑛𝑎𝑛</m:t>
                        </m:r>
                        <m:r>
                          <a:rPr lang="tr-TR" b="0" i="1" smtClean="0">
                            <a:latin typeface="Cambria Math" panose="02040503050406030204" pitchFamily="18" charset="0"/>
                          </a:rPr>
                          <m:t> </m:t>
                        </m:r>
                        <m:r>
                          <a:rPr lang="tr-TR" b="0" i="1" smtClean="0">
                            <a:latin typeface="Cambria Math" panose="02040503050406030204" pitchFamily="18" charset="0"/>
                          </a:rPr>
                          <m:t>𝑇𝑎𝑠𝑎𝑟𝑟𝑢𝑓</m:t>
                        </m:r>
                        <m:r>
                          <a:rPr lang="tr-TR" b="0" i="1" smtClean="0">
                            <a:latin typeface="Cambria Math" panose="02040503050406030204" pitchFamily="18" charset="0"/>
                          </a:rPr>
                          <m:t> </m:t>
                        </m:r>
                        <m:r>
                          <a:rPr lang="tr-TR" b="0" i="1" smtClean="0">
                            <a:latin typeface="Cambria Math" panose="02040503050406030204" pitchFamily="18" charset="0"/>
                          </a:rPr>
                          <m:t>𝑇𝑜𝑝𝑙𝑎𝑚𝚤</m:t>
                        </m:r>
                      </m:num>
                      <m:den>
                        <m:r>
                          <a:rPr lang="tr-TR" b="0" i="1" smtClean="0">
                            <a:latin typeface="Cambria Math" panose="02040503050406030204" pitchFamily="18" charset="0"/>
                          </a:rPr>
                          <m:t>𝑆𝑎𝑡𝚤𝑛𝑎𝑙𝚤𝑛𝑎𝑛</m:t>
                        </m:r>
                        <m:r>
                          <a:rPr lang="tr-TR" b="0" i="1" smtClean="0">
                            <a:latin typeface="Cambria Math" panose="02040503050406030204" pitchFamily="18" charset="0"/>
                          </a:rPr>
                          <m:t>  </m:t>
                        </m:r>
                        <m:r>
                          <a:rPr lang="tr-TR" b="0" i="1" smtClean="0">
                            <a:latin typeface="Cambria Math" panose="02040503050406030204" pitchFamily="18" charset="0"/>
                          </a:rPr>
                          <m:t>𝑀𝑎𝑑𝑑𝑒𝑙𝑒𝑟𝑖𝑛𝑖𝑛</m:t>
                        </m:r>
                        <m:r>
                          <a:rPr lang="tr-TR" b="0" i="1" smtClean="0">
                            <a:latin typeface="Cambria Math" panose="02040503050406030204" pitchFamily="18" charset="0"/>
                          </a:rPr>
                          <m:t> </m:t>
                        </m:r>
                        <m:r>
                          <a:rPr lang="tr-TR" b="0" i="1" smtClean="0">
                            <a:latin typeface="Cambria Math" panose="02040503050406030204" pitchFamily="18" charset="0"/>
                          </a:rPr>
                          <m:t>𝑇𝑜𝑝𝑙𝑎𝑚</m:t>
                        </m:r>
                        <m:r>
                          <a:rPr lang="tr-TR" b="0" i="1" smtClean="0">
                            <a:latin typeface="Cambria Math" panose="02040503050406030204" pitchFamily="18" charset="0"/>
                          </a:rPr>
                          <m:t> </m:t>
                        </m:r>
                        <m:r>
                          <a:rPr lang="tr-TR" b="0" i="1" smtClean="0">
                            <a:latin typeface="Cambria Math" panose="02040503050406030204" pitchFamily="18" charset="0"/>
                          </a:rPr>
                          <m:t>𝐷𝑒</m:t>
                        </m:r>
                        <m:r>
                          <a:rPr lang="tr-TR" b="0" i="1" smtClean="0">
                            <a:latin typeface="Cambria Math" panose="02040503050406030204" pitchFamily="18" charset="0"/>
                          </a:rPr>
                          <m:t>ğ</m:t>
                        </m:r>
                        <m:r>
                          <a:rPr lang="tr-TR" b="0" i="1" smtClean="0">
                            <a:latin typeface="Cambria Math" panose="02040503050406030204" pitchFamily="18" charset="0"/>
                          </a:rPr>
                          <m:t>𝑒𝑟𝑖</m:t>
                        </m:r>
                      </m:den>
                    </m:f>
                  </m:oMath>
                </a14:m>
                <a:r>
                  <a:rPr lang="tr-TR" dirty="0" smtClean="0"/>
                  <a:t> - %100)</a:t>
                </a:r>
              </a:p>
            </p:txBody>
          </p:sp>
        </mc:Choice>
        <mc:Fallback>
          <p:sp>
            <p:nvSpPr>
              <p:cNvPr id="5" name="Metin kutusu 4"/>
              <p:cNvSpPr txBox="1">
                <a:spLocks noRot="1" noChangeAspect="1" noMove="1" noResize="1" noEditPoints="1" noAdjustHandles="1" noChangeArrowheads="1" noChangeShapeType="1" noTextEdit="1"/>
              </p:cNvSpPr>
              <p:nvPr/>
            </p:nvSpPr>
            <p:spPr>
              <a:xfrm>
                <a:off x="513806" y="3575380"/>
                <a:ext cx="10937965" cy="438197"/>
              </a:xfrm>
              <a:prstGeom prst="rect">
                <a:avLst/>
              </a:prstGeom>
              <a:blipFill>
                <a:blip r:embed="rId2"/>
                <a:stretch>
                  <a:fillRect l="-1224" t="-1370" b="-16438"/>
                </a:stretch>
              </a:blipFill>
              <a:ln>
                <a:solidFill>
                  <a:schemeClr val="bg2"/>
                </a:solidFill>
              </a:ln>
            </p:spPr>
            <p:txBody>
              <a:bodyPr/>
              <a:lstStyle/>
              <a:p>
                <a:r>
                  <a:rPr lang="tr-TR">
                    <a:noFill/>
                  </a:rPr>
                  <a:t> </a:t>
                </a:r>
              </a:p>
            </p:txBody>
          </p:sp>
        </mc:Fallback>
      </mc:AlternateContent>
      <mc:AlternateContent xmlns:mc="http://schemas.openxmlformats.org/markup-compatibility/2006">
        <mc:Choice xmlns:a14="http://schemas.microsoft.com/office/drawing/2010/main" Requires="a14">
          <p:sp>
            <p:nvSpPr>
              <p:cNvPr id="8" name="Metin kutusu 7"/>
              <p:cNvSpPr txBox="1"/>
              <p:nvPr/>
            </p:nvSpPr>
            <p:spPr>
              <a:xfrm>
                <a:off x="857794" y="4685475"/>
                <a:ext cx="10937965" cy="438197"/>
              </a:xfrm>
              <a:prstGeom prst="rect">
                <a:avLst/>
              </a:prstGeom>
              <a:noFill/>
              <a:ln>
                <a:solidFill>
                  <a:schemeClr val="bg2"/>
                </a:solidFill>
              </a:ln>
            </p:spPr>
            <p:txBody>
              <a:bodyPr wrap="square" lIns="0" tIns="0" rIns="0" bIns="0" rtlCol="0">
                <a:spAutoFit/>
              </a:bodyPr>
              <a:lstStyle/>
              <a:p>
                <a:r>
                  <a:rPr lang="tr-TR" dirty="0" smtClean="0"/>
                  <a:t>Satınalma Etkinlik Endeksi</a:t>
                </a:r>
                <a14:m>
                  <m:oMath xmlns:m="http://schemas.openxmlformats.org/officeDocument/2006/math">
                    <m:r>
                      <a:rPr lang="tr-TR" i="1" smtClean="0">
                        <a:latin typeface="Cambria Math" panose="02040503050406030204" pitchFamily="18" charset="0"/>
                      </a:rPr>
                      <m:t>=</m:t>
                    </m:r>
                    <m:r>
                      <a:rPr lang="tr-TR" b="0" i="1" smtClean="0">
                        <a:latin typeface="Cambria Math" panose="02040503050406030204" pitchFamily="18" charset="0"/>
                      </a:rPr>
                      <m:t>(100</m:t>
                    </m:r>
                    <m:f>
                      <m:fPr>
                        <m:ctrlPr>
                          <a:rPr lang="tr-TR" i="1" smtClean="0">
                            <a:latin typeface="Cambria Math" panose="02040503050406030204" pitchFamily="18" charset="0"/>
                          </a:rPr>
                        </m:ctrlPr>
                      </m:fPr>
                      <m:num>
                        <m:r>
                          <a:rPr lang="tr-TR" b="0" i="1" smtClean="0">
                            <a:latin typeface="Cambria Math" panose="02040503050406030204" pitchFamily="18" charset="0"/>
                          </a:rPr>
                          <m:t>20.000−4.750</m:t>
                        </m:r>
                      </m:num>
                      <m:den>
                        <m:r>
                          <a:rPr lang="tr-TR" i="1">
                            <a:latin typeface="Cambria Math" panose="02040503050406030204" pitchFamily="18" charset="0"/>
                          </a:rPr>
                          <m:t>(5.000</m:t>
                        </m:r>
                        <m:r>
                          <a:rPr lang="tr-TR" i="1">
                            <a:latin typeface="Cambria Math" panose="02040503050406030204" pitchFamily="18" charset="0"/>
                          </a:rPr>
                          <m:t>𝑥</m:t>
                        </m:r>
                        <m:r>
                          <a:rPr lang="tr-TR" i="1">
                            <a:latin typeface="Cambria Math" panose="02040503050406030204" pitchFamily="18" charset="0"/>
                          </a:rPr>
                          <m:t>20)</m:t>
                        </m:r>
                      </m:den>
                    </m:f>
                  </m:oMath>
                </a14:m>
                <a:r>
                  <a:rPr lang="tr-TR" dirty="0" smtClean="0"/>
                  <a:t> - %100)=%84.75</a:t>
                </a:r>
              </a:p>
            </p:txBody>
          </p:sp>
        </mc:Choice>
        <mc:Fallback>
          <p:sp>
            <p:nvSpPr>
              <p:cNvPr id="8" name="Metin kutusu 7"/>
              <p:cNvSpPr txBox="1">
                <a:spLocks noRot="1" noChangeAspect="1" noMove="1" noResize="1" noEditPoints="1" noAdjustHandles="1" noChangeArrowheads="1" noChangeShapeType="1" noTextEdit="1"/>
              </p:cNvSpPr>
              <p:nvPr/>
            </p:nvSpPr>
            <p:spPr>
              <a:xfrm>
                <a:off x="857794" y="4685475"/>
                <a:ext cx="10937965" cy="438197"/>
              </a:xfrm>
              <a:prstGeom prst="rect">
                <a:avLst/>
              </a:prstGeom>
              <a:blipFill>
                <a:blip r:embed="rId3"/>
                <a:stretch>
                  <a:fillRect l="-1281" t="-2740" b="-15068"/>
                </a:stretch>
              </a:blipFill>
              <a:ln>
                <a:solidFill>
                  <a:schemeClr val="bg2"/>
                </a:solidFill>
              </a:ln>
            </p:spPr>
            <p:txBody>
              <a:bodyPr/>
              <a:lstStyle/>
              <a:p>
                <a:r>
                  <a:rPr lang="tr-TR">
                    <a:noFill/>
                  </a:rPr>
                  <a:t> </a:t>
                </a:r>
              </a:p>
            </p:txBody>
          </p:sp>
        </mc:Fallback>
      </mc:AlternateContent>
    </p:spTree>
    <p:extLst>
      <p:ext uri="{BB962C8B-B14F-4D97-AF65-F5344CB8AC3E}">
        <p14:creationId xmlns:p14="http://schemas.microsoft.com/office/powerpoint/2010/main" val="34334166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17714" y="109203"/>
            <a:ext cx="11974286" cy="1409617"/>
          </a:xfrm>
          <a:prstGeom prst="rect">
            <a:avLst/>
          </a:prstGeom>
        </p:spPr>
        <p:txBody>
          <a:bodyPr wrap="square">
            <a:spAutoFit/>
          </a:bodyPr>
          <a:lstStyle/>
          <a:p>
            <a:pPr algn="just">
              <a:lnSpc>
                <a:spcPct val="107000"/>
              </a:lnSpc>
              <a:spcAft>
                <a:spcPts val="800"/>
              </a:spcAft>
            </a:pPr>
            <a:r>
              <a:rPr lang="tr-TR" sz="2000" b="1" dirty="0" smtClean="0">
                <a:latin typeface="Times New Roman" panose="02020603050405020304" pitchFamily="18" charset="0"/>
                <a:ea typeface="Calibri" panose="020F0502020204030204" pitchFamily="34" charset="0"/>
                <a:cs typeface="Times New Roman" panose="02020603050405020304" pitchFamily="18" charset="0"/>
              </a:rPr>
              <a:t>Örnek 2: </a:t>
            </a:r>
            <a:r>
              <a:rPr lang="tr-TR" sz="2000" dirty="0" smtClean="0">
                <a:latin typeface="Times New Roman" panose="02020603050405020304" pitchFamily="18" charset="0"/>
                <a:ea typeface="Calibri" panose="020F0502020204030204" pitchFamily="34" charset="0"/>
                <a:cs typeface="Times New Roman" panose="02020603050405020304" pitchFamily="18" charset="0"/>
              </a:rPr>
              <a:t>Bir barda </a:t>
            </a:r>
            <a:r>
              <a:rPr lang="tr-TR" sz="2000" dirty="0">
                <a:latin typeface="Times New Roman" panose="02020603050405020304" pitchFamily="18" charset="0"/>
                <a:ea typeface="Calibri" panose="020F0502020204030204" pitchFamily="34" charset="0"/>
                <a:cs typeface="Times New Roman" panose="02020603050405020304" pitchFamily="18" charset="0"/>
              </a:rPr>
              <a:t> </a:t>
            </a:r>
            <a:r>
              <a:rPr lang="tr-TR" sz="2000" dirty="0" smtClean="0">
                <a:latin typeface="Times New Roman" panose="02020603050405020304" pitchFamily="18" charset="0"/>
                <a:ea typeface="Calibri" panose="020F0502020204030204" pitchFamily="34" charset="0"/>
                <a:cs typeface="Times New Roman" panose="02020603050405020304" pitchFamily="18" charset="0"/>
              </a:rPr>
              <a:t>C içeceğinin üretileceği maksimum miktar 2000 birim ve fiyatı 40 TL’dir. Toplam satınalma giderlerinin 40.000 TL, toplam sipariş giderlerinin 12.000 TL, sipariş sayısının  da 20 olduğunu ve satınalmadan sağlanan toplam tasarrufların 8.000 TL olduğunu varsayarsak , satınalma, sipariş maliyetini ve satınalma tasarruf etkinlik endeksi nedir? </a:t>
            </a:r>
            <a:endParaRPr lang="tr-TR" dirty="0">
              <a:effectLst/>
              <a:latin typeface="Calibri" panose="020F0502020204030204" pitchFamily="34" charset="0"/>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3" name="Metin kutusu 2"/>
              <p:cNvSpPr txBox="1"/>
              <p:nvPr/>
            </p:nvSpPr>
            <p:spPr>
              <a:xfrm>
                <a:off x="2534193" y="1689457"/>
                <a:ext cx="5441041" cy="438197"/>
              </a:xfrm>
              <a:prstGeom prst="rect">
                <a:avLst/>
              </a:prstGeom>
              <a:noFill/>
              <a:ln>
                <a:solidFill>
                  <a:schemeClr val="bg2"/>
                </a:solidFill>
              </a:ln>
            </p:spPr>
            <p:txBody>
              <a:bodyPr wrap="none" lIns="0" tIns="0" rIns="0" bIns="0" rtlCol="0">
                <a:spAutoFit/>
              </a:bodyPr>
              <a:lstStyle/>
              <a:p>
                <a:r>
                  <a:rPr lang="tr-TR" dirty="0" smtClean="0"/>
                  <a:t>Satınalma maliyeti</a:t>
                </a:r>
                <a14:m>
                  <m:oMath xmlns:m="http://schemas.openxmlformats.org/officeDocument/2006/math">
                    <m:r>
                      <a:rPr lang="tr-TR" i="1" smtClean="0">
                        <a:latin typeface="Cambria Math" panose="02040503050406030204" pitchFamily="18" charset="0"/>
                      </a:rPr>
                      <m:t>=</m:t>
                    </m:r>
                    <m:f>
                      <m:fPr>
                        <m:ctrlPr>
                          <a:rPr lang="tr-TR" i="1" smtClean="0">
                            <a:latin typeface="Cambria Math" panose="02040503050406030204" pitchFamily="18" charset="0"/>
                          </a:rPr>
                        </m:ctrlPr>
                      </m:fPr>
                      <m:num>
                        <m:r>
                          <a:rPr lang="tr-TR" b="0" i="1" smtClean="0">
                            <a:latin typeface="Cambria Math" panose="02040503050406030204" pitchFamily="18" charset="0"/>
                          </a:rPr>
                          <m:t>𝑇𝑜𝑝𝑙𝑎𝑚</m:t>
                        </m:r>
                        <m:r>
                          <a:rPr lang="tr-TR" b="0" i="1" smtClean="0">
                            <a:latin typeface="Cambria Math" panose="02040503050406030204" pitchFamily="18" charset="0"/>
                          </a:rPr>
                          <m:t> </m:t>
                        </m:r>
                        <m:r>
                          <a:rPr lang="tr-TR" b="0" i="1" smtClean="0">
                            <a:latin typeface="Cambria Math" panose="02040503050406030204" pitchFamily="18" charset="0"/>
                          </a:rPr>
                          <m:t>𝑆𝑎𝑡𝚤𝑛𝑎𝑙𝑚𝑎</m:t>
                        </m:r>
                        <m:r>
                          <a:rPr lang="tr-TR" b="0" i="1" smtClean="0">
                            <a:latin typeface="Cambria Math" panose="02040503050406030204" pitchFamily="18" charset="0"/>
                          </a:rPr>
                          <m:t> </m:t>
                        </m:r>
                        <m:r>
                          <a:rPr lang="tr-TR" b="0" i="1" smtClean="0">
                            <a:latin typeface="Cambria Math" panose="02040503050406030204" pitchFamily="18" charset="0"/>
                          </a:rPr>
                          <m:t>𝐺𝑖𝑑𝑒𝑟𝑙𝑒𝑟𝑖</m:t>
                        </m:r>
                      </m:num>
                      <m:den>
                        <m:r>
                          <a:rPr lang="tr-TR" b="0" i="1" smtClean="0">
                            <a:latin typeface="Cambria Math" panose="02040503050406030204" pitchFamily="18" charset="0"/>
                          </a:rPr>
                          <m:t>𝑆𝑎𝑡𝚤𝑛𝑎𝑙𝑚𝑎</m:t>
                        </m:r>
                        <m:r>
                          <a:rPr lang="tr-TR" b="0" i="1" smtClean="0">
                            <a:latin typeface="Cambria Math" panose="02040503050406030204" pitchFamily="18" charset="0"/>
                          </a:rPr>
                          <m:t> </m:t>
                        </m:r>
                        <m:r>
                          <a:rPr lang="tr-TR" b="0" i="1" smtClean="0">
                            <a:latin typeface="Cambria Math" panose="02040503050406030204" pitchFamily="18" charset="0"/>
                          </a:rPr>
                          <m:t>𝑀𝑎𝑑𝑑𝑒𝑙𝑒𝑟𝑖𝑛𝑖𝑛</m:t>
                        </m:r>
                        <m:r>
                          <a:rPr lang="tr-TR" b="0" i="1" smtClean="0">
                            <a:latin typeface="Cambria Math" panose="02040503050406030204" pitchFamily="18" charset="0"/>
                          </a:rPr>
                          <m:t> </m:t>
                        </m:r>
                        <m:r>
                          <a:rPr lang="tr-TR" b="0" i="1" smtClean="0">
                            <a:latin typeface="Cambria Math" panose="02040503050406030204" pitchFamily="18" charset="0"/>
                          </a:rPr>
                          <m:t>𝑇𝑜𝑝𝑙𝑎𝑚</m:t>
                        </m:r>
                        <m:r>
                          <a:rPr lang="tr-TR" b="0" i="1" smtClean="0">
                            <a:latin typeface="Cambria Math" panose="02040503050406030204" pitchFamily="18" charset="0"/>
                          </a:rPr>
                          <m:t> </m:t>
                        </m:r>
                        <m:r>
                          <a:rPr lang="tr-TR" b="0" i="1" smtClean="0">
                            <a:latin typeface="Cambria Math" panose="02040503050406030204" pitchFamily="18" charset="0"/>
                          </a:rPr>
                          <m:t>𝐷𝑒</m:t>
                        </m:r>
                        <m:r>
                          <a:rPr lang="tr-TR" b="0" i="1" smtClean="0">
                            <a:latin typeface="Cambria Math" panose="02040503050406030204" pitchFamily="18" charset="0"/>
                          </a:rPr>
                          <m:t>ğ</m:t>
                        </m:r>
                        <m:r>
                          <a:rPr lang="tr-TR" b="0" i="1" smtClean="0">
                            <a:latin typeface="Cambria Math" panose="02040503050406030204" pitchFamily="18" charset="0"/>
                          </a:rPr>
                          <m:t>𝑒𝑟𝑖</m:t>
                        </m:r>
                      </m:den>
                    </m:f>
                  </m:oMath>
                </a14:m>
                <a:endParaRPr lang="tr-TR" dirty="0" err="1" smtClean="0"/>
              </a:p>
            </p:txBody>
          </p:sp>
        </mc:Choice>
        <mc:Fallback xmlns="">
          <p:sp>
            <p:nvSpPr>
              <p:cNvPr id="3" name="Metin kutusu 2"/>
              <p:cNvSpPr txBox="1">
                <a:spLocks noRot="1" noChangeAspect="1" noMove="1" noResize="1" noEditPoints="1" noAdjustHandles="1" noChangeArrowheads="1" noChangeShapeType="1" noTextEdit="1"/>
              </p:cNvSpPr>
              <p:nvPr/>
            </p:nvSpPr>
            <p:spPr>
              <a:xfrm>
                <a:off x="2534193" y="1689457"/>
                <a:ext cx="5441041" cy="438197"/>
              </a:xfrm>
              <a:prstGeom prst="rect">
                <a:avLst/>
              </a:prstGeom>
              <a:blipFill>
                <a:blip r:embed="rId2"/>
                <a:stretch>
                  <a:fillRect l="-2573" t="-1351" r="-447" b="-16216"/>
                </a:stretch>
              </a:blipFill>
              <a:ln>
                <a:solidFill>
                  <a:schemeClr val="bg2"/>
                </a:solidFill>
              </a:ln>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4" name="Metin kutusu 3"/>
              <p:cNvSpPr txBox="1"/>
              <p:nvPr/>
            </p:nvSpPr>
            <p:spPr>
              <a:xfrm>
                <a:off x="3439885" y="3577502"/>
                <a:ext cx="3883948" cy="436786"/>
              </a:xfrm>
              <a:prstGeom prst="rect">
                <a:avLst/>
              </a:prstGeom>
              <a:noFill/>
              <a:ln>
                <a:solidFill>
                  <a:schemeClr val="bg2"/>
                </a:solidFill>
              </a:ln>
            </p:spPr>
            <p:txBody>
              <a:bodyPr wrap="none" lIns="0" tIns="0" rIns="0" bIns="0" rtlCol="0">
                <a:spAutoFit/>
              </a:bodyPr>
              <a:lstStyle/>
              <a:p>
                <a:r>
                  <a:rPr lang="tr-TR" dirty="0" smtClean="0"/>
                  <a:t>Sipariş maliyeti</a:t>
                </a:r>
                <a14:m>
                  <m:oMath xmlns:m="http://schemas.openxmlformats.org/officeDocument/2006/math">
                    <m:r>
                      <a:rPr lang="tr-TR" i="1" smtClean="0">
                        <a:latin typeface="Cambria Math" panose="02040503050406030204" pitchFamily="18" charset="0"/>
                      </a:rPr>
                      <m:t>=</m:t>
                    </m:r>
                    <m:f>
                      <m:fPr>
                        <m:ctrlPr>
                          <a:rPr lang="tr-TR" i="1" smtClean="0">
                            <a:latin typeface="Cambria Math" panose="02040503050406030204" pitchFamily="18" charset="0"/>
                          </a:rPr>
                        </m:ctrlPr>
                      </m:fPr>
                      <m:num>
                        <m:r>
                          <a:rPr lang="tr-TR" b="0" i="1" smtClean="0">
                            <a:latin typeface="Cambria Math" panose="02040503050406030204" pitchFamily="18" charset="0"/>
                          </a:rPr>
                          <m:t>𝑇𝑜𝑝𝑙𝑎𝑚</m:t>
                        </m:r>
                        <m:r>
                          <a:rPr lang="tr-TR" b="0" i="1" smtClean="0">
                            <a:latin typeface="Cambria Math" panose="02040503050406030204" pitchFamily="18" charset="0"/>
                          </a:rPr>
                          <m:t> </m:t>
                        </m:r>
                        <m:r>
                          <a:rPr lang="tr-TR" b="0" i="1" smtClean="0">
                            <a:latin typeface="Cambria Math" panose="02040503050406030204" pitchFamily="18" charset="0"/>
                          </a:rPr>
                          <m:t>𝑆𝑖𝑝𝑎𝑟𝑖</m:t>
                        </m:r>
                        <m:r>
                          <a:rPr lang="tr-TR" b="0" i="1" smtClean="0">
                            <a:latin typeface="Cambria Math" panose="02040503050406030204" pitchFamily="18" charset="0"/>
                          </a:rPr>
                          <m:t>ş </m:t>
                        </m:r>
                        <m:r>
                          <a:rPr lang="tr-TR" b="0" i="1" smtClean="0">
                            <a:latin typeface="Cambria Math" panose="02040503050406030204" pitchFamily="18" charset="0"/>
                          </a:rPr>
                          <m:t>𝐺𝑖𝑑𝑒𝑟𝑙𝑒𝑟𝑖</m:t>
                        </m:r>
                      </m:num>
                      <m:den>
                        <m:r>
                          <a:rPr lang="tr-TR" b="0" i="1" smtClean="0">
                            <a:latin typeface="Cambria Math" panose="02040503050406030204" pitchFamily="18" charset="0"/>
                          </a:rPr>
                          <m:t>𝑇𝑜𝑝𝑙𝑎𝑚</m:t>
                        </m:r>
                        <m:r>
                          <a:rPr lang="tr-TR" b="0" i="1" smtClean="0">
                            <a:latin typeface="Cambria Math" panose="02040503050406030204" pitchFamily="18" charset="0"/>
                          </a:rPr>
                          <m:t> </m:t>
                        </m:r>
                        <m:r>
                          <a:rPr lang="tr-TR" b="0" i="1" smtClean="0">
                            <a:latin typeface="Cambria Math" panose="02040503050406030204" pitchFamily="18" charset="0"/>
                          </a:rPr>
                          <m:t>𝑆𝑖𝑝𝑎𝑟𝑖</m:t>
                        </m:r>
                        <m:r>
                          <a:rPr lang="tr-TR" b="0" i="1" smtClean="0">
                            <a:latin typeface="Cambria Math" panose="02040503050406030204" pitchFamily="18" charset="0"/>
                          </a:rPr>
                          <m:t>ş </m:t>
                        </m:r>
                        <m:r>
                          <a:rPr lang="tr-TR" b="0" i="1" smtClean="0">
                            <a:latin typeface="Cambria Math" panose="02040503050406030204" pitchFamily="18" charset="0"/>
                          </a:rPr>
                          <m:t>𝑆𝑎𝑦𝚤𝑠𝚤</m:t>
                        </m:r>
                      </m:den>
                    </m:f>
                  </m:oMath>
                </a14:m>
                <a:endParaRPr lang="tr-TR" dirty="0" err="1" smtClean="0"/>
              </a:p>
            </p:txBody>
          </p:sp>
        </mc:Choice>
        <mc:Fallback xmlns="">
          <p:sp>
            <p:nvSpPr>
              <p:cNvPr id="4" name="Metin kutusu 3"/>
              <p:cNvSpPr txBox="1">
                <a:spLocks noRot="1" noChangeAspect="1" noMove="1" noResize="1" noEditPoints="1" noAdjustHandles="1" noChangeArrowheads="1" noChangeShapeType="1" noTextEdit="1"/>
              </p:cNvSpPr>
              <p:nvPr/>
            </p:nvSpPr>
            <p:spPr>
              <a:xfrm>
                <a:off x="3439885" y="3577502"/>
                <a:ext cx="3883948" cy="436786"/>
              </a:xfrm>
              <a:prstGeom prst="rect">
                <a:avLst/>
              </a:prstGeom>
              <a:blipFill>
                <a:blip r:embed="rId3"/>
                <a:stretch>
                  <a:fillRect l="-3443" t="-2703" r="-782" b="-14865"/>
                </a:stretch>
              </a:blipFill>
              <a:ln>
                <a:solidFill>
                  <a:schemeClr val="bg2"/>
                </a:solidFill>
              </a:ln>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5" name="Metin kutusu 4"/>
              <p:cNvSpPr txBox="1"/>
              <p:nvPr/>
            </p:nvSpPr>
            <p:spPr>
              <a:xfrm>
                <a:off x="444137" y="5303671"/>
                <a:ext cx="10937965" cy="438197"/>
              </a:xfrm>
              <a:prstGeom prst="rect">
                <a:avLst/>
              </a:prstGeom>
              <a:noFill/>
              <a:ln>
                <a:solidFill>
                  <a:schemeClr val="bg2"/>
                </a:solidFill>
              </a:ln>
            </p:spPr>
            <p:txBody>
              <a:bodyPr wrap="square" lIns="0" tIns="0" rIns="0" bIns="0" rtlCol="0">
                <a:spAutoFit/>
              </a:bodyPr>
              <a:lstStyle/>
              <a:p>
                <a:r>
                  <a:rPr lang="tr-TR" dirty="0" smtClean="0"/>
                  <a:t>Satınalma Etkinlik Endeksi</a:t>
                </a:r>
                <a14:m>
                  <m:oMath xmlns:m="http://schemas.openxmlformats.org/officeDocument/2006/math">
                    <m:r>
                      <a:rPr lang="tr-TR" i="1" smtClean="0">
                        <a:latin typeface="Cambria Math" panose="02040503050406030204" pitchFamily="18" charset="0"/>
                      </a:rPr>
                      <m:t>=</m:t>
                    </m:r>
                    <m:r>
                      <a:rPr lang="tr-TR" b="0" i="1" smtClean="0">
                        <a:latin typeface="Cambria Math" panose="02040503050406030204" pitchFamily="18" charset="0"/>
                      </a:rPr>
                      <m:t>(100</m:t>
                    </m:r>
                    <m:f>
                      <m:fPr>
                        <m:ctrlPr>
                          <a:rPr lang="tr-TR" i="1" smtClean="0">
                            <a:latin typeface="Cambria Math" panose="02040503050406030204" pitchFamily="18" charset="0"/>
                          </a:rPr>
                        </m:ctrlPr>
                      </m:fPr>
                      <m:num>
                        <m:r>
                          <a:rPr lang="tr-TR" b="0" i="1" smtClean="0">
                            <a:latin typeface="Cambria Math" panose="02040503050406030204" pitchFamily="18" charset="0"/>
                          </a:rPr>
                          <m:t>𝑇𝑜𝑝𝑙𝑎𝑚</m:t>
                        </m:r>
                        <m:r>
                          <a:rPr lang="tr-TR" b="0" i="1" smtClean="0">
                            <a:latin typeface="Cambria Math" panose="02040503050406030204" pitchFamily="18" charset="0"/>
                          </a:rPr>
                          <m:t> </m:t>
                        </m:r>
                        <m:r>
                          <a:rPr lang="tr-TR" b="0" i="1" smtClean="0">
                            <a:latin typeface="Cambria Math" panose="02040503050406030204" pitchFamily="18" charset="0"/>
                          </a:rPr>
                          <m:t>𝐺𝑖𝑑𝑒𝑟𝑙𝑒𝑟</m:t>
                        </m:r>
                        <m:r>
                          <a:rPr lang="tr-TR" b="0" i="1" smtClean="0">
                            <a:latin typeface="Cambria Math" panose="02040503050406030204" pitchFamily="18" charset="0"/>
                          </a:rPr>
                          <m:t>−</m:t>
                        </m:r>
                        <m:r>
                          <a:rPr lang="tr-TR" b="0" i="1" smtClean="0">
                            <a:latin typeface="Cambria Math" panose="02040503050406030204" pitchFamily="18" charset="0"/>
                          </a:rPr>
                          <m:t>𝑆𝑎</m:t>
                        </m:r>
                        <m:r>
                          <a:rPr lang="tr-TR" b="0" i="1" smtClean="0">
                            <a:latin typeface="Cambria Math" panose="02040503050406030204" pitchFamily="18" charset="0"/>
                          </a:rPr>
                          <m:t>ğ</m:t>
                        </m:r>
                        <m:r>
                          <a:rPr lang="tr-TR" b="0" i="1" smtClean="0">
                            <a:latin typeface="Cambria Math" panose="02040503050406030204" pitchFamily="18" charset="0"/>
                          </a:rPr>
                          <m:t>𝑙𝑎𝑛𝑎𝑛</m:t>
                        </m:r>
                        <m:r>
                          <a:rPr lang="tr-TR" b="0" i="1" smtClean="0">
                            <a:latin typeface="Cambria Math" panose="02040503050406030204" pitchFamily="18" charset="0"/>
                          </a:rPr>
                          <m:t> </m:t>
                        </m:r>
                        <m:r>
                          <a:rPr lang="tr-TR" b="0" i="1" smtClean="0">
                            <a:latin typeface="Cambria Math" panose="02040503050406030204" pitchFamily="18" charset="0"/>
                          </a:rPr>
                          <m:t>𝑇𝑎𝑠𝑎𝑟𝑟𝑢𝑓</m:t>
                        </m:r>
                        <m:r>
                          <a:rPr lang="tr-TR" b="0" i="1" smtClean="0">
                            <a:latin typeface="Cambria Math" panose="02040503050406030204" pitchFamily="18" charset="0"/>
                          </a:rPr>
                          <m:t> </m:t>
                        </m:r>
                        <m:r>
                          <a:rPr lang="tr-TR" b="0" i="1" smtClean="0">
                            <a:latin typeface="Cambria Math" panose="02040503050406030204" pitchFamily="18" charset="0"/>
                          </a:rPr>
                          <m:t>𝑇𝑜𝑝𝑙𝑎𝑚𝚤</m:t>
                        </m:r>
                      </m:num>
                      <m:den>
                        <m:r>
                          <a:rPr lang="tr-TR" b="0" i="1" smtClean="0">
                            <a:latin typeface="Cambria Math" panose="02040503050406030204" pitchFamily="18" charset="0"/>
                          </a:rPr>
                          <m:t>𝑆𝑎𝑡𝚤𝑛𝑎𝑙𝚤𝑛𝑎𝑛</m:t>
                        </m:r>
                        <m:r>
                          <a:rPr lang="tr-TR" b="0" i="1" smtClean="0">
                            <a:latin typeface="Cambria Math" panose="02040503050406030204" pitchFamily="18" charset="0"/>
                          </a:rPr>
                          <m:t>  </m:t>
                        </m:r>
                        <m:r>
                          <a:rPr lang="tr-TR" b="0" i="1" smtClean="0">
                            <a:latin typeface="Cambria Math" panose="02040503050406030204" pitchFamily="18" charset="0"/>
                          </a:rPr>
                          <m:t>𝑀𝑎𝑑𝑑𝑒𝑙𝑒𝑟𝑖𝑛𝑖𝑛</m:t>
                        </m:r>
                        <m:r>
                          <a:rPr lang="tr-TR" b="0" i="1" smtClean="0">
                            <a:latin typeface="Cambria Math" panose="02040503050406030204" pitchFamily="18" charset="0"/>
                          </a:rPr>
                          <m:t> </m:t>
                        </m:r>
                        <m:r>
                          <a:rPr lang="tr-TR" b="0" i="1" smtClean="0">
                            <a:latin typeface="Cambria Math" panose="02040503050406030204" pitchFamily="18" charset="0"/>
                          </a:rPr>
                          <m:t>𝑇𝑜𝑝𝑙𝑎𝑚</m:t>
                        </m:r>
                        <m:r>
                          <a:rPr lang="tr-TR" b="0" i="1" smtClean="0">
                            <a:latin typeface="Cambria Math" panose="02040503050406030204" pitchFamily="18" charset="0"/>
                          </a:rPr>
                          <m:t> </m:t>
                        </m:r>
                        <m:r>
                          <a:rPr lang="tr-TR" b="0" i="1" smtClean="0">
                            <a:latin typeface="Cambria Math" panose="02040503050406030204" pitchFamily="18" charset="0"/>
                          </a:rPr>
                          <m:t>𝐷𝑒</m:t>
                        </m:r>
                        <m:r>
                          <a:rPr lang="tr-TR" b="0" i="1" smtClean="0">
                            <a:latin typeface="Cambria Math" panose="02040503050406030204" pitchFamily="18" charset="0"/>
                          </a:rPr>
                          <m:t>ğ</m:t>
                        </m:r>
                        <m:r>
                          <a:rPr lang="tr-TR" b="0" i="1" smtClean="0">
                            <a:latin typeface="Cambria Math" panose="02040503050406030204" pitchFamily="18" charset="0"/>
                          </a:rPr>
                          <m:t>𝑒𝑟𝑖</m:t>
                        </m:r>
                      </m:den>
                    </m:f>
                  </m:oMath>
                </a14:m>
                <a:r>
                  <a:rPr lang="tr-TR" dirty="0" smtClean="0"/>
                  <a:t> - %100)</a:t>
                </a:r>
              </a:p>
            </p:txBody>
          </p:sp>
        </mc:Choice>
        <mc:Fallback xmlns="">
          <p:sp>
            <p:nvSpPr>
              <p:cNvPr id="5" name="Metin kutusu 4"/>
              <p:cNvSpPr txBox="1">
                <a:spLocks noRot="1" noChangeAspect="1" noMove="1" noResize="1" noEditPoints="1" noAdjustHandles="1" noChangeArrowheads="1" noChangeShapeType="1" noTextEdit="1"/>
              </p:cNvSpPr>
              <p:nvPr/>
            </p:nvSpPr>
            <p:spPr>
              <a:xfrm>
                <a:off x="444137" y="5303671"/>
                <a:ext cx="10937965" cy="438197"/>
              </a:xfrm>
              <a:prstGeom prst="rect">
                <a:avLst/>
              </a:prstGeom>
              <a:blipFill>
                <a:blip r:embed="rId4"/>
                <a:stretch>
                  <a:fillRect l="-1281" t="-1351" b="-16216"/>
                </a:stretch>
              </a:blipFill>
              <a:ln>
                <a:solidFill>
                  <a:schemeClr val="bg2"/>
                </a:solidFill>
              </a:ln>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6" name="Metin kutusu 5"/>
              <p:cNvSpPr txBox="1"/>
              <p:nvPr/>
            </p:nvSpPr>
            <p:spPr>
              <a:xfrm>
                <a:off x="3566158" y="2684320"/>
                <a:ext cx="3891322" cy="428900"/>
              </a:xfrm>
              <a:prstGeom prst="rect">
                <a:avLst/>
              </a:prstGeom>
              <a:noFill/>
              <a:ln>
                <a:solidFill>
                  <a:schemeClr val="bg2"/>
                </a:solidFill>
              </a:ln>
            </p:spPr>
            <p:txBody>
              <a:bodyPr wrap="none" lIns="0" tIns="0" rIns="0" bIns="0" rtlCol="0">
                <a:spAutoFit/>
              </a:bodyPr>
              <a:lstStyle/>
              <a:p>
                <a:r>
                  <a:rPr lang="tr-TR" dirty="0" smtClean="0"/>
                  <a:t>Satınalma maliyeti</a:t>
                </a:r>
                <a14:m>
                  <m:oMath xmlns:m="http://schemas.openxmlformats.org/officeDocument/2006/math">
                    <m:r>
                      <a:rPr lang="tr-TR" i="1" smtClean="0">
                        <a:latin typeface="Cambria Math" panose="02040503050406030204" pitchFamily="18" charset="0"/>
                      </a:rPr>
                      <m:t>=</m:t>
                    </m:r>
                    <m:f>
                      <m:fPr>
                        <m:ctrlPr>
                          <a:rPr lang="tr-TR" i="1" smtClean="0">
                            <a:latin typeface="Cambria Math" panose="02040503050406030204" pitchFamily="18" charset="0"/>
                          </a:rPr>
                        </m:ctrlPr>
                      </m:fPr>
                      <m:num>
                        <m:r>
                          <a:rPr lang="tr-TR" b="0" i="1" smtClean="0">
                            <a:latin typeface="Cambria Math" panose="02040503050406030204" pitchFamily="18" charset="0"/>
                          </a:rPr>
                          <m:t>40.000</m:t>
                        </m:r>
                      </m:num>
                      <m:den>
                        <m:r>
                          <a:rPr lang="tr-TR" b="0" i="1" smtClean="0">
                            <a:latin typeface="Cambria Math" panose="02040503050406030204" pitchFamily="18" charset="0"/>
                          </a:rPr>
                          <m:t>(2.000</m:t>
                        </m:r>
                        <m:r>
                          <a:rPr lang="tr-TR" b="0" i="1" smtClean="0">
                            <a:latin typeface="Cambria Math" panose="02040503050406030204" pitchFamily="18" charset="0"/>
                          </a:rPr>
                          <m:t>𝑥</m:t>
                        </m:r>
                        <m:r>
                          <a:rPr lang="tr-TR" b="0" i="1" smtClean="0">
                            <a:latin typeface="Cambria Math" panose="02040503050406030204" pitchFamily="18" charset="0"/>
                          </a:rPr>
                          <m:t>40)</m:t>
                        </m:r>
                      </m:den>
                    </m:f>
                  </m:oMath>
                </a14:m>
                <a:r>
                  <a:rPr lang="tr-TR" dirty="0" smtClean="0"/>
                  <a:t>= % 0,50 </a:t>
                </a:r>
              </a:p>
            </p:txBody>
          </p:sp>
        </mc:Choice>
        <mc:Fallback xmlns="">
          <p:sp>
            <p:nvSpPr>
              <p:cNvPr id="6" name="Metin kutusu 5"/>
              <p:cNvSpPr txBox="1">
                <a:spLocks noRot="1" noChangeAspect="1" noMove="1" noResize="1" noEditPoints="1" noAdjustHandles="1" noChangeArrowheads="1" noChangeShapeType="1" noTextEdit="1"/>
              </p:cNvSpPr>
              <p:nvPr/>
            </p:nvSpPr>
            <p:spPr>
              <a:xfrm>
                <a:off x="3566158" y="2684320"/>
                <a:ext cx="3891322" cy="428900"/>
              </a:xfrm>
              <a:prstGeom prst="rect">
                <a:avLst/>
              </a:prstGeom>
              <a:blipFill>
                <a:blip r:embed="rId5"/>
                <a:stretch>
                  <a:fillRect l="-3438" t="-2740" r="-2656" b="-16438"/>
                </a:stretch>
              </a:blipFill>
              <a:ln>
                <a:solidFill>
                  <a:schemeClr val="bg2"/>
                </a:solidFill>
              </a:ln>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7" name="Metin kutusu 6"/>
              <p:cNvSpPr txBox="1"/>
              <p:nvPr/>
            </p:nvSpPr>
            <p:spPr>
              <a:xfrm>
                <a:off x="3566158" y="4462195"/>
                <a:ext cx="2870209" cy="393441"/>
              </a:xfrm>
              <a:prstGeom prst="rect">
                <a:avLst/>
              </a:prstGeom>
              <a:noFill/>
              <a:ln>
                <a:solidFill>
                  <a:schemeClr val="bg2"/>
                </a:solidFill>
              </a:ln>
            </p:spPr>
            <p:txBody>
              <a:bodyPr wrap="none" lIns="0" tIns="0" rIns="0" bIns="0" rtlCol="0">
                <a:spAutoFit/>
              </a:bodyPr>
              <a:lstStyle/>
              <a:p>
                <a:r>
                  <a:rPr lang="tr-TR" dirty="0" smtClean="0"/>
                  <a:t>Sipariş maliyeti</a:t>
                </a:r>
                <a14:m>
                  <m:oMath xmlns:m="http://schemas.openxmlformats.org/officeDocument/2006/math">
                    <m:r>
                      <a:rPr lang="tr-TR" i="1" smtClean="0">
                        <a:latin typeface="Cambria Math" panose="02040503050406030204" pitchFamily="18" charset="0"/>
                      </a:rPr>
                      <m:t>=</m:t>
                    </m:r>
                    <m:f>
                      <m:fPr>
                        <m:ctrlPr>
                          <a:rPr lang="tr-TR" i="1" smtClean="0">
                            <a:latin typeface="Cambria Math" panose="02040503050406030204" pitchFamily="18" charset="0"/>
                          </a:rPr>
                        </m:ctrlPr>
                      </m:fPr>
                      <m:num>
                        <m:r>
                          <a:rPr lang="tr-TR" b="0" i="1" smtClean="0">
                            <a:latin typeface="Cambria Math" panose="02040503050406030204" pitchFamily="18" charset="0"/>
                          </a:rPr>
                          <m:t>12.000</m:t>
                        </m:r>
                      </m:num>
                      <m:den>
                        <m:r>
                          <a:rPr lang="tr-TR" b="0" i="1" smtClean="0">
                            <a:latin typeface="Cambria Math" panose="02040503050406030204" pitchFamily="18" charset="0"/>
                          </a:rPr>
                          <m:t>20</m:t>
                        </m:r>
                      </m:den>
                    </m:f>
                  </m:oMath>
                </a14:m>
                <a:r>
                  <a:rPr lang="tr-TR" dirty="0" smtClean="0"/>
                  <a:t>= 600</a:t>
                </a:r>
              </a:p>
            </p:txBody>
          </p:sp>
        </mc:Choice>
        <mc:Fallback xmlns="">
          <p:sp>
            <p:nvSpPr>
              <p:cNvPr id="7" name="Metin kutusu 6"/>
              <p:cNvSpPr txBox="1">
                <a:spLocks noRot="1" noChangeAspect="1" noMove="1" noResize="1" noEditPoints="1" noAdjustHandles="1" noChangeArrowheads="1" noChangeShapeType="1" noTextEdit="1"/>
              </p:cNvSpPr>
              <p:nvPr/>
            </p:nvSpPr>
            <p:spPr>
              <a:xfrm>
                <a:off x="3566158" y="4462195"/>
                <a:ext cx="2870209" cy="393441"/>
              </a:xfrm>
              <a:prstGeom prst="rect">
                <a:avLst/>
              </a:prstGeom>
              <a:blipFill>
                <a:blip r:embed="rId6"/>
                <a:stretch>
                  <a:fillRect l="-4651" t="-2985" r="-3805" b="-17910"/>
                </a:stretch>
              </a:blipFill>
              <a:ln>
                <a:solidFill>
                  <a:schemeClr val="bg2"/>
                </a:solidFill>
              </a:ln>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8" name="Metin kutusu 7"/>
              <p:cNvSpPr txBox="1"/>
              <p:nvPr/>
            </p:nvSpPr>
            <p:spPr>
              <a:xfrm>
                <a:off x="605245" y="6070138"/>
                <a:ext cx="10937965" cy="438197"/>
              </a:xfrm>
              <a:prstGeom prst="rect">
                <a:avLst/>
              </a:prstGeom>
              <a:noFill/>
              <a:ln>
                <a:solidFill>
                  <a:schemeClr val="bg2"/>
                </a:solidFill>
              </a:ln>
            </p:spPr>
            <p:txBody>
              <a:bodyPr wrap="square" lIns="0" tIns="0" rIns="0" bIns="0" rtlCol="0">
                <a:spAutoFit/>
              </a:bodyPr>
              <a:lstStyle/>
              <a:p>
                <a:r>
                  <a:rPr lang="tr-TR" dirty="0" smtClean="0"/>
                  <a:t>Satınalma Etkinlik Endeksi</a:t>
                </a:r>
                <a14:m>
                  <m:oMath xmlns:m="http://schemas.openxmlformats.org/officeDocument/2006/math">
                    <m:r>
                      <a:rPr lang="tr-TR" i="1" smtClean="0">
                        <a:latin typeface="Cambria Math" panose="02040503050406030204" pitchFamily="18" charset="0"/>
                      </a:rPr>
                      <m:t>=</m:t>
                    </m:r>
                    <m:r>
                      <a:rPr lang="tr-TR" b="0" i="1" smtClean="0">
                        <a:latin typeface="Cambria Math" panose="02040503050406030204" pitchFamily="18" charset="0"/>
                      </a:rPr>
                      <m:t>(100</m:t>
                    </m:r>
                    <m:f>
                      <m:fPr>
                        <m:ctrlPr>
                          <a:rPr lang="tr-TR" i="1" smtClean="0">
                            <a:latin typeface="Cambria Math" panose="02040503050406030204" pitchFamily="18" charset="0"/>
                          </a:rPr>
                        </m:ctrlPr>
                      </m:fPr>
                      <m:num>
                        <m:r>
                          <a:rPr lang="tr-TR" b="0" i="1" smtClean="0">
                            <a:latin typeface="Cambria Math" panose="02040503050406030204" pitchFamily="18" charset="0"/>
                          </a:rPr>
                          <m:t>40.000−8.000</m:t>
                        </m:r>
                      </m:num>
                      <m:den>
                        <m:r>
                          <a:rPr lang="tr-TR" i="1">
                            <a:latin typeface="Cambria Math" panose="02040503050406030204" pitchFamily="18" charset="0"/>
                          </a:rPr>
                          <m:t>(2.000</m:t>
                        </m:r>
                        <m:r>
                          <a:rPr lang="tr-TR" i="1">
                            <a:latin typeface="Cambria Math" panose="02040503050406030204" pitchFamily="18" charset="0"/>
                          </a:rPr>
                          <m:t>𝑥</m:t>
                        </m:r>
                        <m:r>
                          <a:rPr lang="tr-TR" i="1">
                            <a:latin typeface="Cambria Math" panose="02040503050406030204" pitchFamily="18" charset="0"/>
                          </a:rPr>
                          <m:t>40)</m:t>
                        </m:r>
                      </m:den>
                    </m:f>
                  </m:oMath>
                </a14:m>
                <a:r>
                  <a:rPr lang="tr-TR" dirty="0" smtClean="0"/>
                  <a:t> - %100)=%60</a:t>
                </a:r>
              </a:p>
            </p:txBody>
          </p:sp>
        </mc:Choice>
        <mc:Fallback xmlns="">
          <p:sp>
            <p:nvSpPr>
              <p:cNvPr id="8" name="Metin kutusu 7"/>
              <p:cNvSpPr txBox="1">
                <a:spLocks noRot="1" noChangeAspect="1" noMove="1" noResize="1" noEditPoints="1" noAdjustHandles="1" noChangeArrowheads="1" noChangeShapeType="1" noTextEdit="1"/>
              </p:cNvSpPr>
              <p:nvPr/>
            </p:nvSpPr>
            <p:spPr>
              <a:xfrm>
                <a:off x="605245" y="6070138"/>
                <a:ext cx="10937965" cy="438197"/>
              </a:xfrm>
              <a:prstGeom prst="rect">
                <a:avLst/>
              </a:prstGeom>
              <a:blipFill>
                <a:blip r:embed="rId7"/>
                <a:stretch>
                  <a:fillRect l="-1224" t="-2703" b="-13514"/>
                </a:stretch>
              </a:blipFill>
              <a:ln>
                <a:solidFill>
                  <a:schemeClr val="bg2"/>
                </a:solidFill>
              </a:ln>
            </p:spPr>
            <p:txBody>
              <a:bodyPr/>
              <a:lstStyle/>
              <a:p>
                <a:r>
                  <a:rPr lang="tr-TR">
                    <a:noFill/>
                  </a:rPr>
                  <a:t> </a:t>
                </a:r>
              </a:p>
            </p:txBody>
          </p:sp>
        </mc:Fallback>
      </mc:AlternateContent>
    </p:spTree>
    <p:extLst>
      <p:ext uri="{BB962C8B-B14F-4D97-AF65-F5344CB8AC3E}">
        <p14:creationId xmlns:p14="http://schemas.microsoft.com/office/powerpoint/2010/main" val="752903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1000"/>
                                        <p:tgtEl>
                                          <p:spTgt spid="4"/>
                                        </p:tgtEl>
                                      </p:cBhvr>
                                    </p:animEffect>
                                    <p:anim calcmode="lin" valueType="num">
                                      <p:cBhvr>
                                        <p:cTn id="22" dur="1000" fill="hold"/>
                                        <p:tgtEl>
                                          <p:spTgt spid="4"/>
                                        </p:tgtEl>
                                        <p:attrNameLst>
                                          <p:attrName>ppt_x</p:attrName>
                                        </p:attrNameLst>
                                      </p:cBhvr>
                                      <p:tavLst>
                                        <p:tav tm="0">
                                          <p:val>
                                            <p:strVal val="#ppt_x"/>
                                          </p:val>
                                        </p:tav>
                                        <p:tav tm="100000">
                                          <p:val>
                                            <p:strVal val="#ppt_x"/>
                                          </p:val>
                                        </p:tav>
                                      </p:tavLst>
                                    </p:anim>
                                    <p:anim calcmode="lin" valueType="num">
                                      <p:cBhvr>
                                        <p:cTn id="2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fade">
                                      <p:cBhvr>
                                        <p:cTn id="28" dur="1000"/>
                                        <p:tgtEl>
                                          <p:spTgt spid="7"/>
                                        </p:tgtEl>
                                      </p:cBhvr>
                                    </p:animEffect>
                                    <p:anim calcmode="lin" valueType="num">
                                      <p:cBhvr>
                                        <p:cTn id="29" dur="1000" fill="hold"/>
                                        <p:tgtEl>
                                          <p:spTgt spid="7"/>
                                        </p:tgtEl>
                                        <p:attrNameLst>
                                          <p:attrName>ppt_x</p:attrName>
                                        </p:attrNameLst>
                                      </p:cBhvr>
                                      <p:tavLst>
                                        <p:tav tm="0">
                                          <p:val>
                                            <p:strVal val="#ppt_x"/>
                                          </p:val>
                                        </p:tav>
                                        <p:tav tm="100000">
                                          <p:val>
                                            <p:strVal val="#ppt_x"/>
                                          </p:val>
                                        </p:tav>
                                      </p:tavLst>
                                    </p:anim>
                                    <p:anim calcmode="lin" valueType="num">
                                      <p:cBhvr>
                                        <p:cTn id="30"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5"/>
                                        </p:tgtEl>
                                        <p:attrNameLst>
                                          <p:attrName>style.visibility</p:attrName>
                                        </p:attrNameLst>
                                      </p:cBhvr>
                                      <p:to>
                                        <p:strVal val="visible"/>
                                      </p:to>
                                    </p:set>
                                    <p:animEffect transition="in" filter="fade">
                                      <p:cBhvr>
                                        <p:cTn id="35" dur="1000"/>
                                        <p:tgtEl>
                                          <p:spTgt spid="5"/>
                                        </p:tgtEl>
                                      </p:cBhvr>
                                    </p:animEffect>
                                    <p:anim calcmode="lin" valueType="num">
                                      <p:cBhvr>
                                        <p:cTn id="36" dur="1000" fill="hold"/>
                                        <p:tgtEl>
                                          <p:spTgt spid="5"/>
                                        </p:tgtEl>
                                        <p:attrNameLst>
                                          <p:attrName>ppt_x</p:attrName>
                                        </p:attrNameLst>
                                      </p:cBhvr>
                                      <p:tavLst>
                                        <p:tav tm="0">
                                          <p:val>
                                            <p:strVal val="#ppt_x"/>
                                          </p:val>
                                        </p:tav>
                                        <p:tav tm="100000">
                                          <p:val>
                                            <p:strVal val="#ppt_x"/>
                                          </p:val>
                                        </p:tav>
                                      </p:tavLst>
                                    </p:anim>
                                    <p:anim calcmode="lin" valueType="num">
                                      <p:cBhvr>
                                        <p:cTn id="37"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8"/>
                                        </p:tgtEl>
                                        <p:attrNameLst>
                                          <p:attrName>style.visibility</p:attrName>
                                        </p:attrNameLst>
                                      </p:cBhvr>
                                      <p:to>
                                        <p:strVal val="visible"/>
                                      </p:to>
                                    </p:set>
                                    <p:animEffect transition="in" filter="fade">
                                      <p:cBhvr>
                                        <p:cTn id="42" dur="1000"/>
                                        <p:tgtEl>
                                          <p:spTgt spid="8"/>
                                        </p:tgtEl>
                                      </p:cBhvr>
                                    </p:animEffect>
                                    <p:anim calcmode="lin" valueType="num">
                                      <p:cBhvr>
                                        <p:cTn id="43" dur="1000" fill="hold"/>
                                        <p:tgtEl>
                                          <p:spTgt spid="8"/>
                                        </p:tgtEl>
                                        <p:attrNameLst>
                                          <p:attrName>ppt_x</p:attrName>
                                        </p:attrNameLst>
                                      </p:cBhvr>
                                      <p:tavLst>
                                        <p:tav tm="0">
                                          <p:val>
                                            <p:strVal val="#ppt_x"/>
                                          </p:val>
                                        </p:tav>
                                        <p:tav tm="100000">
                                          <p:val>
                                            <p:strVal val="#ppt_x"/>
                                          </p:val>
                                        </p:tav>
                                      </p:tavLst>
                                    </p:anim>
                                    <p:anim calcmode="lin" valueType="num">
                                      <p:cBhvr>
                                        <p:cTn id="4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P spid="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7084" y="68782"/>
            <a:ext cx="11974286" cy="1409617"/>
          </a:xfrm>
          <a:prstGeom prst="rect">
            <a:avLst/>
          </a:prstGeom>
        </p:spPr>
        <p:txBody>
          <a:bodyPr wrap="square">
            <a:spAutoFit/>
          </a:bodyPr>
          <a:lstStyle/>
          <a:p>
            <a:pPr algn="just">
              <a:lnSpc>
                <a:spcPct val="107000"/>
              </a:lnSpc>
              <a:spcAft>
                <a:spcPts val="800"/>
              </a:spcAft>
            </a:pPr>
            <a:r>
              <a:rPr lang="tr-TR" sz="2000" b="1" dirty="0" smtClean="0">
                <a:latin typeface="Times New Roman" panose="02020603050405020304" pitchFamily="18" charset="0"/>
                <a:ea typeface="Calibri" panose="020F0502020204030204" pitchFamily="34" charset="0"/>
                <a:cs typeface="Times New Roman" panose="02020603050405020304" pitchFamily="18" charset="0"/>
              </a:rPr>
              <a:t>Örnek 3: </a:t>
            </a:r>
            <a:r>
              <a:rPr lang="tr-TR" sz="2000" dirty="0" smtClean="0">
                <a:latin typeface="Times New Roman" panose="02020603050405020304" pitchFamily="18" charset="0"/>
                <a:ea typeface="Calibri" panose="020F0502020204030204" pitchFamily="34" charset="0"/>
                <a:cs typeface="Times New Roman" panose="02020603050405020304" pitchFamily="18" charset="0"/>
              </a:rPr>
              <a:t>Bir </a:t>
            </a:r>
            <a:r>
              <a:rPr lang="tr-TR" sz="2000" dirty="0" err="1" smtClean="0">
                <a:latin typeface="Times New Roman" panose="02020603050405020304" pitchFamily="18" charset="0"/>
                <a:ea typeface="Calibri" panose="020F0502020204030204" pitchFamily="34" charset="0"/>
                <a:cs typeface="Times New Roman" panose="02020603050405020304" pitchFamily="18" charset="0"/>
              </a:rPr>
              <a:t>restorantta</a:t>
            </a:r>
            <a:r>
              <a:rPr lang="tr-TR" sz="2000" dirty="0" smtClean="0">
                <a:latin typeface="Times New Roman" panose="02020603050405020304" pitchFamily="18" charset="0"/>
                <a:ea typeface="Calibri" panose="020F0502020204030204" pitchFamily="34" charset="0"/>
                <a:cs typeface="Times New Roman" panose="02020603050405020304" pitchFamily="18" charset="0"/>
              </a:rPr>
              <a:t> B malzemesinin üretileceği maksimum miktar 8000 birim ve fiyatı 50 TL’dir. Satınalma maliyet oranı ise %30’tur. Sipariş maliyet endeksi 2.500,toplam sipariş giderleri 25.000 TL’dir. </a:t>
            </a:r>
            <a:r>
              <a:rPr lang="tr-TR" sz="2000" dirty="0">
                <a:latin typeface="Times New Roman" panose="02020603050405020304" pitchFamily="18" charset="0"/>
                <a:ea typeface="Calibri" panose="020F0502020204030204" pitchFamily="34" charset="0"/>
                <a:cs typeface="Times New Roman" panose="02020603050405020304" pitchFamily="18" charset="0"/>
              </a:rPr>
              <a:t>satınalmadan sağlanan toplam tasarrufların </a:t>
            </a:r>
            <a:r>
              <a:rPr lang="tr-TR" sz="2000" dirty="0" smtClean="0">
                <a:latin typeface="Times New Roman" panose="02020603050405020304" pitchFamily="18" charset="0"/>
                <a:ea typeface="Calibri" panose="020F0502020204030204" pitchFamily="34" charset="0"/>
                <a:cs typeface="Times New Roman" panose="02020603050405020304" pitchFamily="18" charset="0"/>
              </a:rPr>
              <a:t>50.000 </a:t>
            </a:r>
            <a:r>
              <a:rPr lang="tr-TR" sz="2000" dirty="0">
                <a:latin typeface="Times New Roman" panose="02020603050405020304" pitchFamily="18" charset="0"/>
                <a:ea typeface="Calibri" panose="020F0502020204030204" pitchFamily="34" charset="0"/>
                <a:cs typeface="Times New Roman" panose="02020603050405020304" pitchFamily="18" charset="0"/>
              </a:rPr>
              <a:t>TL olduğunu varsayarsak </a:t>
            </a:r>
            <a:r>
              <a:rPr lang="tr-TR" sz="2000" dirty="0" smtClean="0">
                <a:latin typeface="Times New Roman" panose="02020603050405020304" pitchFamily="18" charset="0"/>
                <a:ea typeface="Calibri" panose="020F0502020204030204" pitchFamily="34" charset="0"/>
                <a:cs typeface="Times New Roman" panose="02020603050405020304" pitchFamily="18" charset="0"/>
              </a:rPr>
              <a:t>, toplam satınalma gideri, toplam sipariş sayısı ve </a:t>
            </a:r>
            <a:r>
              <a:rPr lang="tr-TR" sz="2000" dirty="0">
                <a:latin typeface="Times New Roman" panose="02020603050405020304" pitchFamily="18" charset="0"/>
                <a:ea typeface="Calibri" panose="020F0502020204030204" pitchFamily="34" charset="0"/>
                <a:cs typeface="Times New Roman" panose="02020603050405020304" pitchFamily="18" charset="0"/>
              </a:rPr>
              <a:t>satınalma tasarruf etkinlik endeksi nedir? </a:t>
            </a:r>
            <a:r>
              <a:rPr lang="tr-TR" sz="2000" dirty="0" smtClean="0">
                <a:latin typeface="Times New Roman" panose="02020603050405020304" pitchFamily="18" charset="0"/>
                <a:ea typeface="Calibri" panose="020F0502020204030204" pitchFamily="34" charset="0"/>
                <a:cs typeface="Times New Roman" panose="02020603050405020304" pitchFamily="18" charset="0"/>
              </a:rPr>
              <a:t> </a:t>
            </a:r>
            <a:endParaRPr lang="tr-TR" dirty="0">
              <a:effectLst/>
              <a:latin typeface="Calibri" panose="020F0502020204030204" pitchFamily="34" charset="0"/>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3" name="Metin kutusu 2"/>
              <p:cNvSpPr txBox="1"/>
              <p:nvPr/>
            </p:nvSpPr>
            <p:spPr>
              <a:xfrm>
                <a:off x="2534193" y="1689457"/>
                <a:ext cx="5441041" cy="438197"/>
              </a:xfrm>
              <a:prstGeom prst="rect">
                <a:avLst/>
              </a:prstGeom>
              <a:noFill/>
              <a:ln>
                <a:solidFill>
                  <a:schemeClr val="bg2"/>
                </a:solidFill>
              </a:ln>
            </p:spPr>
            <p:txBody>
              <a:bodyPr wrap="none" lIns="0" tIns="0" rIns="0" bIns="0" rtlCol="0">
                <a:spAutoFit/>
              </a:bodyPr>
              <a:lstStyle/>
              <a:p>
                <a:r>
                  <a:rPr lang="tr-TR" dirty="0" smtClean="0"/>
                  <a:t>Satınalma maliyeti</a:t>
                </a:r>
                <a14:m>
                  <m:oMath xmlns:m="http://schemas.openxmlformats.org/officeDocument/2006/math">
                    <m:r>
                      <a:rPr lang="tr-TR" i="1" smtClean="0">
                        <a:latin typeface="Cambria Math" panose="02040503050406030204" pitchFamily="18" charset="0"/>
                      </a:rPr>
                      <m:t>=</m:t>
                    </m:r>
                    <m:f>
                      <m:fPr>
                        <m:ctrlPr>
                          <a:rPr lang="tr-TR" i="1" smtClean="0">
                            <a:latin typeface="Cambria Math" panose="02040503050406030204" pitchFamily="18" charset="0"/>
                          </a:rPr>
                        </m:ctrlPr>
                      </m:fPr>
                      <m:num>
                        <m:r>
                          <a:rPr lang="tr-TR" b="0" i="1" smtClean="0">
                            <a:latin typeface="Cambria Math" panose="02040503050406030204" pitchFamily="18" charset="0"/>
                          </a:rPr>
                          <m:t>𝑇𝑜𝑝𝑙𝑎𝑚</m:t>
                        </m:r>
                        <m:r>
                          <a:rPr lang="tr-TR" b="0" i="1" smtClean="0">
                            <a:latin typeface="Cambria Math" panose="02040503050406030204" pitchFamily="18" charset="0"/>
                          </a:rPr>
                          <m:t> </m:t>
                        </m:r>
                        <m:r>
                          <a:rPr lang="tr-TR" b="0" i="1" smtClean="0">
                            <a:latin typeface="Cambria Math" panose="02040503050406030204" pitchFamily="18" charset="0"/>
                          </a:rPr>
                          <m:t>𝑆𝑎𝑡𝚤𝑛𝑎𝑙𝑚𝑎</m:t>
                        </m:r>
                        <m:r>
                          <a:rPr lang="tr-TR" b="0" i="1" smtClean="0">
                            <a:latin typeface="Cambria Math" panose="02040503050406030204" pitchFamily="18" charset="0"/>
                          </a:rPr>
                          <m:t> </m:t>
                        </m:r>
                        <m:r>
                          <a:rPr lang="tr-TR" b="0" i="1" smtClean="0">
                            <a:latin typeface="Cambria Math" panose="02040503050406030204" pitchFamily="18" charset="0"/>
                          </a:rPr>
                          <m:t>𝐺𝑖𝑑𝑒𝑟𝑙𝑒𝑟𝑖</m:t>
                        </m:r>
                      </m:num>
                      <m:den>
                        <m:r>
                          <a:rPr lang="tr-TR" b="0" i="1" smtClean="0">
                            <a:latin typeface="Cambria Math" panose="02040503050406030204" pitchFamily="18" charset="0"/>
                          </a:rPr>
                          <m:t>𝑆𝑎𝑡𝚤𝑛𝑎𝑙𝑚𝑎</m:t>
                        </m:r>
                        <m:r>
                          <a:rPr lang="tr-TR" b="0" i="1" smtClean="0">
                            <a:latin typeface="Cambria Math" panose="02040503050406030204" pitchFamily="18" charset="0"/>
                          </a:rPr>
                          <m:t> </m:t>
                        </m:r>
                        <m:r>
                          <a:rPr lang="tr-TR" b="0" i="1" smtClean="0">
                            <a:latin typeface="Cambria Math" panose="02040503050406030204" pitchFamily="18" charset="0"/>
                          </a:rPr>
                          <m:t>𝑀𝑎𝑑𝑑𝑒𝑙𝑒𝑟𝑖𝑛𝑖𝑛</m:t>
                        </m:r>
                        <m:r>
                          <a:rPr lang="tr-TR" b="0" i="1" smtClean="0">
                            <a:latin typeface="Cambria Math" panose="02040503050406030204" pitchFamily="18" charset="0"/>
                          </a:rPr>
                          <m:t> </m:t>
                        </m:r>
                        <m:r>
                          <a:rPr lang="tr-TR" b="0" i="1" smtClean="0">
                            <a:latin typeface="Cambria Math" panose="02040503050406030204" pitchFamily="18" charset="0"/>
                          </a:rPr>
                          <m:t>𝑇𝑜𝑝𝑙𝑎𝑚</m:t>
                        </m:r>
                        <m:r>
                          <a:rPr lang="tr-TR" b="0" i="1" smtClean="0">
                            <a:latin typeface="Cambria Math" panose="02040503050406030204" pitchFamily="18" charset="0"/>
                          </a:rPr>
                          <m:t> </m:t>
                        </m:r>
                        <m:r>
                          <a:rPr lang="tr-TR" b="0" i="1" smtClean="0">
                            <a:latin typeface="Cambria Math" panose="02040503050406030204" pitchFamily="18" charset="0"/>
                          </a:rPr>
                          <m:t>𝐷𝑒</m:t>
                        </m:r>
                        <m:r>
                          <a:rPr lang="tr-TR" b="0" i="1" smtClean="0">
                            <a:latin typeface="Cambria Math" panose="02040503050406030204" pitchFamily="18" charset="0"/>
                          </a:rPr>
                          <m:t>ğ</m:t>
                        </m:r>
                        <m:r>
                          <a:rPr lang="tr-TR" b="0" i="1" smtClean="0">
                            <a:latin typeface="Cambria Math" panose="02040503050406030204" pitchFamily="18" charset="0"/>
                          </a:rPr>
                          <m:t>𝑒𝑟𝑖</m:t>
                        </m:r>
                      </m:den>
                    </m:f>
                  </m:oMath>
                </a14:m>
                <a:endParaRPr lang="tr-TR" dirty="0" err="1" smtClean="0"/>
              </a:p>
            </p:txBody>
          </p:sp>
        </mc:Choice>
        <mc:Fallback xmlns="">
          <p:sp>
            <p:nvSpPr>
              <p:cNvPr id="3" name="Metin kutusu 2"/>
              <p:cNvSpPr txBox="1">
                <a:spLocks noRot="1" noChangeAspect="1" noMove="1" noResize="1" noEditPoints="1" noAdjustHandles="1" noChangeArrowheads="1" noChangeShapeType="1" noTextEdit="1"/>
              </p:cNvSpPr>
              <p:nvPr/>
            </p:nvSpPr>
            <p:spPr>
              <a:xfrm>
                <a:off x="2534193" y="1689457"/>
                <a:ext cx="5441041" cy="438197"/>
              </a:xfrm>
              <a:prstGeom prst="rect">
                <a:avLst/>
              </a:prstGeom>
              <a:blipFill>
                <a:blip r:embed="rId2"/>
                <a:stretch>
                  <a:fillRect l="-2573" t="-1351" r="-447" b="-16216"/>
                </a:stretch>
              </a:blipFill>
              <a:ln>
                <a:solidFill>
                  <a:schemeClr val="bg2"/>
                </a:solidFill>
              </a:ln>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4" name="Metin kutusu 3"/>
              <p:cNvSpPr txBox="1"/>
              <p:nvPr/>
            </p:nvSpPr>
            <p:spPr>
              <a:xfrm>
                <a:off x="3439885" y="3577502"/>
                <a:ext cx="3883948" cy="436786"/>
              </a:xfrm>
              <a:prstGeom prst="rect">
                <a:avLst/>
              </a:prstGeom>
              <a:noFill/>
              <a:ln>
                <a:solidFill>
                  <a:schemeClr val="bg2"/>
                </a:solidFill>
              </a:ln>
            </p:spPr>
            <p:txBody>
              <a:bodyPr wrap="none" lIns="0" tIns="0" rIns="0" bIns="0" rtlCol="0">
                <a:spAutoFit/>
              </a:bodyPr>
              <a:lstStyle/>
              <a:p>
                <a:r>
                  <a:rPr lang="tr-TR" dirty="0" smtClean="0"/>
                  <a:t>Sipariş maliyeti</a:t>
                </a:r>
                <a14:m>
                  <m:oMath xmlns:m="http://schemas.openxmlformats.org/officeDocument/2006/math">
                    <m:r>
                      <a:rPr lang="tr-TR" i="1" smtClean="0">
                        <a:latin typeface="Cambria Math" panose="02040503050406030204" pitchFamily="18" charset="0"/>
                      </a:rPr>
                      <m:t>=</m:t>
                    </m:r>
                    <m:f>
                      <m:fPr>
                        <m:ctrlPr>
                          <a:rPr lang="tr-TR" i="1" smtClean="0">
                            <a:latin typeface="Cambria Math" panose="02040503050406030204" pitchFamily="18" charset="0"/>
                          </a:rPr>
                        </m:ctrlPr>
                      </m:fPr>
                      <m:num>
                        <m:r>
                          <a:rPr lang="tr-TR" b="0" i="1" smtClean="0">
                            <a:latin typeface="Cambria Math" panose="02040503050406030204" pitchFamily="18" charset="0"/>
                          </a:rPr>
                          <m:t>𝑇𝑜𝑝𝑙𝑎𝑚</m:t>
                        </m:r>
                        <m:r>
                          <a:rPr lang="tr-TR" b="0" i="1" smtClean="0">
                            <a:latin typeface="Cambria Math" panose="02040503050406030204" pitchFamily="18" charset="0"/>
                          </a:rPr>
                          <m:t> </m:t>
                        </m:r>
                        <m:r>
                          <a:rPr lang="tr-TR" b="0" i="1" smtClean="0">
                            <a:latin typeface="Cambria Math" panose="02040503050406030204" pitchFamily="18" charset="0"/>
                          </a:rPr>
                          <m:t>𝑆𝑖𝑝𝑎𝑟𝑖</m:t>
                        </m:r>
                        <m:r>
                          <a:rPr lang="tr-TR" b="0" i="1" smtClean="0">
                            <a:latin typeface="Cambria Math" panose="02040503050406030204" pitchFamily="18" charset="0"/>
                          </a:rPr>
                          <m:t>ş </m:t>
                        </m:r>
                        <m:r>
                          <a:rPr lang="tr-TR" b="0" i="1" smtClean="0">
                            <a:latin typeface="Cambria Math" panose="02040503050406030204" pitchFamily="18" charset="0"/>
                          </a:rPr>
                          <m:t>𝐺𝑖𝑑𝑒𝑟𝑙𝑒𝑟𝑖</m:t>
                        </m:r>
                      </m:num>
                      <m:den>
                        <m:r>
                          <a:rPr lang="tr-TR" b="0" i="1" smtClean="0">
                            <a:latin typeface="Cambria Math" panose="02040503050406030204" pitchFamily="18" charset="0"/>
                          </a:rPr>
                          <m:t>𝑇𝑜𝑝𝑙𝑎𝑚</m:t>
                        </m:r>
                        <m:r>
                          <a:rPr lang="tr-TR" b="0" i="1" smtClean="0">
                            <a:latin typeface="Cambria Math" panose="02040503050406030204" pitchFamily="18" charset="0"/>
                          </a:rPr>
                          <m:t> </m:t>
                        </m:r>
                        <m:r>
                          <a:rPr lang="tr-TR" b="0" i="1" smtClean="0">
                            <a:latin typeface="Cambria Math" panose="02040503050406030204" pitchFamily="18" charset="0"/>
                          </a:rPr>
                          <m:t>𝑆𝑖𝑝𝑎𝑟𝑖</m:t>
                        </m:r>
                        <m:r>
                          <a:rPr lang="tr-TR" b="0" i="1" smtClean="0">
                            <a:latin typeface="Cambria Math" panose="02040503050406030204" pitchFamily="18" charset="0"/>
                          </a:rPr>
                          <m:t>ş </m:t>
                        </m:r>
                        <m:r>
                          <a:rPr lang="tr-TR" b="0" i="1" smtClean="0">
                            <a:latin typeface="Cambria Math" panose="02040503050406030204" pitchFamily="18" charset="0"/>
                          </a:rPr>
                          <m:t>𝑆𝑎𝑦𝚤𝑠𝚤</m:t>
                        </m:r>
                      </m:den>
                    </m:f>
                  </m:oMath>
                </a14:m>
                <a:endParaRPr lang="tr-TR" dirty="0" err="1" smtClean="0"/>
              </a:p>
            </p:txBody>
          </p:sp>
        </mc:Choice>
        <mc:Fallback xmlns="">
          <p:sp>
            <p:nvSpPr>
              <p:cNvPr id="4" name="Metin kutusu 3"/>
              <p:cNvSpPr txBox="1">
                <a:spLocks noRot="1" noChangeAspect="1" noMove="1" noResize="1" noEditPoints="1" noAdjustHandles="1" noChangeArrowheads="1" noChangeShapeType="1" noTextEdit="1"/>
              </p:cNvSpPr>
              <p:nvPr/>
            </p:nvSpPr>
            <p:spPr>
              <a:xfrm>
                <a:off x="3439885" y="3577502"/>
                <a:ext cx="3883948" cy="436786"/>
              </a:xfrm>
              <a:prstGeom prst="rect">
                <a:avLst/>
              </a:prstGeom>
              <a:blipFill>
                <a:blip r:embed="rId3"/>
                <a:stretch>
                  <a:fillRect l="-3443" t="-2703" r="-782" b="-14865"/>
                </a:stretch>
              </a:blipFill>
              <a:ln>
                <a:solidFill>
                  <a:schemeClr val="bg2"/>
                </a:solidFill>
              </a:ln>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5" name="Metin kutusu 4"/>
              <p:cNvSpPr txBox="1"/>
              <p:nvPr/>
            </p:nvSpPr>
            <p:spPr>
              <a:xfrm>
                <a:off x="444137" y="5303671"/>
                <a:ext cx="10937965" cy="438197"/>
              </a:xfrm>
              <a:prstGeom prst="rect">
                <a:avLst/>
              </a:prstGeom>
              <a:noFill/>
              <a:ln>
                <a:solidFill>
                  <a:schemeClr val="bg2"/>
                </a:solidFill>
              </a:ln>
            </p:spPr>
            <p:txBody>
              <a:bodyPr wrap="square" lIns="0" tIns="0" rIns="0" bIns="0" rtlCol="0">
                <a:spAutoFit/>
              </a:bodyPr>
              <a:lstStyle/>
              <a:p>
                <a:r>
                  <a:rPr lang="tr-TR" dirty="0" smtClean="0"/>
                  <a:t>Satınalma Etkinlik Endeksi</a:t>
                </a:r>
                <a14:m>
                  <m:oMath xmlns:m="http://schemas.openxmlformats.org/officeDocument/2006/math">
                    <m:r>
                      <a:rPr lang="tr-TR" i="1" smtClean="0">
                        <a:latin typeface="Cambria Math" panose="02040503050406030204" pitchFamily="18" charset="0"/>
                      </a:rPr>
                      <m:t>=</m:t>
                    </m:r>
                    <m:r>
                      <a:rPr lang="tr-TR" b="0" i="1" smtClean="0">
                        <a:latin typeface="Cambria Math" panose="02040503050406030204" pitchFamily="18" charset="0"/>
                      </a:rPr>
                      <m:t>(100</m:t>
                    </m:r>
                    <m:f>
                      <m:fPr>
                        <m:ctrlPr>
                          <a:rPr lang="tr-TR" i="1" smtClean="0">
                            <a:latin typeface="Cambria Math" panose="02040503050406030204" pitchFamily="18" charset="0"/>
                          </a:rPr>
                        </m:ctrlPr>
                      </m:fPr>
                      <m:num>
                        <m:r>
                          <a:rPr lang="tr-TR" b="0" i="1" smtClean="0">
                            <a:latin typeface="Cambria Math" panose="02040503050406030204" pitchFamily="18" charset="0"/>
                          </a:rPr>
                          <m:t>𝑇𝑜𝑝𝑙𝑎𝑚</m:t>
                        </m:r>
                        <m:r>
                          <a:rPr lang="tr-TR" b="0" i="1" smtClean="0">
                            <a:latin typeface="Cambria Math" panose="02040503050406030204" pitchFamily="18" charset="0"/>
                          </a:rPr>
                          <m:t> </m:t>
                        </m:r>
                        <m:r>
                          <a:rPr lang="tr-TR" b="0" i="1" smtClean="0">
                            <a:latin typeface="Cambria Math" panose="02040503050406030204" pitchFamily="18" charset="0"/>
                          </a:rPr>
                          <m:t>𝐺𝑖𝑑𝑒𝑟𝑙𝑒𝑟</m:t>
                        </m:r>
                        <m:r>
                          <a:rPr lang="tr-TR" b="0" i="1" smtClean="0">
                            <a:latin typeface="Cambria Math" panose="02040503050406030204" pitchFamily="18" charset="0"/>
                          </a:rPr>
                          <m:t>−</m:t>
                        </m:r>
                        <m:r>
                          <a:rPr lang="tr-TR" b="0" i="1" smtClean="0">
                            <a:latin typeface="Cambria Math" panose="02040503050406030204" pitchFamily="18" charset="0"/>
                          </a:rPr>
                          <m:t>𝑆𝑎</m:t>
                        </m:r>
                        <m:r>
                          <a:rPr lang="tr-TR" b="0" i="1" smtClean="0">
                            <a:latin typeface="Cambria Math" panose="02040503050406030204" pitchFamily="18" charset="0"/>
                          </a:rPr>
                          <m:t>ğ</m:t>
                        </m:r>
                        <m:r>
                          <a:rPr lang="tr-TR" b="0" i="1" smtClean="0">
                            <a:latin typeface="Cambria Math" panose="02040503050406030204" pitchFamily="18" charset="0"/>
                          </a:rPr>
                          <m:t>𝑙𝑎𝑛𝑎𝑛</m:t>
                        </m:r>
                        <m:r>
                          <a:rPr lang="tr-TR" b="0" i="1" smtClean="0">
                            <a:latin typeface="Cambria Math" panose="02040503050406030204" pitchFamily="18" charset="0"/>
                          </a:rPr>
                          <m:t> </m:t>
                        </m:r>
                        <m:r>
                          <a:rPr lang="tr-TR" b="0" i="1" smtClean="0">
                            <a:latin typeface="Cambria Math" panose="02040503050406030204" pitchFamily="18" charset="0"/>
                          </a:rPr>
                          <m:t>𝑇𝑎𝑠𝑎𝑟𝑟𝑢𝑓</m:t>
                        </m:r>
                        <m:r>
                          <a:rPr lang="tr-TR" b="0" i="1" smtClean="0">
                            <a:latin typeface="Cambria Math" panose="02040503050406030204" pitchFamily="18" charset="0"/>
                          </a:rPr>
                          <m:t> </m:t>
                        </m:r>
                        <m:r>
                          <a:rPr lang="tr-TR" b="0" i="1" smtClean="0">
                            <a:latin typeface="Cambria Math" panose="02040503050406030204" pitchFamily="18" charset="0"/>
                          </a:rPr>
                          <m:t>𝑇𝑜𝑝𝑙𝑎𝑚𝚤</m:t>
                        </m:r>
                      </m:num>
                      <m:den>
                        <m:r>
                          <a:rPr lang="tr-TR" b="0" i="1" smtClean="0">
                            <a:latin typeface="Cambria Math" panose="02040503050406030204" pitchFamily="18" charset="0"/>
                          </a:rPr>
                          <m:t>𝑆𝑎𝑡𝚤𝑛𝑎𝑙𝚤𝑛𝑎𝑛</m:t>
                        </m:r>
                        <m:r>
                          <a:rPr lang="tr-TR" b="0" i="1" smtClean="0">
                            <a:latin typeface="Cambria Math" panose="02040503050406030204" pitchFamily="18" charset="0"/>
                          </a:rPr>
                          <m:t>  </m:t>
                        </m:r>
                        <m:r>
                          <a:rPr lang="tr-TR" b="0" i="1" smtClean="0">
                            <a:latin typeface="Cambria Math" panose="02040503050406030204" pitchFamily="18" charset="0"/>
                          </a:rPr>
                          <m:t>𝑀𝑎𝑑𝑑𝑒𝑙𝑒𝑟𝑖𝑛𝑖𝑛</m:t>
                        </m:r>
                        <m:r>
                          <a:rPr lang="tr-TR" b="0" i="1" smtClean="0">
                            <a:latin typeface="Cambria Math" panose="02040503050406030204" pitchFamily="18" charset="0"/>
                          </a:rPr>
                          <m:t> </m:t>
                        </m:r>
                        <m:r>
                          <a:rPr lang="tr-TR" b="0" i="1" smtClean="0">
                            <a:latin typeface="Cambria Math" panose="02040503050406030204" pitchFamily="18" charset="0"/>
                          </a:rPr>
                          <m:t>𝑇𝑜𝑝𝑙𝑎𝑚</m:t>
                        </m:r>
                        <m:r>
                          <a:rPr lang="tr-TR" b="0" i="1" smtClean="0">
                            <a:latin typeface="Cambria Math" panose="02040503050406030204" pitchFamily="18" charset="0"/>
                          </a:rPr>
                          <m:t> </m:t>
                        </m:r>
                        <m:r>
                          <a:rPr lang="tr-TR" b="0" i="1" smtClean="0">
                            <a:latin typeface="Cambria Math" panose="02040503050406030204" pitchFamily="18" charset="0"/>
                          </a:rPr>
                          <m:t>𝐷𝑒</m:t>
                        </m:r>
                        <m:r>
                          <a:rPr lang="tr-TR" b="0" i="1" smtClean="0">
                            <a:latin typeface="Cambria Math" panose="02040503050406030204" pitchFamily="18" charset="0"/>
                          </a:rPr>
                          <m:t>ğ</m:t>
                        </m:r>
                        <m:r>
                          <a:rPr lang="tr-TR" b="0" i="1" smtClean="0">
                            <a:latin typeface="Cambria Math" panose="02040503050406030204" pitchFamily="18" charset="0"/>
                          </a:rPr>
                          <m:t>𝑒𝑟𝑖</m:t>
                        </m:r>
                      </m:den>
                    </m:f>
                  </m:oMath>
                </a14:m>
                <a:r>
                  <a:rPr lang="tr-TR" dirty="0" smtClean="0"/>
                  <a:t> - %100)</a:t>
                </a:r>
              </a:p>
            </p:txBody>
          </p:sp>
        </mc:Choice>
        <mc:Fallback xmlns="">
          <p:sp>
            <p:nvSpPr>
              <p:cNvPr id="5" name="Metin kutusu 4"/>
              <p:cNvSpPr txBox="1">
                <a:spLocks noRot="1" noChangeAspect="1" noMove="1" noResize="1" noEditPoints="1" noAdjustHandles="1" noChangeArrowheads="1" noChangeShapeType="1" noTextEdit="1"/>
              </p:cNvSpPr>
              <p:nvPr/>
            </p:nvSpPr>
            <p:spPr>
              <a:xfrm>
                <a:off x="444137" y="5303671"/>
                <a:ext cx="10937965" cy="438197"/>
              </a:xfrm>
              <a:prstGeom prst="rect">
                <a:avLst/>
              </a:prstGeom>
              <a:blipFill>
                <a:blip r:embed="rId4"/>
                <a:stretch>
                  <a:fillRect l="-1281" t="-1351" b="-16216"/>
                </a:stretch>
              </a:blipFill>
              <a:ln>
                <a:solidFill>
                  <a:schemeClr val="bg2"/>
                </a:solidFill>
              </a:ln>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6" name="Metin kutusu 5"/>
              <p:cNvSpPr txBox="1"/>
              <p:nvPr/>
            </p:nvSpPr>
            <p:spPr>
              <a:xfrm>
                <a:off x="3566158" y="2684320"/>
                <a:ext cx="4318426" cy="438646"/>
              </a:xfrm>
              <a:prstGeom prst="rect">
                <a:avLst/>
              </a:prstGeom>
              <a:noFill/>
              <a:ln>
                <a:solidFill>
                  <a:schemeClr val="bg2"/>
                </a:solidFill>
              </a:ln>
            </p:spPr>
            <p:txBody>
              <a:bodyPr wrap="none" lIns="0" tIns="0" rIns="0" bIns="0" rtlCol="0">
                <a:spAutoFit/>
              </a:bodyPr>
              <a:lstStyle/>
              <a:p>
                <a:r>
                  <a:rPr lang="tr-TR" dirty="0" smtClean="0"/>
                  <a:t>0</a:t>
                </a:r>
                <a14:m>
                  <m:oMath xmlns:m="http://schemas.openxmlformats.org/officeDocument/2006/math">
                    <m:r>
                      <a:rPr lang="tr-TR" b="0" i="0" smtClean="0">
                        <a:latin typeface="Cambria Math" panose="02040503050406030204" pitchFamily="18" charset="0"/>
                      </a:rPr>
                      <m:t>,30</m:t>
                    </m:r>
                    <m:r>
                      <a:rPr lang="tr-TR" i="1" smtClean="0">
                        <a:latin typeface="Cambria Math" panose="02040503050406030204" pitchFamily="18" charset="0"/>
                      </a:rPr>
                      <m:t>=</m:t>
                    </m:r>
                    <m:f>
                      <m:fPr>
                        <m:ctrlPr>
                          <a:rPr lang="tr-TR" i="1" smtClean="0">
                            <a:latin typeface="Cambria Math" panose="02040503050406030204" pitchFamily="18" charset="0"/>
                          </a:rPr>
                        </m:ctrlPr>
                      </m:fPr>
                      <m:num>
                        <m:r>
                          <a:rPr lang="tr-TR" b="0" i="1" smtClean="0">
                            <a:latin typeface="Cambria Math" panose="02040503050406030204" pitchFamily="18" charset="0"/>
                          </a:rPr>
                          <m:t>𝑇𝑜𝑝𝑙𝑎𝑚</m:t>
                        </m:r>
                        <m:r>
                          <a:rPr lang="tr-TR" b="0" i="1" smtClean="0">
                            <a:latin typeface="Cambria Math" panose="02040503050406030204" pitchFamily="18" charset="0"/>
                          </a:rPr>
                          <m:t> </m:t>
                        </m:r>
                        <m:r>
                          <a:rPr lang="tr-TR" b="0" i="1" smtClean="0">
                            <a:latin typeface="Cambria Math" panose="02040503050406030204" pitchFamily="18" charset="0"/>
                          </a:rPr>
                          <m:t>𝑠𝑎𝑡𝚤𝑛𝑎𝑙𝑚𝑎</m:t>
                        </m:r>
                        <m:r>
                          <a:rPr lang="tr-TR" b="0" i="1" smtClean="0">
                            <a:latin typeface="Cambria Math" panose="02040503050406030204" pitchFamily="18" charset="0"/>
                          </a:rPr>
                          <m:t> </m:t>
                        </m:r>
                        <m:r>
                          <a:rPr lang="tr-TR" b="0" i="1" smtClean="0">
                            <a:latin typeface="Cambria Math" panose="02040503050406030204" pitchFamily="18" charset="0"/>
                          </a:rPr>
                          <m:t>𝑔𝑖𝑑𝑒𝑟𝑙𝑒𝑟𝑖</m:t>
                        </m:r>
                      </m:num>
                      <m:den>
                        <m:r>
                          <a:rPr lang="tr-TR" b="0" i="1" smtClean="0">
                            <a:latin typeface="Cambria Math" panose="02040503050406030204" pitchFamily="18" charset="0"/>
                          </a:rPr>
                          <m:t>(8.000</m:t>
                        </m:r>
                        <m:r>
                          <a:rPr lang="tr-TR" b="0" i="1" smtClean="0">
                            <a:latin typeface="Cambria Math" panose="02040503050406030204" pitchFamily="18" charset="0"/>
                          </a:rPr>
                          <m:t>𝑥</m:t>
                        </m:r>
                        <m:r>
                          <a:rPr lang="tr-TR" b="0" i="1" smtClean="0">
                            <a:latin typeface="Cambria Math" panose="02040503050406030204" pitchFamily="18" charset="0"/>
                          </a:rPr>
                          <m:t>50)</m:t>
                        </m:r>
                      </m:den>
                    </m:f>
                  </m:oMath>
                </a14:m>
                <a:r>
                  <a:rPr lang="tr-TR" dirty="0" smtClean="0"/>
                  <a:t>= 120.000 TL</a:t>
                </a:r>
              </a:p>
            </p:txBody>
          </p:sp>
        </mc:Choice>
        <mc:Fallback xmlns="">
          <p:sp>
            <p:nvSpPr>
              <p:cNvPr id="6" name="Metin kutusu 5"/>
              <p:cNvSpPr txBox="1">
                <a:spLocks noRot="1" noChangeAspect="1" noMove="1" noResize="1" noEditPoints="1" noAdjustHandles="1" noChangeArrowheads="1" noChangeShapeType="1" noTextEdit="1"/>
              </p:cNvSpPr>
              <p:nvPr/>
            </p:nvSpPr>
            <p:spPr>
              <a:xfrm>
                <a:off x="3566158" y="2684320"/>
                <a:ext cx="4318426" cy="438646"/>
              </a:xfrm>
              <a:prstGeom prst="rect">
                <a:avLst/>
              </a:prstGeom>
              <a:blipFill>
                <a:blip r:embed="rId5"/>
                <a:stretch>
                  <a:fillRect l="-3099" t="-2703" r="-2113" b="-16216"/>
                </a:stretch>
              </a:blipFill>
              <a:ln>
                <a:solidFill>
                  <a:schemeClr val="bg2"/>
                </a:solidFill>
              </a:ln>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7" name="Metin kutusu 6"/>
              <p:cNvSpPr txBox="1"/>
              <p:nvPr/>
            </p:nvSpPr>
            <p:spPr>
              <a:xfrm>
                <a:off x="3566158" y="4462195"/>
                <a:ext cx="3611245" cy="430952"/>
              </a:xfrm>
              <a:prstGeom prst="rect">
                <a:avLst/>
              </a:prstGeom>
              <a:noFill/>
              <a:ln>
                <a:solidFill>
                  <a:schemeClr val="bg2"/>
                </a:solidFill>
              </a:ln>
            </p:spPr>
            <p:txBody>
              <a:bodyPr wrap="none" lIns="0" tIns="0" rIns="0" bIns="0" rtlCol="0">
                <a:spAutoFit/>
              </a:bodyPr>
              <a:lstStyle/>
              <a:p>
                <a:r>
                  <a:rPr lang="tr-TR" dirty="0" smtClean="0"/>
                  <a:t>2</a:t>
                </a:r>
                <a14:m>
                  <m:oMath xmlns:m="http://schemas.openxmlformats.org/officeDocument/2006/math">
                    <m:r>
                      <a:rPr lang="tr-TR" b="0" i="0" smtClean="0">
                        <a:latin typeface="Cambria Math" panose="02040503050406030204" pitchFamily="18" charset="0"/>
                      </a:rPr>
                      <m:t>.500</m:t>
                    </m:r>
                    <m:r>
                      <a:rPr lang="tr-TR" i="1" smtClean="0">
                        <a:latin typeface="Cambria Math" panose="02040503050406030204" pitchFamily="18" charset="0"/>
                      </a:rPr>
                      <m:t>=</m:t>
                    </m:r>
                    <m:f>
                      <m:fPr>
                        <m:ctrlPr>
                          <a:rPr lang="tr-TR" i="1" smtClean="0">
                            <a:latin typeface="Cambria Math" panose="02040503050406030204" pitchFamily="18" charset="0"/>
                          </a:rPr>
                        </m:ctrlPr>
                      </m:fPr>
                      <m:num>
                        <m:r>
                          <a:rPr lang="tr-TR" b="0" i="1" smtClean="0">
                            <a:latin typeface="Cambria Math" panose="02040503050406030204" pitchFamily="18" charset="0"/>
                          </a:rPr>
                          <m:t>25.000</m:t>
                        </m:r>
                      </m:num>
                      <m:den>
                        <m:r>
                          <a:rPr lang="tr-TR" i="1">
                            <a:latin typeface="Cambria Math" panose="02040503050406030204" pitchFamily="18" charset="0"/>
                          </a:rPr>
                          <m:t>𝑇𝑜𝑝𝑙𝑎𝑚</m:t>
                        </m:r>
                        <m:r>
                          <a:rPr lang="tr-TR" i="1">
                            <a:latin typeface="Cambria Math" panose="02040503050406030204" pitchFamily="18" charset="0"/>
                          </a:rPr>
                          <m:t> </m:t>
                        </m:r>
                        <m:r>
                          <a:rPr lang="tr-TR" i="1">
                            <a:latin typeface="Cambria Math" panose="02040503050406030204" pitchFamily="18" charset="0"/>
                          </a:rPr>
                          <m:t>𝑆𝑖𝑝𝑎𝑟𝑖</m:t>
                        </m:r>
                        <m:r>
                          <a:rPr lang="tr-TR" i="1">
                            <a:latin typeface="Cambria Math" panose="02040503050406030204" pitchFamily="18" charset="0"/>
                          </a:rPr>
                          <m:t>ş </m:t>
                        </m:r>
                        <m:r>
                          <a:rPr lang="tr-TR" i="1">
                            <a:latin typeface="Cambria Math" panose="02040503050406030204" pitchFamily="18" charset="0"/>
                          </a:rPr>
                          <m:t>𝑆𝑎𝑦𝚤𝑠𝚤</m:t>
                        </m:r>
                      </m:den>
                    </m:f>
                  </m:oMath>
                </a14:m>
                <a:r>
                  <a:rPr lang="tr-TR" dirty="0" smtClean="0"/>
                  <a:t>= 10 adet </a:t>
                </a:r>
              </a:p>
            </p:txBody>
          </p:sp>
        </mc:Choice>
        <mc:Fallback xmlns="">
          <p:sp>
            <p:nvSpPr>
              <p:cNvPr id="7" name="Metin kutusu 6"/>
              <p:cNvSpPr txBox="1">
                <a:spLocks noRot="1" noChangeAspect="1" noMove="1" noResize="1" noEditPoints="1" noAdjustHandles="1" noChangeArrowheads="1" noChangeShapeType="1" noTextEdit="1"/>
              </p:cNvSpPr>
              <p:nvPr/>
            </p:nvSpPr>
            <p:spPr>
              <a:xfrm>
                <a:off x="3566158" y="4462195"/>
                <a:ext cx="3611245" cy="430952"/>
              </a:xfrm>
              <a:prstGeom prst="rect">
                <a:avLst/>
              </a:prstGeom>
              <a:blipFill>
                <a:blip r:embed="rId6"/>
                <a:stretch>
                  <a:fillRect l="-3704" t="-2740" r="-2862" b="-15068"/>
                </a:stretch>
              </a:blipFill>
              <a:ln>
                <a:solidFill>
                  <a:schemeClr val="bg2"/>
                </a:solidFill>
              </a:ln>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8" name="Metin kutusu 7"/>
              <p:cNvSpPr txBox="1"/>
              <p:nvPr/>
            </p:nvSpPr>
            <p:spPr>
              <a:xfrm>
                <a:off x="605245" y="6070138"/>
                <a:ext cx="10937965" cy="438197"/>
              </a:xfrm>
              <a:prstGeom prst="rect">
                <a:avLst/>
              </a:prstGeom>
              <a:noFill/>
              <a:ln>
                <a:solidFill>
                  <a:schemeClr val="bg2"/>
                </a:solidFill>
              </a:ln>
            </p:spPr>
            <p:txBody>
              <a:bodyPr wrap="square" lIns="0" tIns="0" rIns="0" bIns="0" rtlCol="0">
                <a:spAutoFit/>
              </a:bodyPr>
              <a:lstStyle/>
              <a:p>
                <a:r>
                  <a:rPr lang="tr-TR" dirty="0"/>
                  <a:t>Satınalma Etkinlik Endeksi </a:t>
                </a:r>
                <a14:m>
                  <m:oMath xmlns:m="http://schemas.openxmlformats.org/officeDocument/2006/math">
                    <m:r>
                      <a:rPr lang="tr-TR" i="1" smtClean="0">
                        <a:latin typeface="Cambria Math" panose="02040503050406030204" pitchFamily="18" charset="0"/>
                      </a:rPr>
                      <m:t>=</m:t>
                    </m:r>
                    <m:r>
                      <a:rPr lang="tr-TR" b="0" i="1" smtClean="0">
                        <a:latin typeface="Cambria Math" panose="02040503050406030204" pitchFamily="18" charset="0"/>
                      </a:rPr>
                      <m:t>(100</m:t>
                    </m:r>
                    <m:f>
                      <m:fPr>
                        <m:ctrlPr>
                          <a:rPr lang="tr-TR" i="1" smtClean="0">
                            <a:latin typeface="Cambria Math" panose="02040503050406030204" pitchFamily="18" charset="0"/>
                          </a:rPr>
                        </m:ctrlPr>
                      </m:fPr>
                      <m:num>
                        <m:r>
                          <a:rPr lang="tr-TR" i="1">
                            <a:latin typeface="Cambria Math" panose="02040503050406030204" pitchFamily="18" charset="0"/>
                          </a:rPr>
                          <m:t>120.000−</m:t>
                        </m:r>
                        <m:r>
                          <a:rPr lang="tr-TR" b="0" i="1" smtClean="0">
                            <a:latin typeface="Cambria Math" panose="02040503050406030204" pitchFamily="18" charset="0"/>
                          </a:rPr>
                          <m:t>50.000</m:t>
                        </m:r>
                      </m:num>
                      <m:den>
                        <m:r>
                          <a:rPr lang="tr-TR" i="1">
                            <a:latin typeface="Cambria Math" panose="02040503050406030204" pitchFamily="18" charset="0"/>
                          </a:rPr>
                          <m:t>(8.000</m:t>
                        </m:r>
                        <m:r>
                          <a:rPr lang="tr-TR" i="1">
                            <a:latin typeface="Cambria Math" panose="02040503050406030204" pitchFamily="18" charset="0"/>
                          </a:rPr>
                          <m:t>𝑥</m:t>
                        </m:r>
                        <m:r>
                          <a:rPr lang="tr-TR" i="1">
                            <a:latin typeface="Cambria Math" panose="02040503050406030204" pitchFamily="18" charset="0"/>
                          </a:rPr>
                          <m:t>50)</m:t>
                        </m:r>
                      </m:den>
                    </m:f>
                  </m:oMath>
                </a14:m>
                <a:r>
                  <a:rPr lang="tr-TR" dirty="0" smtClean="0"/>
                  <a:t> - %100)=%82.5</a:t>
                </a:r>
              </a:p>
            </p:txBody>
          </p:sp>
        </mc:Choice>
        <mc:Fallback xmlns="">
          <p:sp>
            <p:nvSpPr>
              <p:cNvPr id="8" name="Metin kutusu 7"/>
              <p:cNvSpPr txBox="1">
                <a:spLocks noRot="1" noChangeAspect="1" noMove="1" noResize="1" noEditPoints="1" noAdjustHandles="1" noChangeArrowheads="1" noChangeShapeType="1" noTextEdit="1"/>
              </p:cNvSpPr>
              <p:nvPr/>
            </p:nvSpPr>
            <p:spPr>
              <a:xfrm>
                <a:off x="605245" y="6070138"/>
                <a:ext cx="10937965" cy="438197"/>
              </a:xfrm>
              <a:prstGeom prst="rect">
                <a:avLst/>
              </a:prstGeom>
              <a:blipFill>
                <a:blip r:embed="rId7"/>
                <a:stretch>
                  <a:fillRect l="-1224" t="-2703" b="-13514"/>
                </a:stretch>
              </a:blipFill>
              <a:ln>
                <a:solidFill>
                  <a:schemeClr val="bg2"/>
                </a:solidFill>
              </a:ln>
            </p:spPr>
            <p:txBody>
              <a:bodyPr/>
              <a:lstStyle/>
              <a:p>
                <a:r>
                  <a:rPr lang="tr-TR">
                    <a:noFill/>
                  </a:rPr>
                  <a:t> </a:t>
                </a:r>
              </a:p>
            </p:txBody>
          </p:sp>
        </mc:Fallback>
      </mc:AlternateContent>
    </p:spTree>
    <p:extLst>
      <p:ext uri="{BB962C8B-B14F-4D97-AF65-F5344CB8AC3E}">
        <p14:creationId xmlns:p14="http://schemas.microsoft.com/office/powerpoint/2010/main" val="19965375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1000"/>
                                        <p:tgtEl>
                                          <p:spTgt spid="4"/>
                                        </p:tgtEl>
                                      </p:cBhvr>
                                    </p:animEffect>
                                    <p:anim calcmode="lin" valueType="num">
                                      <p:cBhvr>
                                        <p:cTn id="22" dur="1000" fill="hold"/>
                                        <p:tgtEl>
                                          <p:spTgt spid="4"/>
                                        </p:tgtEl>
                                        <p:attrNameLst>
                                          <p:attrName>ppt_x</p:attrName>
                                        </p:attrNameLst>
                                      </p:cBhvr>
                                      <p:tavLst>
                                        <p:tav tm="0">
                                          <p:val>
                                            <p:strVal val="#ppt_x"/>
                                          </p:val>
                                        </p:tav>
                                        <p:tav tm="100000">
                                          <p:val>
                                            <p:strVal val="#ppt_x"/>
                                          </p:val>
                                        </p:tav>
                                      </p:tavLst>
                                    </p:anim>
                                    <p:anim calcmode="lin" valueType="num">
                                      <p:cBhvr>
                                        <p:cTn id="2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fade">
                                      <p:cBhvr>
                                        <p:cTn id="28" dur="1000"/>
                                        <p:tgtEl>
                                          <p:spTgt spid="7"/>
                                        </p:tgtEl>
                                      </p:cBhvr>
                                    </p:animEffect>
                                    <p:anim calcmode="lin" valueType="num">
                                      <p:cBhvr>
                                        <p:cTn id="29" dur="1000" fill="hold"/>
                                        <p:tgtEl>
                                          <p:spTgt spid="7"/>
                                        </p:tgtEl>
                                        <p:attrNameLst>
                                          <p:attrName>ppt_x</p:attrName>
                                        </p:attrNameLst>
                                      </p:cBhvr>
                                      <p:tavLst>
                                        <p:tav tm="0">
                                          <p:val>
                                            <p:strVal val="#ppt_x"/>
                                          </p:val>
                                        </p:tav>
                                        <p:tav tm="100000">
                                          <p:val>
                                            <p:strVal val="#ppt_x"/>
                                          </p:val>
                                        </p:tav>
                                      </p:tavLst>
                                    </p:anim>
                                    <p:anim calcmode="lin" valueType="num">
                                      <p:cBhvr>
                                        <p:cTn id="30"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5"/>
                                        </p:tgtEl>
                                        <p:attrNameLst>
                                          <p:attrName>style.visibility</p:attrName>
                                        </p:attrNameLst>
                                      </p:cBhvr>
                                      <p:to>
                                        <p:strVal val="visible"/>
                                      </p:to>
                                    </p:set>
                                    <p:animEffect transition="in" filter="fade">
                                      <p:cBhvr>
                                        <p:cTn id="35" dur="1000"/>
                                        <p:tgtEl>
                                          <p:spTgt spid="5"/>
                                        </p:tgtEl>
                                      </p:cBhvr>
                                    </p:animEffect>
                                    <p:anim calcmode="lin" valueType="num">
                                      <p:cBhvr>
                                        <p:cTn id="36" dur="1000" fill="hold"/>
                                        <p:tgtEl>
                                          <p:spTgt spid="5"/>
                                        </p:tgtEl>
                                        <p:attrNameLst>
                                          <p:attrName>ppt_x</p:attrName>
                                        </p:attrNameLst>
                                      </p:cBhvr>
                                      <p:tavLst>
                                        <p:tav tm="0">
                                          <p:val>
                                            <p:strVal val="#ppt_x"/>
                                          </p:val>
                                        </p:tav>
                                        <p:tav tm="100000">
                                          <p:val>
                                            <p:strVal val="#ppt_x"/>
                                          </p:val>
                                        </p:tav>
                                      </p:tavLst>
                                    </p:anim>
                                    <p:anim calcmode="lin" valueType="num">
                                      <p:cBhvr>
                                        <p:cTn id="37"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8"/>
                                        </p:tgtEl>
                                        <p:attrNameLst>
                                          <p:attrName>style.visibility</p:attrName>
                                        </p:attrNameLst>
                                      </p:cBhvr>
                                      <p:to>
                                        <p:strVal val="visible"/>
                                      </p:to>
                                    </p:set>
                                    <p:animEffect transition="in" filter="fade">
                                      <p:cBhvr>
                                        <p:cTn id="42" dur="1000"/>
                                        <p:tgtEl>
                                          <p:spTgt spid="8"/>
                                        </p:tgtEl>
                                      </p:cBhvr>
                                    </p:animEffect>
                                    <p:anim calcmode="lin" valueType="num">
                                      <p:cBhvr>
                                        <p:cTn id="43" dur="1000" fill="hold"/>
                                        <p:tgtEl>
                                          <p:spTgt spid="8"/>
                                        </p:tgtEl>
                                        <p:attrNameLst>
                                          <p:attrName>ppt_x</p:attrName>
                                        </p:attrNameLst>
                                      </p:cBhvr>
                                      <p:tavLst>
                                        <p:tav tm="0">
                                          <p:val>
                                            <p:strVal val="#ppt_x"/>
                                          </p:val>
                                        </p:tav>
                                        <p:tav tm="100000">
                                          <p:val>
                                            <p:strVal val="#ppt_x"/>
                                          </p:val>
                                        </p:tav>
                                      </p:tavLst>
                                    </p:anim>
                                    <p:anim calcmode="lin" valueType="num">
                                      <p:cBhvr>
                                        <p:cTn id="4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P spid="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734646" y="916243"/>
            <a:ext cx="10527323" cy="4165243"/>
          </a:xfrm>
          <a:prstGeom prst="rect">
            <a:avLst/>
          </a:prstGeom>
        </p:spPr>
        <p:txBody>
          <a:bodyPr wrap="square">
            <a:spAutoFit/>
          </a:bodyPr>
          <a:lstStyle/>
          <a:p>
            <a:pPr marL="91440" marR="91440" algn="ctr">
              <a:spcBef>
                <a:spcPts val="400"/>
              </a:spcBef>
              <a:spcAft>
                <a:spcPts val="400"/>
              </a:spcAft>
            </a:pPr>
            <a:r>
              <a:rPr lang="tr-TR" b="1" dirty="0" smtClean="0">
                <a:solidFill>
                  <a:srgbClr val="5F5F5F"/>
                </a:solidFill>
                <a:latin typeface="Arial" panose="020B0604020202020204" pitchFamily="34" charset="0"/>
                <a:ea typeface="Times New Roman" panose="02020603050405020304" pitchFamily="18" charset="0"/>
                <a:cs typeface="Times New Roman" panose="02020603050405020304" pitchFamily="18" charset="0"/>
              </a:rPr>
              <a:t>KAYNAKÇA</a:t>
            </a:r>
          </a:p>
          <a:p>
            <a:pPr marL="91440" marR="91440" algn="ctr">
              <a:spcBef>
                <a:spcPts val="400"/>
              </a:spcBef>
              <a:spcAft>
                <a:spcPts val="400"/>
              </a:spcAft>
            </a:pPr>
            <a:endParaRPr lang="tr-TR" b="1" dirty="0" smtClean="0">
              <a:solidFill>
                <a:srgbClr val="5F5F5F"/>
              </a:solidFill>
              <a:latin typeface="Arial" panose="020B0604020202020204" pitchFamily="34" charset="0"/>
              <a:ea typeface="Times New Roman" panose="02020603050405020304" pitchFamily="18" charset="0"/>
              <a:cs typeface="Times New Roman" panose="02020603050405020304" pitchFamily="18" charset="0"/>
            </a:endParaRPr>
          </a:p>
          <a:p>
            <a:pPr marL="91440" marR="91440" algn="just">
              <a:spcBef>
                <a:spcPts val="400"/>
              </a:spcBef>
              <a:spcAft>
                <a:spcPts val="400"/>
              </a:spcAft>
            </a:pPr>
            <a:r>
              <a:rPr lang="tr-TR" dirty="0" smtClean="0">
                <a:solidFill>
                  <a:srgbClr val="5F5F5F"/>
                </a:solidFill>
                <a:latin typeface="Arial" panose="020B0604020202020204" pitchFamily="34" charset="0"/>
                <a:ea typeface="Times New Roman" panose="02020603050405020304" pitchFamily="18" charset="0"/>
                <a:cs typeface="Times New Roman" panose="02020603050405020304" pitchFamily="18" charset="0"/>
              </a:rPr>
              <a:t>Denizer</a:t>
            </a:r>
            <a:r>
              <a:rPr lang="tr-TR" dirty="0">
                <a:solidFill>
                  <a:srgbClr val="5F5F5F"/>
                </a:solidFill>
                <a:latin typeface="Arial" panose="020B0604020202020204" pitchFamily="34" charset="0"/>
                <a:ea typeface="Times New Roman" panose="02020603050405020304" pitchFamily="18" charset="0"/>
                <a:cs typeface="Times New Roman" panose="02020603050405020304" pitchFamily="18" charset="0"/>
              </a:rPr>
              <a:t>, D. (2005). Konaklama İşletmelerinde Yiyecek ve İçecek Yönetimi. Ankara: Detay Yayıncılık</a:t>
            </a:r>
            <a:endParaRPr lang="tr-TR" sz="1600" dirty="0">
              <a:latin typeface="Verdana" panose="020B0604030504040204" pitchFamily="34" charset="0"/>
              <a:ea typeface="Times New Roman" panose="02020603050405020304" pitchFamily="18" charset="0"/>
              <a:cs typeface="Times New Roman" panose="02020603050405020304" pitchFamily="18" charset="0"/>
            </a:endParaRPr>
          </a:p>
          <a:p>
            <a:pPr marL="91440" marR="91440" algn="just">
              <a:spcBef>
                <a:spcPts val="400"/>
              </a:spcBef>
              <a:spcAft>
                <a:spcPts val="400"/>
              </a:spcAft>
            </a:pPr>
            <a:r>
              <a:rPr lang="tr-TR" dirty="0">
                <a:solidFill>
                  <a:srgbClr val="5F5F5F"/>
                </a:solidFill>
                <a:latin typeface="Arial" panose="020B0604020202020204" pitchFamily="34" charset="0"/>
                <a:ea typeface="Times New Roman" panose="02020603050405020304" pitchFamily="18" charset="0"/>
                <a:cs typeface="Times New Roman" panose="02020603050405020304" pitchFamily="18" charset="0"/>
              </a:rPr>
              <a:t> </a:t>
            </a:r>
            <a:endParaRPr lang="tr-TR" sz="1600" dirty="0">
              <a:latin typeface="Verdana" panose="020B0604030504040204" pitchFamily="34" charset="0"/>
              <a:ea typeface="Times New Roman" panose="02020603050405020304" pitchFamily="18" charset="0"/>
              <a:cs typeface="Times New Roman" panose="02020603050405020304" pitchFamily="18" charset="0"/>
            </a:endParaRPr>
          </a:p>
          <a:p>
            <a:pPr marL="91440" marR="91440" algn="just">
              <a:spcBef>
                <a:spcPts val="400"/>
              </a:spcBef>
              <a:spcAft>
                <a:spcPts val="400"/>
              </a:spcAft>
            </a:pPr>
            <a:r>
              <a:rPr lang="tr-TR" dirty="0">
                <a:solidFill>
                  <a:srgbClr val="5F5F5F"/>
                </a:solidFill>
                <a:latin typeface="Arial" panose="020B0604020202020204" pitchFamily="34" charset="0"/>
                <a:ea typeface="Times New Roman" panose="02020603050405020304" pitchFamily="18" charset="0"/>
                <a:cs typeface="Times New Roman" panose="02020603050405020304" pitchFamily="18" charset="0"/>
              </a:rPr>
              <a:t>Yılmaz, Y. (2005). Yiyecek İçecek Maliyet Kontrolü. Ankara: Detay Yayıncılık.</a:t>
            </a:r>
            <a:endParaRPr lang="tr-TR" sz="1600" dirty="0">
              <a:latin typeface="Verdana" panose="020B0604030504040204" pitchFamily="34" charset="0"/>
              <a:ea typeface="Times New Roman" panose="02020603050405020304" pitchFamily="18" charset="0"/>
              <a:cs typeface="Times New Roman" panose="02020603050405020304" pitchFamily="18" charset="0"/>
            </a:endParaRPr>
          </a:p>
          <a:p>
            <a:pPr marL="91440" marR="91440" algn="just">
              <a:spcBef>
                <a:spcPts val="400"/>
              </a:spcBef>
              <a:spcAft>
                <a:spcPts val="400"/>
              </a:spcAft>
            </a:pPr>
            <a:r>
              <a:rPr lang="tr-TR" dirty="0">
                <a:solidFill>
                  <a:srgbClr val="5F5F5F"/>
                </a:solidFill>
                <a:latin typeface="Arial" panose="020B0604020202020204" pitchFamily="34" charset="0"/>
                <a:ea typeface="Times New Roman" panose="02020603050405020304" pitchFamily="18" charset="0"/>
                <a:cs typeface="Times New Roman" panose="02020603050405020304" pitchFamily="18" charset="0"/>
              </a:rPr>
              <a:t> </a:t>
            </a:r>
            <a:endParaRPr lang="tr-TR" sz="1600" dirty="0">
              <a:latin typeface="Verdana" panose="020B0604030504040204" pitchFamily="34" charset="0"/>
              <a:ea typeface="Times New Roman" panose="02020603050405020304" pitchFamily="18" charset="0"/>
              <a:cs typeface="Times New Roman" panose="02020603050405020304" pitchFamily="18" charset="0"/>
            </a:endParaRPr>
          </a:p>
          <a:p>
            <a:pPr marL="91440" marR="91440" algn="just">
              <a:spcBef>
                <a:spcPts val="400"/>
              </a:spcBef>
              <a:spcAft>
                <a:spcPts val="400"/>
              </a:spcAft>
            </a:pPr>
            <a:r>
              <a:rPr lang="tr-TR" dirty="0">
                <a:solidFill>
                  <a:srgbClr val="5F5F5F"/>
                </a:solidFill>
                <a:latin typeface="Arial" panose="020B0604020202020204" pitchFamily="34" charset="0"/>
                <a:ea typeface="Times New Roman" panose="02020603050405020304" pitchFamily="18" charset="0"/>
                <a:cs typeface="Times New Roman" panose="02020603050405020304" pitchFamily="18" charset="0"/>
              </a:rPr>
              <a:t>Sarıışık, Mehmet (2017). Yiyecek İçecek İşletmelerinde  Maliyet Kontrolü. Ankara: Detay Yayıncılık.</a:t>
            </a:r>
            <a:endParaRPr lang="tr-TR" sz="1600" dirty="0">
              <a:latin typeface="Verdana" panose="020B0604030504040204" pitchFamily="34" charset="0"/>
              <a:ea typeface="Times New Roman" panose="02020603050405020304" pitchFamily="18" charset="0"/>
              <a:cs typeface="Times New Roman" panose="02020603050405020304" pitchFamily="18" charset="0"/>
            </a:endParaRPr>
          </a:p>
          <a:p>
            <a:pPr marL="91440" marR="91440" algn="just">
              <a:spcBef>
                <a:spcPts val="400"/>
              </a:spcBef>
              <a:spcAft>
                <a:spcPts val="400"/>
              </a:spcAft>
            </a:pPr>
            <a:r>
              <a:rPr lang="tr-TR" dirty="0">
                <a:solidFill>
                  <a:srgbClr val="5F5F5F"/>
                </a:solidFill>
                <a:latin typeface="Arial" panose="020B0604020202020204" pitchFamily="34" charset="0"/>
                <a:ea typeface="Times New Roman" panose="02020603050405020304" pitchFamily="18" charset="0"/>
                <a:cs typeface="Times New Roman" panose="02020603050405020304" pitchFamily="18" charset="0"/>
              </a:rPr>
              <a:t> </a:t>
            </a:r>
            <a:endParaRPr lang="tr-TR" sz="1600" dirty="0">
              <a:latin typeface="Verdana" panose="020B0604030504040204" pitchFamily="34" charset="0"/>
              <a:ea typeface="Times New Roman" panose="02020603050405020304" pitchFamily="18" charset="0"/>
              <a:cs typeface="Times New Roman" panose="02020603050405020304" pitchFamily="18" charset="0"/>
            </a:endParaRPr>
          </a:p>
          <a:p>
            <a:pPr marL="91440" marR="91440" algn="just">
              <a:spcBef>
                <a:spcPts val="400"/>
              </a:spcBef>
              <a:spcAft>
                <a:spcPts val="400"/>
              </a:spcAft>
            </a:pPr>
            <a:r>
              <a:rPr lang="tr-TR" dirty="0">
                <a:solidFill>
                  <a:srgbClr val="5F5F5F"/>
                </a:solidFill>
                <a:latin typeface="Arial" panose="020B0604020202020204" pitchFamily="34" charset="0"/>
                <a:ea typeface="Times New Roman" panose="02020603050405020304" pitchFamily="18" charset="0"/>
                <a:cs typeface="Times New Roman" panose="02020603050405020304" pitchFamily="18" charset="0"/>
              </a:rPr>
              <a:t>Çetiner, E (2002).Konaklama İşletmelerinde Muhasebe Uygulamaları. Ankara: Gazi Yayınevi</a:t>
            </a:r>
            <a:endParaRPr lang="tr-TR" sz="1600" dirty="0">
              <a:latin typeface="Verdana" panose="020B0604030504040204" pitchFamily="34" charset="0"/>
              <a:ea typeface="Times New Roman" panose="02020603050405020304" pitchFamily="18" charset="0"/>
              <a:cs typeface="Times New Roman" panose="02020603050405020304" pitchFamily="18" charset="0"/>
            </a:endParaRPr>
          </a:p>
          <a:p>
            <a:pPr marL="91440" marR="91440" algn="just">
              <a:spcBef>
                <a:spcPts val="400"/>
              </a:spcBef>
              <a:spcAft>
                <a:spcPts val="400"/>
              </a:spcAft>
            </a:pPr>
            <a:r>
              <a:rPr lang="tr-TR" dirty="0">
                <a:solidFill>
                  <a:srgbClr val="5F5F5F"/>
                </a:solidFill>
                <a:latin typeface="Arial" panose="020B0604020202020204" pitchFamily="34" charset="0"/>
                <a:ea typeface="Times New Roman" panose="02020603050405020304" pitchFamily="18" charset="0"/>
                <a:cs typeface="Times New Roman" panose="02020603050405020304" pitchFamily="18" charset="0"/>
              </a:rPr>
              <a:t> </a:t>
            </a:r>
            <a:endParaRPr lang="tr-TR" sz="1600" dirty="0">
              <a:latin typeface="Verdana" panose="020B0604030504040204" pitchFamily="34" charset="0"/>
              <a:ea typeface="Times New Roman" panose="02020603050405020304" pitchFamily="18" charset="0"/>
              <a:cs typeface="Times New Roman" panose="02020603050405020304" pitchFamily="18" charset="0"/>
            </a:endParaRPr>
          </a:p>
          <a:p>
            <a:pPr marL="91440" marR="91440" algn="just">
              <a:spcBef>
                <a:spcPts val="400"/>
              </a:spcBef>
              <a:spcAft>
                <a:spcPts val="400"/>
              </a:spcAft>
            </a:pPr>
            <a:r>
              <a:rPr lang="tr-TR" dirty="0" err="1">
                <a:solidFill>
                  <a:srgbClr val="5F5F5F"/>
                </a:solidFill>
                <a:latin typeface="Arial" panose="020B0604020202020204" pitchFamily="34" charset="0"/>
                <a:ea typeface="Times New Roman" panose="02020603050405020304" pitchFamily="18" charset="0"/>
                <a:cs typeface="Times New Roman" panose="02020603050405020304" pitchFamily="18" charset="0"/>
              </a:rPr>
              <a:t>Usal</a:t>
            </a:r>
            <a:r>
              <a:rPr lang="tr-TR" dirty="0">
                <a:solidFill>
                  <a:srgbClr val="5F5F5F"/>
                </a:solidFill>
                <a:latin typeface="Arial" panose="020B0604020202020204" pitchFamily="34" charset="0"/>
                <a:ea typeface="Times New Roman" panose="02020603050405020304" pitchFamily="18" charset="0"/>
                <a:cs typeface="Times New Roman" panose="02020603050405020304" pitchFamily="18" charset="0"/>
              </a:rPr>
              <a:t>, A. (2006).Turizm İşletmelerinde Maliyet Analizleri</a:t>
            </a:r>
            <a:r>
              <a:rPr lang="tr-TR" dirty="0" smtClean="0">
                <a:solidFill>
                  <a:srgbClr val="5F5F5F"/>
                </a:solidFill>
                <a:latin typeface="Arial" panose="020B0604020202020204" pitchFamily="34" charset="0"/>
                <a:ea typeface="Times New Roman" panose="02020603050405020304" pitchFamily="18" charset="0"/>
                <a:cs typeface="Times New Roman" panose="02020603050405020304" pitchFamily="18" charset="0"/>
              </a:rPr>
              <a:t>. Ankara</a:t>
            </a:r>
            <a:r>
              <a:rPr lang="tr-TR" dirty="0">
                <a:solidFill>
                  <a:srgbClr val="5F5F5F"/>
                </a:solidFill>
                <a:latin typeface="Arial" panose="020B0604020202020204" pitchFamily="34" charset="0"/>
                <a:ea typeface="Times New Roman" panose="02020603050405020304" pitchFamily="18" charset="0"/>
                <a:cs typeface="Times New Roman" panose="02020603050405020304" pitchFamily="18" charset="0"/>
              </a:rPr>
              <a:t>: Detay Yayıncılık</a:t>
            </a:r>
            <a:endParaRPr lang="tr-TR" sz="1600" dirty="0">
              <a:effectLst/>
              <a:latin typeface="Verdana" panose="020B060403050404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02517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eyin fırtınası hakkında sunu">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Century Gothic-Palatino Linotyp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panose="0204050205050503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spDef>
      <a:spPr/>
      <a:bodyPr rtlCol="0" anchor="ctr"/>
      <a:lstStyle>
        <a:defPPr algn="ctr">
          <a:defRPr/>
        </a:defPPr>
      </a:lstStyle>
      <a:style>
        <a:lnRef idx="1">
          <a:schemeClr val="accent3"/>
        </a:lnRef>
        <a:fillRef idx="2">
          <a:schemeClr val="accent3"/>
        </a:fillRef>
        <a:effectRef idx="1">
          <a:schemeClr val="accent3"/>
        </a:effectRef>
        <a:fontRef idx="minor">
          <a:schemeClr val="dk1"/>
        </a:fontRef>
      </a:style>
    </a:spDef>
    <a:lnDef>
      <a:spPr/>
      <a:bodyPr/>
      <a:lstStyle/>
      <a:style>
        <a:lnRef idx="1">
          <a:schemeClr val="accent1"/>
        </a:lnRef>
        <a:fillRef idx="0">
          <a:schemeClr val="accent1"/>
        </a:fillRef>
        <a:effectRef idx="0">
          <a:schemeClr val="accent1"/>
        </a:effectRef>
        <a:fontRef idx="minor">
          <a:schemeClr val="tx1"/>
        </a:fontRef>
      </a:style>
    </a:lnDef>
    <a:txDef>
      <a:spPr>
        <a:noFill/>
        <a:ln>
          <a:solidFill>
            <a:schemeClr val="bg2"/>
          </a:solidFill>
        </a:ln>
      </a:spPr>
      <a:bodyPr wrap="none" rtlCol="0">
        <a:spAutoFit/>
      </a:bodyPr>
      <a:lstStyle>
        <a:defPPr>
          <a:defRPr dirty="0" err="1" smtClean="0"/>
        </a:defPPr>
      </a:lstStyle>
    </a:txDef>
  </a:objectDefaults>
  <a:extraClrSchemeLst/>
  <a:extLst>
    <a:ext uri="{05A4C25C-085E-4340-85A3-A5531E510DB2}">
      <thm15:themeFamily xmlns:thm15="http://schemas.microsoft.com/office/thememl/2012/main" name="Office_15870852_TF03460637" id="{0832DA4E-A202-43F2-A5EE-27E99C173A88}" vid="{7A43FF2D-0693-42F6-A231-BFAA64C80588}"/>
    </a:ext>
  </a:extLst>
</a:theme>
</file>

<file path=ppt/theme/theme2.xml><?xml version="1.0" encoding="utf-8"?>
<a:theme xmlns:a="http://schemas.openxmlformats.org/drawingml/2006/main" name="Ofis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Profesyonel beyin fırtınası sunusu</Template>
  <TotalTime>5727</TotalTime>
  <Words>740</Words>
  <Application>Microsoft Office PowerPoint</Application>
  <PresentationFormat>Geniş ekran</PresentationFormat>
  <Paragraphs>53</Paragraphs>
  <Slides>8</Slides>
  <Notes>0</Notes>
  <HiddenSlides>0</HiddenSlides>
  <MMClips>0</MMClips>
  <ScaleCrop>false</ScaleCrop>
  <HeadingPairs>
    <vt:vector size="6" baseType="variant">
      <vt:variant>
        <vt:lpstr>Kullanılan Yazı Tipleri</vt:lpstr>
      </vt:variant>
      <vt:variant>
        <vt:i4>10</vt:i4>
      </vt:variant>
      <vt:variant>
        <vt:lpstr>Tema</vt:lpstr>
      </vt:variant>
      <vt:variant>
        <vt:i4>1</vt:i4>
      </vt:variant>
      <vt:variant>
        <vt:lpstr>Slayt Başlıkları</vt:lpstr>
      </vt:variant>
      <vt:variant>
        <vt:i4>8</vt:i4>
      </vt:variant>
    </vt:vector>
  </HeadingPairs>
  <TitlesOfParts>
    <vt:vector size="19" baseType="lpstr">
      <vt:lpstr>SimSun</vt:lpstr>
      <vt:lpstr>Arial</vt:lpstr>
      <vt:lpstr>Calibri</vt:lpstr>
      <vt:lpstr>Cambria Math</vt:lpstr>
      <vt:lpstr>Century Gothic</vt:lpstr>
      <vt:lpstr>Mangal</vt:lpstr>
      <vt:lpstr>Palatino Linotype</vt:lpstr>
      <vt:lpstr>Times New Roman</vt:lpstr>
      <vt:lpstr>Verdana</vt:lpstr>
      <vt:lpstr>Wingdings 2</vt:lpstr>
      <vt:lpstr>Beyin fırtınası hakkında sunu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Fuat Atasoy</dc:creator>
  <cp:lastModifiedBy>Fuat Atasoy</cp:lastModifiedBy>
  <cp:revision>171</cp:revision>
  <dcterms:created xsi:type="dcterms:W3CDTF">2019-11-06T14:40:35Z</dcterms:created>
  <dcterms:modified xsi:type="dcterms:W3CDTF">2020-05-07T20:12:49Z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y fmtid="{D5CDD505-2E9C-101B-9397-08002B2CF9AE}" pid="3" name="Order">
    <vt:r8>74069100</vt:r8>
  </property>
  <property fmtid="{D5CDD505-2E9C-101B-9397-08002B2CF9AE}" pid="4" name="HiddenCategoryTags">
    <vt:lpwstr/>
  </property>
  <property fmtid="{D5CDD505-2E9C-101B-9397-08002B2CF9AE}" pid="5" name="InternalTags">
    <vt:lpwstr/>
  </property>
  <property fmtid="{D5CDD505-2E9C-101B-9397-08002B2CF9AE}" pid="6" name="FeatureTags">
    <vt:lpwstr/>
  </property>
  <property fmtid="{D5CDD505-2E9C-101B-9397-08002B2CF9AE}" pid="7" name="LocalizationTags">
    <vt:lpwstr/>
  </property>
  <property fmtid="{D5CDD505-2E9C-101B-9397-08002B2CF9AE}" pid="8" name="CategoryTags">
    <vt:lpwstr/>
  </property>
  <property fmtid="{D5CDD505-2E9C-101B-9397-08002B2CF9AE}" pid="9" name="Applications">
    <vt:lpwstr/>
  </property>
  <property fmtid="{D5CDD505-2E9C-101B-9397-08002B2CF9AE}" pid="10" name="CampaignTags">
    <vt:lpwstr/>
  </property>
  <property fmtid="{D5CDD505-2E9C-101B-9397-08002B2CF9AE}" pid="11" name="ScenarioTags">
    <vt:lpwstr/>
  </property>
</Properties>
</file>