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62" r:id="rId9"/>
    <p:sldId id="263" r:id="rId10"/>
    <p:sldId id="265" r:id="rId11"/>
    <p:sldId id="275" r:id="rId12"/>
    <p:sldId id="276" r:id="rId13"/>
    <p:sldId id="277"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05.08.2011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الثامنة</a:t>
            </a:r>
            <a:r>
              <a:rPr lang="tr-TR" sz="4900" b="1" dirty="0" smtClean="0"/>
              <a:t/>
            </a:r>
            <a:br>
              <a:rPr lang="tr-TR" sz="4900" b="1" dirty="0" smtClean="0"/>
            </a:br>
            <a:r>
              <a:rPr lang="tr-TR" sz="4900" b="1" dirty="0" smtClean="0"/>
              <a:t>VIII</a:t>
            </a:r>
            <a:r>
              <a:rPr lang="tr-TR" sz="4900" b="1" dirty="0"/>
              <a:t>. 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fontScale="92500" lnSpcReduction="10000"/>
          </a:bodyPr>
          <a:lstStyle/>
          <a:p>
            <a:pPr algn="ctr"/>
            <a:r>
              <a:rPr lang="ar-SA" sz="4000" b="1" dirty="0" smtClean="0"/>
              <a:t>الضمائر</a:t>
            </a:r>
            <a:endParaRPr lang="tr-TR" sz="4000" dirty="0" smtClean="0"/>
          </a:p>
          <a:p>
            <a:pPr algn="ctr">
              <a:lnSpc>
                <a:spcPct val="150000"/>
              </a:lnSpc>
              <a:spcBef>
                <a:spcPts val="1200"/>
              </a:spcBef>
              <a:spcAft>
                <a:spcPts val="1200"/>
              </a:spcAft>
            </a:pPr>
            <a:r>
              <a:rPr lang="tr-TR" sz="4000" b="1" i="1" dirty="0" smtClean="0"/>
              <a:t>ZAMİRLER</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الأَدَبُ</a:t>
            </a:r>
            <a:endParaRPr lang="tr-TR" dirty="0"/>
          </a:p>
        </p:txBody>
      </p:sp>
      <p:sp>
        <p:nvSpPr>
          <p:cNvPr id="3" name="2 İçerik Yer Tutucusu"/>
          <p:cNvSpPr>
            <a:spLocks noGrp="1"/>
          </p:cNvSpPr>
          <p:nvPr>
            <p:ph idx="1"/>
          </p:nvPr>
        </p:nvSpPr>
        <p:spPr>
          <a:xfrm>
            <a:off x="1435608" y="1268760"/>
            <a:ext cx="7498080" cy="4979640"/>
          </a:xfrm>
        </p:spPr>
        <p:txBody>
          <a:bodyPr>
            <a:normAutofit fontScale="92500" lnSpcReduction="20000"/>
          </a:bodyPr>
          <a:lstStyle/>
          <a:p>
            <a:pPr indent="0" algn="r" rtl="1">
              <a:buNone/>
            </a:pPr>
            <a:r>
              <a:rPr lang="ar-SA" dirty="0" smtClean="0"/>
              <a:t>اِخْتَلَفَ الْعُلَماَءُ فِي تَعْرِيفِ اْلأَدَبِ وَتَحْدِيدِهِ. أَمَّا عِلْمُ اْلأَدَبِ فَيَشْتَمِلُ فِي اِصْطِلاَحِهِمْ عَلَى أَكْثَرِ عُلُومِ الْعَرَبِيَّةِ، كَالنَّحْوِ وَاللُّغَةِ وَالتَّصْرِيفِ وَالْعَرُوضِ وَالْقَوَافِي وَصَنْعَةِ الشِّعْرِ وَأَخْبَارِ الْعَرَبِ وَأَنْسَابِهِمْ. وَصَاحِبُ هَذِهِ الْعُلُومِ أَوْ أَحَدِهَا كَانُوا يُسَمُّونَهُ «أَدِيِب». وَقَالُوا الْفَرْقُ بَيْنَ اْلأَدِيبِ وَالْعَالِمِ إِنَّ اْلأَدِيبَ يَأْخُذُ مِنْ كُلِّ شَيْءٍ أَحْسَنَهُ فَيَأْلَفُهُ، وَالْعَالِمُ مَنْ يَقْصِدُ لِفَنٍّ مِنَ الْعِلْمِ فَيُتْقِنُهُ. وَلَكِنَّ التَّعْرِيفَ اْلأَوَّلَ أَقْرَبُ إِلَى الْمُرَادِ، وَلِذَلِكَ جَعَلُوا الْغَايَةَ فِي عِلْمِ اْلأَدَبِ اْلإِجَادَةَ فِي فَنَّيْ الْمَنْثوُرِ وَالْمَنْظُومِ. وَقَدْ شَاعَتْ هَذِهِ التَّسْمِيَةُ قَبْلَ أَنْ تَتَمَيَّزَ هَذِهِ الْعُلُومُ وَيَسْتَقِلُّ بَعْضُهَا عَنْ بَعْضٍ. وَكَانَتْ فِي أَوَّلِ أَمْرِهَا مُخْتَلِطَةً مُتَشَابِهَةً، ثُمَّ اِسْتَقَلَّتْ بِالتَّدْرِيجِ وَتَفَرَّعَتْ وَصَارَ كُلٌّ مِنْهَا عِلْماً، لَهُ أَحْكَامٌ مُسْتَقِلَّةٌ جَرْياً عَلَى سُنَّةِ النُّشُوءِ وَاْلاِرْتِقَاءِ.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فَكَانَ الْمُرَادُ بِاْلأَدَبِ فِي أَوَّلِ اْلإِسْلاَمِ جَمْعَ أَقْوَالِ الْعَرَبِ وَأَشْعَارِهِمْ وَأَخْبَارِهِمْ وَأَمْثَالِهِمْ لِلْاِسْتِعَانَةِ بِهَا عَلَى تَفْسِيرِ الْقُرْآنِ الْكَرِيمِ وَضَبْطِ أَلْفَاظِ</a:t>
            </a:r>
            <a:r>
              <a:rPr lang="ar-SA" u="sng" dirty="0" smtClean="0"/>
              <a:t>هِ</a:t>
            </a:r>
            <a:r>
              <a:rPr lang="ar-SA" strike="sngStrike" dirty="0" smtClean="0"/>
              <a:t>هَا</a:t>
            </a:r>
            <a:r>
              <a:rPr lang="ar-SA" dirty="0" smtClean="0"/>
              <a:t> وَتَفَهُّمِ أَسَالِيبِهِ. أَخَذُوا بِذَلِكَ مِنَ الْقَرْنِ اْلأَوَّلِ لِلْهِجْرَةِ. وَكَانَ اِبْنُ عَبَّاسٍ يَقُولُ: «إِذَا قَرَأْتُمْ شَيْئاً مِنْ كِتَابِ اللهِ لَمْ تَعْرِفُوهُ فَاطْلُبُوهُ فِي أَشْعَارِ الْعَرَبِ لِأَنَّ الشِّعْرَ دِيوَانُ الْعَرَبِ».   </a:t>
            </a:r>
            <a:endParaRPr lang="tr-TR" dirty="0" smtClean="0"/>
          </a:p>
          <a:p>
            <a:pPr algn="r">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indent="0" algn="r" rtl="1">
              <a:buNone/>
            </a:pPr>
            <a:r>
              <a:rPr lang="ar-SA" dirty="0" smtClean="0"/>
              <a:t>ثُمَّ وَضَعَ أَبُواْلأَسْوَدِ الدُّؤَلِيِّ النَّحْوَ لِضَبْطِ الْمَعَانِي. فَزَادَتِ الْحَاجَةُ إِلَى جَمْعِ أَقْوَالِ الْعَرَبِ وَأَشْعَارِهِمْ لِلاِسْتِشْهَادِ بِهَا فِي اْلإِعْرَابِ وَالتَّصْرِيفِ. وَاهْتَمَّتِ الدَّوْلَةُ اْلأُمَوِيَّةُ بِإِحْيَاءِ لُغَةِ الْعَرَبِ وَآدَابِهَا، وَأَخَذَ خُلَفَاؤُهَا فَي حِفْظِ اْلآدَابِ الْجَاهِلِيَّةِ، فَجَعَلُوا يُقَرِّبُونَ الَّذِينَ يَحْفَظُونَهَا أَوْيَنْقُلُونَهَا أَوْيَرْوُونَهَا وَيَبْذُلُونَ لَهُمُ الْعَطَاءَ.</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وَظَلَّتِ الرَّغْبَةُ فِي اللُّغَةِ وَأَدَبِهَا مُتَّصِلَةً بِالدَّوْلَةِ العَبَّاسِيَّةِ وَلاَسِيَّمَا فِي عَصْرِهَا اْلأَوَّلِ، لِرَغْبَةِ خُلَفَائِهَا اْلأَوَّلِينَ وَوُزَرَائِهَا الْبَرَامِكَةِ فِي الْعِلْمِ وَاْلأَدَبِ وَالشِّعْرِ. وَلَمْ تَكُنْ رَغْبَتُهُمْ مَقْصُورَةً عَلَى الشِّعْرِ، وَلَكِنَّهُمْ نَشِطُوا اْلأَدَبَ عَلَى اْلإِجْمَالِ وَاسْتَقْدَمُوا اْلأُدَبَاءَ مِنَ الْكُوفَةِ وَالبَصْرَةِ لِلسَّمَاعِ أَوْ لِتَعْلِيمِ أَبْنَائِهِمْ اللُّغَةَ وَالنَّحْوَ وَالشِّعْرَ.</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92500" lnSpcReduction="20000"/>
          </a:bodyPr>
          <a:lstStyle/>
          <a:p>
            <a:pPr algn="r" rtl="1">
              <a:buNone/>
            </a:pPr>
            <a:r>
              <a:rPr lang="ar-SA" dirty="0" smtClean="0"/>
              <a:t>١</a:t>
            </a:r>
            <a:r>
              <a:rPr lang="ar-SA" b="1" dirty="0" smtClean="0"/>
              <a:t> </a:t>
            </a:r>
            <a:r>
              <a:rPr lang="ar-SA" dirty="0" smtClean="0"/>
              <a:t>– في أيِّ موضوعٍ اختلف العلماءُ؟</a:t>
            </a:r>
            <a:endParaRPr lang="tr-TR" dirty="0" smtClean="0"/>
          </a:p>
          <a:p>
            <a:pPr algn="r" rtl="1">
              <a:buNone/>
            </a:pPr>
            <a:r>
              <a:rPr lang="ar-SA" dirty="0" smtClean="0"/>
              <a:t>٢</a:t>
            </a:r>
            <a:r>
              <a:rPr lang="ar-SA" b="1" dirty="0" smtClean="0"/>
              <a:t> </a:t>
            </a:r>
            <a:r>
              <a:rPr lang="ar-SA" dirty="0" smtClean="0"/>
              <a:t>– علامَ يشتمل علمُ الأدب؟</a:t>
            </a:r>
            <a:endParaRPr lang="tr-TR" dirty="0" smtClean="0"/>
          </a:p>
          <a:p>
            <a:pPr algn="r" rtl="1">
              <a:buNone/>
            </a:pPr>
            <a:r>
              <a:rPr lang="ar-SA" dirty="0" smtClean="0"/>
              <a:t>٣ – ما معنى كلمة أديب؟ </a:t>
            </a:r>
            <a:endParaRPr lang="tr-TR" dirty="0" smtClean="0"/>
          </a:p>
          <a:p>
            <a:pPr algn="r" rtl="1">
              <a:buNone/>
            </a:pPr>
            <a:r>
              <a:rPr lang="ar-SA" dirty="0" smtClean="0"/>
              <a:t>٤ – ما الفرق بين الأديب والعالم؟</a:t>
            </a:r>
            <a:endParaRPr lang="tr-TR" dirty="0" smtClean="0"/>
          </a:p>
          <a:p>
            <a:pPr algn="r" rtl="1">
              <a:buNone/>
            </a:pPr>
            <a:r>
              <a:rPr lang="ar-SA" dirty="0" smtClean="0"/>
              <a:t>٥ – ما الغاية في علم الأدب؟</a:t>
            </a:r>
            <a:endParaRPr lang="tr-TR" dirty="0" smtClean="0"/>
          </a:p>
          <a:p>
            <a:pPr algn="r" rtl="1">
              <a:buNone/>
            </a:pPr>
            <a:r>
              <a:rPr lang="ar-SA" dirty="0" smtClean="0"/>
              <a:t>٦ – متى شاعت هذه التسمية؟</a:t>
            </a:r>
            <a:endParaRPr lang="tr-TR" dirty="0" smtClean="0"/>
          </a:p>
          <a:p>
            <a:pPr algn="r" rtl="1">
              <a:buNone/>
            </a:pPr>
            <a:r>
              <a:rPr lang="ar-SA" dirty="0" smtClean="0"/>
              <a:t>٧ –  ماكان المراد بالأدب في أول الإسلام؟  </a:t>
            </a:r>
            <a:endParaRPr lang="tr-TR" dirty="0" smtClean="0"/>
          </a:p>
          <a:p>
            <a:pPr algn="r" rtl="1">
              <a:buNone/>
            </a:pPr>
            <a:r>
              <a:rPr lang="ar-SA" dirty="0" smtClean="0"/>
              <a:t>٨ – ماذا قال ابن عباس عن أشعار العرب؟ ولماذا؟</a:t>
            </a:r>
            <a:endParaRPr lang="tr-TR" dirty="0" smtClean="0"/>
          </a:p>
          <a:p>
            <a:pPr algn="r" rtl="1">
              <a:buNone/>
            </a:pPr>
            <a:r>
              <a:rPr lang="ar-SA" dirty="0" smtClean="0"/>
              <a:t>٩ – من وضع النحوَ؟ وماسببُ وضعِه؟</a:t>
            </a:r>
            <a:endParaRPr lang="tr-TR" dirty="0" smtClean="0"/>
          </a:p>
          <a:p>
            <a:pPr algn="r" rtl="1">
              <a:buNone/>
            </a:pPr>
            <a:r>
              <a:rPr lang="ar-SA" dirty="0" smtClean="0"/>
              <a:t>١٠ – أيُّ دولةٍ اهتمتْ بإحياء العربية وآدابها؟</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١٥</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ar-SA" b="1" dirty="0" smtClean="0"/>
              <a:t>اَلدُّكْتُورُ </a:t>
            </a:r>
            <a:r>
              <a:rPr lang="ar-SA" b="1" dirty="0" smtClean="0"/>
              <a:t>أَحْمَدُ زَكِيٌّ أَبُو </a:t>
            </a:r>
            <a:r>
              <a:rPr lang="ar-SA" b="1" dirty="0" smtClean="0"/>
              <a:t>شَادِي</a:t>
            </a:r>
            <a:br>
              <a:rPr lang="ar-SA" b="1" dirty="0" smtClean="0"/>
            </a:br>
            <a:r>
              <a:rPr lang="ar-SA" sz="2800" b="1" dirty="0" smtClean="0"/>
              <a:t>(١٨٩٢-١٩٥٥)</a:t>
            </a:r>
            <a:endParaRPr lang="tr-TR" sz="2800" dirty="0"/>
          </a:p>
        </p:txBody>
      </p:sp>
      <p:sp>
        <p:nvSpPr>
          <p:cNvPr id="3" name="2 İçerik Yer Tutucusu"/>
          <p:cNvSpPr>
            <a:spLocks noGrp="1"/>
          </p:cNvSpPr>
          <p:nvPr>
            <p:ph idx="1"/>
          </p:nvPr>
        </p:nvSpPr>
        <p:spPr>
          <a:xfrm>
            <a:off x="1435608" y="1447800"/>
            <a:ext cx="7498080" cy="4800600"/>
          </a:xfrm>
        </p:spPr>
        <p:txBody>
          <a:bodyPr/>
          <a:lstStyle/>
          <a:p>
            <a:pPr indent="0" algn="r" rtl="1">
              <a:buNone/>
            </a:pPr>
            <a:r>
              <a:rPr lang="ar-SA" dirty="0" smtClean="0"/>
              <a:t>هَاجَرَ الشَّاعِرُ الْكَبِيرُ الدُّكْتُورُ أَحْمَدُ زَكِيٌّ أَبُو شَادِي مِنْ وَطَنِهِ مِصْرَ، إِلَى أَمْرِيكَا عَامَ ١٩٤٦ وَقَدْ عَاشَ فِي نِيوْيُورْكْ، ثُمَّ فِي وَاشِنْطُونْ حَيْثُ عَمِلَ فِي إِذَاعَةِ صَوْتِ أَمْرِيكَا. كَانَ يَعْمَلُ لِيَعِيشَ وَلِيُؤَدِّيَ رِسَالَتَهُ ذَاتَ الطَّابَعِ اْلاِنْسَانِيِّ الَّتِي ضَحَّى بِنَفْسِهِ وَمَالِهِ فِي سَبِيلِهَا، دُونَ أَنْ يَنْسَى وَطَنَهُ مِصْرَ، الَّتِي عَاشَ مُخْلِصاً لَهَا. يُؤَيِّدُ قَضَايَاهَا وَيُدَافِعُ عَنْ حَقِّهَا فِي الْحَيَاةِ وَالْكَرَامَةِ اْلاِنْسَانِيَّةِ، مُتَمَنِّياً أَنْ تُسْهِمَ مِنْ جَدِيدٍ فِي بِنَاءِ مُجْتَمَعٍ تَسُودُ فِيهِ الْحَضَارَةُ وَالطُّمَأْنِينَةُ وَالسَّلاَمُ. </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وَقَدْ ظَهَرَ لِأَبِي شَادِي فِي الْمَهْجَرِ عَدَدٌ مِنَ الْمُؤَلَّفَاتِ الْقّيِّمَةِ مِثْلَ «دِرَاسَاتٌ إِسْلاَمِيَّةٌ»، وَ«دِرَاسَاتٌ أَدَبِيَّةٌ». كَمَا أَنَّهُ تَرَكَ مُؤَلَّفَاتٌ أُخْرَى لَمْ تُنْشَرْ، بَيْنَهَا مَجْمُوعَاتٌ شِعْرِيَّةٌ مِثْلَ «اِيزِيسْ»، </a:t>
            </a:r>
            <a:r>
              <a:rPr lang="ar-SA" dirty="0" smtClean="0"/>
              <a:t>«اْلاِنْسَانِ </a:t>
            </a:r>
            <a:r>
              <a:rPr lang="ar-SA" dirty="0" smtClean="0"/>
              <a:t>الْجَدِيدِ»، «أَنَاشِيدِ الْحَيَاةِ، «اَلنَّيْرُوزِالْحُرِّ». وَنَجِدُ فِي أَعْمَالِهِ هَذِهِ دَعْوَةً إِلَى فَلْسَفَةٍ جَدِيدَةٍ مِثَالِيَّةٍ تُؤْمِنُ بِالْعَقْلِ وَتُدَافِعُ عَنْ كَرَامَةِ اْلاِنْسَانِ وَالْقِيَمِ الْعُلْيَا، وَتُحَارِبُ الْجُمُودَ، وَتَدْعُو النَّاسَ إِلَى السَّيْرِ فِي طَرِيقِ الْحَقِّ وَالْخَيْرِ وَالْجَمَالِ.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وَالْحَقُّ أَنَّ أَبَا شَادِي كَانَ أَكْثَرَ مِنْ شَاعِرٍ وَكَاتِبٍ وَأَدِيبٍ وَفَنَّانٍ وَنَاقِدٍ وَصَحَفِيٍّ وَمُؤَلِّفٍ وَطَبِيبٍ. كَانَ اِنْسَاناً يُحِبُّ الْخَيْرَ لِلاِنْسَانِيَّةِ وَيُحِبُّ النَّاسَ جَمِيعاً حَتَّى أَعْدَاءِهِ. كَانَ مُفَكِّراً عَظِيماً أَسْهَمَ فِي بِنَاءِ النَّهْضَةِ اْلأَدَبِيَّةِ الْمُعَاصِرَةِ فِي مِصْرَ وَالشَّرْقِ الْعَرَبِيِّ بِكُلِّ جُهُودِهِ مُنْذُ أَنْشَأَ مَجَلَّةَ «آبُولُّو» وَجَمَاعَةَ «آبُولُّو» عَامَ ١٩٣٢، وَعُدَّ أَحَدَ رُوَّادِ هَذِهِ الْحَرَكَةِ الشِّعْرِيَّةِ الْمُهِمَّةِ فِي تَارِيخِ اْلأَدَبِ الْعَرَبِيِّ الْحَدِيثِ.</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وَيَمْتَازُ شِعْرُ أَبِي شَادِي بِأَلْوَانِهِ وَمَوْضُوعَاتِهِ الْمُخْتَلِفَةِ، فَفِيهِ شِعْرُ الْغَزَلِ وَوَصْفُ الطَّبِيعَةِ وَالشِّعْرُ الْفَلْسَفِيُّ وَالشِّعْرُ الْوَطَنِيُّ وَالتَّقَدُّمِيُّ، وَالشِّعْرُ التَّمْثِيلِيُّ. كَمَا أَنَّهُ يُعَدُّ رَائِداً لِلْمَدْرَسَةِ الرُّومَانْسِيَّةِ فِي الشِّعْرِ الْعَرَبِيِّ الْمُعَاصِرِ وَمِنَ الَّذِينَ بَذَرُوا بُذُورَ الْوَاقِعِيَّةِ الْحَدِيثَةِ فِي اْلأَدَبِ الْعَرَبِيِّ. وَدَوَاوِينُ أَبِي شَادِي الْمَطْبُوعَةُ الثَّلاَثَةُ وَالْعِشْرُونَ، وَقِصَصُهُ وَمَسْرَحِيَّاتُهُ الْعَشْرُ تُمَثِّلُ نِتاَجاً أَدَبِياًّ غَنِياًّ.</a:t>
            </a:r>
            <a:endParaRPr lang="tr-TR" dirty="0" smtClean="0"/>
          </a:p>
          <a:p>
            <a:pPr algn="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76672"/>
            <a:ext cx="7498080" cy="5771728"/>
          </a:xfrm>
        </p:spPr>
        <p:txBody>
          <a:bodyPr>
            <a:normAutofit/>
          </a:bodyPr>
          <a:lstStyle/>
          <a:p>
            <a:pPr algn="r">
              <a:buNone/>
            </a:pPr>
            <a:r>
              <a:rPr lang="ar-SA" dirty="0" smtClean="0"/>
              <a:t>كَانَ شَاعِرُنَا يُؤْمِنُ بِاْلاِنْسَانِيَّةِ فِي الثَّقَافَةِ، فَدَرَسَ رَوَائِعَ اْلأَدَبِ الْعَرَبِيِّ، وَاْلأَدَبِ الْيُونَانِيِّ الْقَدِيمِ وَاْلآدَابِ الْغَرْبِيَّةِ وَالشَّرْقِيَّةِ. وَبِالرَّغْمِ مِنْ أَنَّ اْلاِتِّجَاهَ الْوَطَنِيَّ كَانَ سَائِداً فِي شِعْرِهِ، فَإِنَّهُ عُرِفَ بِرُوحِ النَّزْعَةِ الْعِلْمِيَّةِ، وَدَعْوَتِهِ إِلَى الإِخَاءِ اْلاِنْسَانِيِّ. وَكَانَ يَقِفُ فِي الصَّفِّ اْلأَوَّلِ مَعَ الْمُدَافِعِينَ عَنْ حُرِّيَّةِ الْفِكْرِ</a:t>
            </a:r>
            <a:r>
              <a:rPr lang="ar-SA" dirty="0" smtClean="0"/>
              <a:t>.</a:t>
            </a:r>
          </a:p>
          <a:p>
            <a:pPr algn="r">
              <a:buNone/>
            </a:pPr>
            <a:r>
              <a:rPr lang="ar-SA" dirty="0" smtClean="0"/>
              <a:t>وَلَمَّا تُوُفِّيَ شَاعِرُنَا فِي ١٢ نِيسَان (أَبْرِيلْ) ١٩٥٥، فِي وَاشِنْطُونْ، حَزِنَ عَلَيْهِ الْعَرَبُ فِي كُلِّ مَكَانٍ وَخَسِرَتِ اْلاِنْسَانِيَّةُ بِوَفَاتِهِ دَاعِياً شُجَاعاً وَمُفَكِّراً مُوَجِّهاً عَمِلَ بِاِخْلاَصٍ وَإِيمَانٍ مِنْ أَجْلِ تَقَدُّمِهَا وَازْدِهَارِهَا وَمِنْ أَجْلِ الْخَيْرِ لِلنَّاسِ جَمِيعاً.</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92500" lnSpcReduction="20000"/>
          </a:bodyPr>
          <a:lstStyle/>
          <a:p>
            <a:pPr algn="r" rtl="1">
              <a:buNone/>
            </a:pPr>
            <a:r>
              <a:rPr lang="ar-SA" dirty="0" smtClean="0"/>
              <a:t>١</a:t>
            </a:r>
            <a:r>
              <a:rPr lang="ar-SA" b="1" dirty="0" smtClean="0"/>
              <a:t> </a:t>
            </a:r>
            <a:r>
              <a:rPr lang="ar-SA" dirty="0" smtClean="0"/>
              <a:t>– من أين الدكتور أحمد زكي أبو شادي؟</a:t>
            </a:r>
            <a:endParaRPr lang="tr-TR" dirty="0" smtClean="0"/>
          </a:p>
          <a:p>
            <a:pPr algn="r" rtl="1">
              <a:buNone/>
            </a:pPr>
            <a:r>
              <a:rPr lang="ar-SA" dirty="0" smtClean="0"/>
              <a:t>٢</a:t>
            </a:r>
            <a:r>
              <a:rPr lang="ar-SA" b="1" dirty="0" smtClean="0"/>
              <a:t> </a:t>
            </a:r>
            <a:r>
              <a:rPr lang="ar-SA" dirty="0" smtClean="0"/>
              <a:t>– متى وإلى أين هاجر؟</a:t>
            </a:r>
            <a:endParaRPr lang="tr-TR" dirty="0" smtClean="0"/>
          </a:p>
          <a:p>
            <a:pPr algn="r" rtl="1">
              <a:buNone/>
            </a:pPr>
            <a:r>
              <a:rPr lang="ar-SA" dirty="0" smtClean="0"/>
              <a:t>٣ – عمَّ كان يدافع وماذا كان يتمنىَّ ؟</a:t>
            </a:r>
            <a:endParaRPr lang="tr-TR" dirty="0" smtClean="0"/>
          </a:p>
          <a:p>
            <a:pPr algn="r" rtl="1">
              <a:buNone/>
            </a:pPr>
            <a:r>
              <a:rPr lang="ar-SA" dirty="0" smtClean="0"/>
              <a:t>٤ – ما اسماء مؤلفاتها؟</a:t>
            </a:r>
            <a:endParaRPr lang="tr-TR" dirty="0" smtClean="0"/>
          </a:p>
          <a:p>
            <a:pPr algn="r" rtl="1">
              <a:buNone/>
            </a:pPr>
            <a:r>
              <a:rPr lang="ar-SA" dirty="0" smtClean="0"/>
              <a:t>٥ – أي شيء يمكن أن نجد بالنسبة للمؤلف؟</a:t>
            </a:r>
            <a:endParaRPr lang="tr-TR" dirty="0" smtClean="0"/>
          </a:p>
          <a:p>
            <a:pPr algn="r" rtl="1">
              <a:buNone/>
            </a:pPr>
            <a:r>
              <a:rPr lang="ar-SA" dirty="0" smtClean="0"/>
              <a:t>٦ – ما مهنة أبي شادي؟ (بعبارة أخرى أيَّ مِهَنٍ أجرى أبو شادي؟)</a:t>
            </a:r>
            <a:endParaRPr lang="tr-TR" dirty="0" smtClean="0"/>
          </a:p>
          <a:p>
            <a:pPr algn="r" rtl="1">
              <a:buNone/>
            </a:pPr>
            <a:r>
              <a:rPr lang="ar-SA" dirty="0" smtClean="0"/>
              <a:t>٧ – من يحب أبو شادي؟  </a:t>
            </a:r>
            <a:endParaRPr lang="tr-TR" dirty="0" smtClean="0"/>
          </a:p>
          <a:p>
            <a:pPr algn="r" rtl="1">
              <a:buNone/>
            </a:pPr>
            <a:r>
              <a:rPr lang="ar-SA" dirty="0" smtClean="0"/>
              <a:t>٨ – فيمَ أسهم أبو شادي بأفكاره؟</a:t>
            </a:r>
            <a:endParaRPr lang="tr-TR" dirty="0" smtClean="0"/>
          </a:p>
          <a:p>
            <a:pPr algn="r" rtl="1">
              <a:buNone/>
            </a:pPr>
            <a:r>
              <a:rPr lang="ar-SA" dirty="0" smtClean="0"/>
              <a:t>٩ – ما موضوعاتُ أشعارِ أبي شادي؟</a:t>
            </a:r>
            <a:endParaRPr lang="tr-TR" dirty="0" smtClean="0"/>
          </a:p>
          <a:p>
            <a:pPr algn="r">
              <a:buNone/>
            </a:pPr>
            <a:r>
              <a:rPr lang="ar-SA" dirty="0" smtClean="0"/>
              <a:t>١٠ – بأي نزعة عُرِفَ أبو شادي؟ </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١٦</a:t>
            </a:r>
            <a:r>
              <a:rPr lang="ar-SA" sz="4000" b="1" dirty="0" smtClean="0"/>
              <a:t>) </a:t>
            </a:r>
            <a:endParaRPr lang="tr-TR"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59</TotalTime>
  <Words>845</Words>
  <Application>Microsoft Office PowerPoint</Application>
  <PresentationFormat>Ekran Gösterisi (4:3)</PresentationFormat>
  <Paragraphs>46</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Gündönümü</vt:lpstr>
      <vt:lpstr>          الوحدة الثامنة VIII. ÜNİTE </vt:lpstr>
      <vt:lpstr>Slayt 2</vt:lpstr>
      <vt:lpstr>اَلدُّكْتُورُ أَحْمَدُ زَكِيٌّ أَبُو شَادِي (١٨٩٢-١٩٥٥)</vt:lpstr>
      <vt:lpstr>Slayt 4</vt:lpstr>
      <vt:lpstr>Slayt 5</vt:lpstr>
      <vt:lpstr>Slayt 6</vt:lpstr>
      <vt:lpstr>Slayt 7</vt:lpstr>
      <vt:lpstr>ج – الأسئلةُ عن النّصِّ </vt:lpstr>
      <vt:lpstr>Slayt 9</vt:lpstr>
      <vt:lpstr>الأَدَبُ</vt:lpstr>
      <vt:lpstr>Slayt 11</vt:lpstr>
      <vt:lpstr>Slayt 12</vt:lpstr>
      <vt:lpstr>Slayt 13</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12</cp:revision>
  <dcterms:created xsi:type="dcterms:W3CDTF">2011-07-30T10:09:26Z</dcterms:created>
  <dcterms:modified xsi:type="dcterms:W3CDTF">2011-08-05T09:06:07Z</dcterms:modified>
</cp:coreProperties>
</file>