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3"/>
    <p:sldId id="258" r:id="rId4"/>
    <p:sldId id="269" r:id="rId5"/>
    <p:sldId id="259" r:id="rId6"/>
    <p:sldId id="260" r:id="rId7"/>
    <p:sldId id="261" r:id="rId8"/>
    <p:sldId id="268" r:id="rId9"/>
    <p:sldId id="262" r:id="rId10"/>
    <p:sldId id="263" r:id="rId11"/>
    <p:sldId id="264" r:id="rId12"/>
    <p:sldId id="265" r:id="rId13"/>
    <p:sldId id="266" r:id="rId14"/>
    <p:sldId id="279" r:id="rId1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28DE3654-D758-4872-8C64-3B84DAB3F821}">
          <p14:sldIdLst>
            <p14:sldId id="257"/>
            <p14:sldId id="258"/>
            <p14:sldId id="269"/>
            <p14:sldId id="259"/>
            <p14:sldId id="260"/>
            <p14:sldId id="261"/>
            <p14:sldId id="268"/>
            <p14:sldId id="262"/>
            <p14:sldId id="263"/>
            <p14:sldId id="264"/>
            <p14:sldId id="265"/>
            <p14:sldId id="266"/>
            <p14:sldId id="279"/>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96" y="5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8" Type="http://schemas.openxmlformats.org/officeDocument/2006/relationships/tableStyles" Target="tableStyles.xml"/><Relationship Id="rId17" Type="http://schemas.openxmlformats.org/officeDocument/2006/relationships/viewProps" Target="viewProps.xml"/><Relationship Id="rId16" Type="http://schemas.openxmlformats.org/officeDocument/2006/relationships/presProps" Target="presProps.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hasCustomPrompt="1"/>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483EBE1C-43E9-43FC-A5DF-F2FFCC639C26}" type="datetimeFigureOut">
              <a:rPr lang="tr-TR" smtClean="0"/>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F60A301-4647-4326-AB57-160C943D35D8}" type="slidenum">
              <a:rPr lang="tr-TR" smtClean="0"/>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hasCustomPrompt="1"/>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hasCustomPrompt="1"/>
          </p:nvPr>
        </p:nvSpPr>
        <p:spPr/>
        <p:txBody>
          <a:bodyPr vert="eaVert"/>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4" name="Veri Yer Tutucusu 3"/>
          <p:cNvSpPr>
            <a:spLocks noGrp="1"/>
          </p:cNvSpPr>
          <p:nvPr>
            <p:ph type="dt" sz="half" idx="10"/>
          </p:nvPr>
        </p:nvSpPr>
        <p:spPr/>
        <p:txBody>
          <a:bodyPr/>
          <a:lstStyle/>
          <a:p>
            <a:fld id="{483EBE1C-43E9-43FC-A5DF-F2FFCC639C26}" type="datetimeFigureOut">
              <a:rPr lang="tr-TR" smtClean="0"/>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F60A301-4647-4326-AB57-160C943D35D8}" type="slidenum">
              <a:rPr lang="tr-TR" smtClean="0"/>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hasCustomPrompt="1"/>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hasCustomPrompt="1"/>
          </p:nvPr>
        </p:nvSpPr>
        <p:spPr>
          <a:xfrm>
            <a:off x="838200" y="365125"/>
            <a:ext cx="7734300" cy="5811838"/>
          </a:xfrm>
        </p:spPr>
        <p:txBody>
          <a:bodyPr vert="eaVert"/>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4" name="Veri Yer Tutucusu 3"/>
          <p:cNvSpPr>
            <a:spLocks noGrp="1"/>
          </p:cNvSpPr>
          <p:nvPr>
            <p:ph type="dt" sz="half" idx="10"/>
          </p:nvPr>
        </p:nvSpPr>
        <p:spPr/>
        <p:txBody>
          <a:bodyPr/>
          <a:lstStyle/>
          <a:p>
            <a:fld id="{483EBE1C-43E9-43FC-A5DF-F2FFCC639C26}" type="datetimeFigureOut">
              <a:rPr lang="tr-TR" smtClean="0"/>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F60A301-4647-4326-AB57-160C943D35D8}" type="slidenum">
              <a:rPr lang="tr-TR" smtClean="0"/>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hasCustomPrompt="1"/>
          </p:nvPr>
        </p:nvSpPr>
        <p:spPr/>
        <p:txBody>
          <a:bodyPr/>
          <a:lstStyle/>
          <a:p>
            <a:r>
              <a:rPr lang="tr-TR" smtClean="0"/>
              <a:t>Asıl başlık stili için tıklatın</a:t>
            </a:r>
            <a:endParaRPr lang="tr-TR"/>
          </a:p>
        </p:txBody>
      </p:sp>
      <p:sp>
        <p:nvSpPr>
          <p:cNvPr id="3" name="İçerik Yer Tutucusu 2"/>
          <p:cNvSpPr>
            <a:spLocks noGrp="1"/>
          </p:cNvSpPr>
          <p:nvPr>
            <p:ph idx="1" hasCustomPrompt="1"/>
          </p:nvPr>
        </p:nvSpPr>
        <p:spPr/>
        <p:txBody>
          <a:bodyPr/>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4" name="Veri Yer Tutucusu 3"/>
          <p:cNvSpPr>
            <a:spLocks noGrp="1"/>
          </p:cNvSpPr>
          <p:nvPr>
            <p:ph type="dt" sz="half" idx="10"/>
          </p:nvPr>
        </p:nvSpPr>
        <p:spPr/>
        <p:txBody>
          <a:bodyPr/>
          <a:lstStyle/>
          <a:p>
            <a:fld id="{483EBE1C-43E9-43FC-A5DF-F2FFCC639C26}" type="datetimeFigureOut">
              <a:rPr lang="tr-TR" smtClean="0"/>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F60A301-4647-4326-AB57-160C943D35D8}" type="slidenum">
              <a:rPr lang="tr-TR" smtClean="0"/>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hasCustomPrompt="1"/>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endParaRPr lang="tr-TR" smtClean="0"/>
          </a:p>
        </p:txBody>
      </p:sp>
      <p:sp>
        <p:nvSpPr>
          <p:cNvPr id="4" name="Veri Yer Tutucusu 3"/>
          <p:cNvSpPr>
            <a:spLocks noGrp="1"/>
          </p:cNvSpPr>
          <p:nvPr>
            <p:ph type="dt" sz="half" idx="10"/>
          </p:nvPr>
        </p:nvSpPr>
        <p:spPr/>
        <p:txBody>
          <a:bodyPr/>
          <a:lstStyle/>
          <a:p>
            <a:fld id="{483EBE1C-43E9-43FC-A5DF-F2FFCC639C26}" type="datetimeFigureOut">
              <a:rPr lang="tr-TR" smtClean="0"/>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F60A301-4647-4326-AB57-160C943D35D8}" type="slidenum">
              <a:rPr lang="tr-TR" smtClean="0"/>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hasCustomPrompt="1"/>
          </p:nvPr>
        </p:nvSpPr>
        <p:spPr/>
        <p:txBody>
          <a:bodyPr/>
          <a:lstStyle/>
          <a:p>
            <a:r>
              <a:rPr lang="tr-TR" smtClean="0"/>
              <a:t>Asıl başlık stili için tıklatın</a:t>
            </a:r>
            <a:endParaRPr lang="tr-TR"/>
          </a:p>
        </p:txBody>
      </p:sp>
      <p:sp>
        <p:nvSpPr>
          <p:cNvPr id="3" name="İçerik Yer Tutucusu 2"/>
          <p:cNvSpPr>
            <a:spLocks noGrp="1"/>
          </p:cNvSpPr>
          <p:nvPr>
            <p:ph sz="half" idx="1" hasCustomPrompt="1"/>
          </p:nvPr>
        </p:nvSpPr>
        <p:spPr>
          <a:xfrm>
            <a:off x="838200" y="1825625"/>
            <a:ext cx="5181600" cy="4351338"/>
          </a:xfrm>
        </p:spPr>
        <p:txBody>
          <a:bodyPr/>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4" name="İçerik Yer Tutucusu 3"/>
          <p:cNvSpPr>
            <a:spLocks noGrp="1"/>
          </p:cNvSpPr>
          <p:nvPr>
            <p:ph sz="half" idx="2" hasCustomPrompt="1"/>
          </p:nvPr>
        </p:nvSpPr>
        <p:spPr>
          <a:xfrm>
            <a:off x="6172200" y="1825625"/>
            <a:ext cx="5181600" cy="4351338"/>
          </a:xfrm>
        </p:spPr>
        <p:txBody>
          <a:bodyPr/>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5" name="Veri Yer Tutucusu 4"/>
          <p:cNvSpPr>
            <a:spLocks noGrp="1"/>
          </p:cNvSpPr>
          <p:nvPr>
            <p:ph type="dt" sz="half" idx="10"/>
          </p:nvPr>
        </p:nvSpPr>
        <p:spPr/>
        <p:txBody>
          <a:bodyPr/>
          <a:lstStyle/>
          <a:p>
            <a:fld id="{483EBE1C-43E9-43FC-A5DF-F2FFCC639C26}" type="datetimeFigureOut">
              <a:rPr lang="tr-TR" smtClean="0"/>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F60A301-4647-4326-AB57-160C943D35D8}" type="slidenum">
              <a:rPr lang="tr-TR" smtClean="0"/>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hasCustomPrompt="1"/>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endParaRPr lang="tr-TR" smtClean="0"/>
          </a:p>
        </p:txBody>
      </p:sp>
      <p:sp>
        <p:nvSpPr>
          <p:cNvPr id="4" name="İçerik Yer Tutucusu 3"/>
          <p:cNvSpPr>
            <a:spLocks noGrp="1"/>
          </p:cNvSpPr>
          <p:nvPr>
            <p:ph sz="half" idx="2" hasCustomPrompt="1"/>
          </p:nvPr>
        </p:nvSpPr>
        <p:spPr>
          <a:xfrm>
            <a:off x="839788" y="2505075"/>
            <a:ext cx="5157787" cy="3684588"/>
          </a:xfrm>
        </p:spPr>
        <p:txBody>
          <a:bodyPr/>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5" name="Metin Yer Tutucusu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endParaRPr lang="tr-TR" smtClean="0"/>
          </a:p>
        </p:txBody>
      </p:sp>
      <p:sp>
        <p:nvSpPr>
          <p:cNvPr id="6" name="İçerik Yer Tutucusu 5"/>
          <p:cNvSpPr>
            <a:spLocks noGrp="1"/>
          </p:cNvSpPr>
          <p:nvPr>
            <p:ph sz="quarter" idx="4" hasCustomPrompt="1"/>
          </p:nvPr>
        </p:nvSpPr>
        <p:spPr>
          <a:xfrm>
            <a:off x="6172200" y="2505075"/>
            <a:ext cx="5183188" cy="3684588"/>
          </a:xfrm>
        </p:spPr>
        <p:txBody>
          <a:bodyPr/>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7" name="Veri Yer Tutucusu 6"/>
          <p:cNvSpPr>
            <a:spLocks noGrp="1"/>
          </p:cNvSpPr>
          <p:nvPr>
            <p:ph type="dt" sz="half" idx="10"/>
          </p:nvPr>
        </p:nvSpPr>
        <p:spPr/>
        <p:txBody>
          <a:bodyPr/>
          <a:lstStyle/>
          <a:p>
            <a:fld id="{483EBE1C-43E9-43FC-A5DF-F2FFCC639C26}" type="datetimeFigureOut">
              <a:rPr lang="tr-TR" smtClean="0"/>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7F60A301-4647-4326-AB57-160C943D35D8}" type="slidenum">
              <a:rPr lang="tr-TR" smtClean="0"/>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hasCustomPrompt="1"/>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483EBE1C-43E9-43FC-A5DF-F2FFCC639C26}" type="datetimeFigureOut">
              <a:rPr lang="tr-TR" smtClean="0"/>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7F60A301-4647-4326-AB57-160C943D35D8}" type="slidenum">
              <a:rPr lang="tr-TR" smtClean="0"/>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83EBE1C-43E9-43FC-A5DF-F2FFCC639C26}" type="datetimeFigureOut">
              <a:rPr lang="tr-TR" smtClean="0"/>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7F60A301-4647-4326-AB57-160C943D35D8}" type="slidenum">
              <a:rPr lang="tr-TR" smtClean="0"/>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hasCustomPrompt="1"/>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4" name="Metin Yer Tutucusu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endParaRPr lang="tr-TR" smtClean="0"/>
          </a:p>
        </p:txBody>
      </p:sp>
      <p:sp>
        <p:nvSpPr>
          <p:cNvPr id="5" name="Veri Yer Tutucusu 4"/>
          <p:cNvSpPr>
            <a:spLocks noGrp="1"/>
          </p:cNvSpPr>
          <p:nvPr>
            <p:ph type="dt" sz="half" idx="10"/>
          </p:nvPr>
        </p:nvSpPr>
        <p:spPr/>
        <p:txBody>
          <a:bodyPr/>
          <a:lstStyle/>
          <a:p>
            <a:fld id="{483EBE1C-43E9-43FC-A5DF-F2FFCC639C26}" type="datetimeFigureOut">
              <a:rPr lang="tr-TR" smtClean="0"/>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F60A301-4647-4326-AB57-160C943D35D8}" type="slidenum">
              <a:rPr lang="tr-TR" smtClean="0"/>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hasCustomPrompt="1"/>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endParaRPr lang="tr-TR" smtClean="0"/>
          </a:p>
        </p:txBody>
      </p:sp>
      <p:sp>
        <p:nvSpPr>
          <p:cNvPr id="5" name="Veri Yer Tutucusu 4"/>
          <p:cNvSpPr>
            <a:spLocks noGrp="1"/>
          </p:cNvSpPr>
          <p:nvPr>
            <p:ph type="dt" sz="half" idx="10"/>
          </p:nvPr>
        </p:nvSpPr>
        <p:spPr/>
        <p:txBody>
          <a:bodyPr/>
          <a:lstStyle/>
          <a:p>
            <a:fld id="{483EBE1C-43E9-43FC-A5DF-F2FFCC639C26}" type="datetimeFigureOut">
              <a:rPr lang="tr-TR" smtClean="0"/>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F60A301-4647-4326-AB57-160C943D35D8}" type="slidenum">
              <a:rPr lang="tr-TR" smtClean="0"/>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3EBE1C-43E9-43FC-A5DF-F2FFCC639C26}" type="datetimeFigureOut">
              <a:rPr lang="tr-TR" smtClean="0"/>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60A301-4647-4326-AB57-160C943D35D8}" type="slidenum">
              <a:rPr lang="tr-TR" smtClean="0"/>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41268" y="855023"/>
            <a:ext cx="10712532" cy="5321940"/>
          </a:xfrm>
        </p:spPr>
        <p:txBody>
          <a:bodyPr/>
          <a:lstStyle/>
          <a:p>
            <a:pPr marL="0" indent="0">
              <a:buNone/>
            </a:pPr>
            <a:r>
              <a:rPr lang="tr-TR" sz="3500" b="1" dirty="0" smtClean="0">
                <a:latin typeface="Arial" panose="020B0604020202020204" pitchFamily="34" charset="0"/>
                <a:cs typeface="Arial" panose="020B0604020202020204" pitchFamily="34" charset="0"/>
              </a:rPr>
              <a:t>1. İŞLETMELERDE YAŞANAN ETİK SORUNLARIN KAYNAKLARI  </a:t>
            </a:r>
            <a:endParaRPr lang="tr-TR" sz="3500"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İşletmelerde yaşanan etik sorunlar, genellikle bireysel değer yargıları ile yapılan iş veya yaşanılan toplumun değer yargıları arasındaki farklılıklardan doğar. Ayrıca, işin özellikleri ile örgüt kültürü arasında ortaya çıkan çelişkiler de etik sorunlar yaratabilir. </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00644" y="950026"/>
            <a:ext cx="10653156" cy="5226937"/>
          </a:xfrm>
        </p:spPr>
        <p:txBody>
          <a:bodyPr/>
          <a:lstStyle/>
          <a:p>
            <a:pPr marL="0" indent="0" algn="just">
              <a:buNone/>
            </a:pPr>
            <a:r>
              <a:rPr lang="tr-TR" b="1" dirty="0" smtClean="0">
                <a:latin typeface="Arial" panose="020B0604020202020204" pitchFamily="34" charset="0"/>
                <a:cs typeface="Arial" panose="020B0604020202020204" pitchFamily="34" charset="0"/>
              </a:rPr>
              <a:t>Turizm sektöründe oluşturulan ürünün, yoğunlaştırılmış reklam faaliyetinden de yararlanmak suretiyle olduğundan iyi gösterilmeye çalışılması, tüketicinin hizmet deneyimi sırasındaki beklentisini karşılamayacaktır.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Yine, ürün konumlandırmada, abartılı bilgiler verilerek talep yaratılmaya ya da artırılmaya çalışılması, hizmeti satın alacak tüketiciye yönelik aldatıcı bir faaliyet olarak algılanabilir. </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36270" y="961901"/>
            <a:ext cx="10617530" cy="5215062"/>
          </a:xfrm>
        </p:spPr>
        <p:txBody>
          <a:bodyPr/>
          <a:lstStyle/>
          <a:p>
            <a:pPr marL="0" indent="0" algn="just">
              <a:buNone/>
            </a:pPr>
            <a:r>
              <a:rPr lang="tr-TR" b="1" dirty="0" smtClean="0">
                <a:latin typeface="Arial" panose="020B0604020202020204" pitchFamily="34" charset="0"/>
                <a:cs typeface="Arial" panose="020B0604020202020204" pitchFamily="34" charset="0"/>
              </a:rPr>
              <a:t>Karşılıklı güven ise, hizmet sektöründe hem etik açıdan hem de işletme çıkarları açısından son derece faydalı sonuçlara işaret etmektedir. Özellikle hizmet alışverişleri, ilk bakışta hizmet sağlayıcılarına etik olmayan davranışlarda bulunulmasında daha çok fırsat yaratması durumunun, tüketici lehine çevrilmesi ve böylelikle tüketicilerin o hizmeti satın almaya devam etmeleri, işletmelerin pazarlama çabalarında, daha çok güven sağlamaya dönük faaliyetlere ve etik davranışlara işlerlik kazandırmalarını gerekli kılmaktadır. </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53143" y="712519"/>
            <a:ext cx="10700657" cy="5464444"/>
          </a:xfrm>
        </p:spPr>
        <p:txBody>
          <a:bodyPr/>
          <a:lstStyle/>
          <a:p>
            <a:pPr marL="0" indent="0" algn="just">
              <a:buNone/>
            </a:pPr>
            <a:r>
              <a:rPr lang="tr-TR" b="1" dirty="0" smtClean="0">
                <a:latin typeface="Arial" panose="020B0604020202020204" pitchFamily="34" charset="0"/>
                <a:cs typeface="Arial" panose="020B0604020202020204" pitchFamily="34" charset="0"/>
              </a:rPr>
              <a:t>Paket tur satışlarında karşılaşılan en büyük problemlerden birisi de, taahhüt edilen ürün paketinin eksiksiz olarak müşterilere sunulmasıyla ilgilidir. Bu husus, gerek pazarlamanın önemli bir kısmını oluşturan karşılıklı taahhütler ilkesinin yerine getirilmesi, gerekse etik bakımdan da dikkate alınması gereken bir unsurdur. Yine özellikle birebir temasın yoğun olduğu faaliyet alanlarında (otelin restoran ve bar bölümleri vb.) müşteriye sunulan ürünlerin eksik olarak sunulma girişimleri de (içki bardağını tam doldurmama, yemekteki hatanın çeşitli süslemelerle telafi edilmeye çalışılması vb.) etik dışı uygulamalara örnek olarak verilebilir. </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tr-TR" altLang="en-US"/>
              <a:t>Kaynakça</a:t>
            </a:r>
            <a:endParaRPr lang="tr-TR" altLang="en-US"/>
          </a:p>
        </p:txBody>
      </p:sp>
      <p:sp>
        <p:nvSpPr>
          <p:cNvPr id="3" name="Content Placeholder 2"/>
          <p:cNvSpPr>
            <a:spLocks noGrp="1"/>
          </p:cNvSpPr>
          <p:nvPr>
            <p:ph idx="1"/>
          </p:nvPr>
        </p:nvSpPr>
        <p:spPr/>
        <p:txBody>
          <a:bodyPr/>
          <a:p>
            <a:pPr marL="0" indent="0" algn="l">
              <a:buNone/>
            </a:pPr>
            <a:r>
              <a:rPr lang="tr-TR" altLang="en-US">
                <a:sym typeface="+mn-ea"/>
              </a:rPr>
              <a:t>Ankuzem , Turizm İşletmelerinde Etik , Ankara , s. 1-84</a:t>
            </a:r>
            <a:endParaRPr lang="tr-TR" altLang="en-US"/>
          </a:p>
          <a:p>
            <a:pPr marL="0" indent="0">
              <a:buNone/>
            </a:pP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58140" y="712518"/>
            <a:ext cx="11139054" cy="5723907"/>
          </a:xfrm>
        </p:spPr>
        <p:txBody>
          <a:bodyPr>
            <a:normAutofit/>
          </a:bodyPr>
          <a:lstStyle/>
          <a:p>
            <a:pPr marL="0" indent="0" algn="just">
              <a:buNone/>
            </a:pPr>
            <a:r>
              <a:rPr lang="tr-TR" b="1" dirty="0" smtClean="0">
                <a:latin typeface="Arial" panose="020B0604020202020204" pitchFamily="34" charset="0"/>
                <a:cs typeface="Arial" panose="020B0604020202020204" pitchFamily="34" charset="0"/>
              </a:rPr>
              <a:t>Diğer işletmelerde olduğu gibi turizm işletmelerinde de etik sorunların genellikle şu alanlarda oluştuğu belirlenmiştir: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-Müşteri tatmin düzeyi,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-Çıkar çatışmaları,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-Sahtekârlık,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-Yasalar ve yönetmelikler,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-İletişim,  </a:t>
            </a:r>
            <a:endParaRPr lang="tr-TR" b="1" dirty="0" smtClean="0">
              <a:latin typeface="Arial" panose="020B0604020202020204" pitchFamily="34" charset="0"/>
              <a:cs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7517" y="1116281"/>
            <a:ext cx="10736283" cy="5060682"/>
          </a:xfrm>
        </p:spPr>
        <p:txBody>
          <a:bodyPr>
            <a:normAutofit/>
          </a:bodyPr>
          <a:lstStyle/>
          <a:p>
            <a:pPr marL="0" indent="0" algn="just">
              <a:buNone/>
            </a:pPr>
            <a:r>
              <a:rPr lang="tr-TR" b="1" dirty="0" smtClean="0">
                <a:latin typeface="Arial" panose="020B0604020202020204" pitchFamily="34" charset="0"/>
                <a:cs typeface="Arial" panose="020B0604020202020204" pitchFamily="34" charset="0"/>
              </a:rPr>
              <a:t>-Akdin yerine getirilmemesi,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-AR-GE,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-Örgütsel ilişkiler,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-Standartlar,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-Personel davranışları,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-Bütçe,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-Tedarikçiler,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-Eğitim,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-Yönetim tarzı. </a:t>
            </a:r>
            <a:endParaRPr lang="tr-TR" b="1" dirty="0" smtClean="0">
              <a:latin typeface="Arial" panose="020B0604020202020204" pitchFamily="34" charset="0"/>
              <a:cs typeface="Arial" panose="020B0604020202020204" pitchFamily="34" charset="0"/>
            </a:endParaRPr>
          </a:p>
          <a:p>
            <a:pPr marL="0" indent="0">
              <a:buNone/>
            </a:pP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8769" y="712519"/>
            <a:ext cx="10665031" cy="5464444"/>
          </a:xfrm>
        </p:spPr>
        <p:txBody>
          <a:bodyPr>
            <a:normAutofit/>
          </a:bodyPr>
          <a:lstStyle/>
          <a:p>
            <a:pPr marL="0" indent="0" algn="just">
              <a:buNone/>
            </a:pPr>
            <a:r>
              <a:rPr lang="tr-TR" b="1" dirty="0">
                <a:latin typeface="Arial" panose="020B0604020202020204" pitchFamily="34" charset="0"/>
                <a:cs typeface="Arial" panose="020B0604020202020204" pitchFamily="34" charset="0"/>
              </a:rPr>
              <a:t> </a:t>
            </a:r>
            <a:r>
              <a:rPr lang="tr-TR" b="1" dirty="0" smtClean="0">
                <a:latin typeface="Arial" panose="020B0604020202020204" pitchFamily="34" charset="0"/>
                <a:cs typeface="Arial" panose="020B0604020202020204" pitchFamily="34" charset="0"/>
              </a:rPr>
              <a:t> İşletme ile ilişkilere göre kriterler: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İşletme-müşteri,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Müşteri-çalışan,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Müşteri-yerli halk,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İşletme-çalışan,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İşletme-çevre,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İşletme-tedarikçi,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Yerli halk-işletme. </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71896" y="1175657"/>
            <a:ext cx="10581904" cy="5001306"/>
          </a:xfrm>
        </p:spPr>
        <p:txBody>
          <a:bodyPr/>
          <a:lstStyle/>
          <a:p>
            <a:pPr marL="0" indent="0" algn="just">
              <a:buNone/>
            </a:pPr>
            <a:r>
              <a:rPr lang="tr-TR" b="1" dirty="0">
                <a:latin typeface="Arial" panose="020B0604020202020204" pitchFamily="34" charset="0"/>
                <a:cs typeface="Arial" panose="020B0604020202020204" pitchFamily="34" charset="0"/>
              </a:rPr>
              <a:t> </a:t>
            </a:r>
            <a:r>
              <a:rPr lang="tr-TR" b="1" dirty="0" smtClean="0">
                <a:latin typeface="Arial" panose="020B0604020202020204" pitchFamily="34" charset="0"/>
                <a:cs typeface="Arial" panose="020B0604020202020204" pitchFamily="34" charset="0"/>
              </a:rPr>
              <a:t> İşletmedeki hizmet türlerine göre kriterler: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 Konaklama hizmetleri sunan işletmeler,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 Seyahat hizmetleri sunan işletmeler,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 Yiyecek-içecek hizmetleri sunan işletmeler.</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41269" y="558140"/>
            <a:ext cx="10984674" cy="5735782"/>
          </a:xfrm>
        </p:spPr>
        <p:txBody>
          <a:bodyPr>
            <a:normAutofit/>
          </a:bodyPr>
          <a:lstStyle/>
          <a:p>
            <a:pPr marL="0" indent="0">
              <a:buNone/>
            </a:pPr>
            <a:r>
              <a:rPr lang="tr-TR" sz="3800" b="1" dirty="0" smtClean="0">
                <a:latin typeface="Arial" panose="020B0604020202020204" pitchFamily="34" charset="0"/>
                <a:cs typeface="Arial" panose="020B0604020202020204" pitchFamily="34" charset="0"/>
              </a:rPr>
              <a:t>2. YÖNETİCİLERİN ÇALIŞANLARA KARŞI ETİK SORUMLULUKLARI </a:t>
            </a:r>
            <a:endParaRPr lang="tr-TR" sz="3800" b="1" dirty="0" smtClean="0">
              <a:latin typeface="Arial" panose="020B0604020202020204" pitchFamily="34" charset="0"/>
              <a:cs typeface="Arial" panose="020B0604020202020204" pitchFamily="34" charset="0"/>
            </a:endParaRPr>
          </a:p>
          <a:p>
            <a:pPr marL="0" indent="0" algn="just">
              <a:buNone/>
            </a:pPr>
            <a:r>
              <a:rPr lang="tr-TR" b="1" dirty="0">
                <a:latin typeface="Arial" panose="020B0604020202020204" pitchFamily="34" charset="0"/>
                <a:cs typeface="Arial" panose="020B0604020202020204" pitchFamily="34" charset="0"/>
              </a:rPr>
              <a:t> K</a:t>
            </a:r>
            <a:r>
              <a:rPr lang="tr-TR" b="1" dirty="0" smtClean="0">
                <a:latin typeface="Arial" panose="020B0604020202020204" pitchFamily="34" charset="0"/>
                <a:cs typeface="Arial" panose="020B0604020202020204" pitchFamily="34" charset="0"/>
              </a:rPr>
              <a:t>arşılıklı hak ve yükümlülükleri düzenleyen hükümler bulunmaktadır. Fakat tek başına sözleşme yeterli değildir. Çalışanlar ve yöneticiler arasında yazılı olan bu sözleşme dışında da, yazılı olmayan bir karşılıklı anlaşma bulunmaktadır. </a:t>
            </a:r>
            <a:endParaRPr lang="tr-TR" b="1" dirty="0" smtClean="0">
              <a:latin typeface="Arial" panose="020B0604020202020204" pitchFamily="34" charset="0"/>
              <a:cs typeface="Arial" panose="020B0604020202020204" pitchFamily="34" charset="0"/>
            </a:endParaRPr>
          </a:p>
          <a:p>
            <a:pPr marL="0" indent="0" algn="just">
              <a:buNone/>
            </a:pP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00644" y="1092530"/>
            <a:ext cx="10653156" cy="5084433"/>
          </a:xfrm>
        </p:spPr>
        <p:txBody>
          <a:bodyPr/>
          <a:lstStyle/>
          <a:p>
            <a:pPr marL="0" indent="0" algn="just">
              <a:buNone/>
            </a:pPr>
            <a:r>
              <a:rPr lang="tr-TR" b="1" dirty="0" smtClean="0">
                <a:latin typeface="Arial" panose="020B0604020202020204" pitchFamily="34" charset="0"/>
                <a:cs typeface="Arial" panose="020B0604020202020204" pitchFamily="34" charset="0"/>
              </a:rPr>
              <a:t>  Ekonomik bir işletmede, işletme ve birey arasındaki ilişkileri belirleyen sözcüklere dökülmemiş bir anlaşma vardır. Çoğu kez yazısız olan, ama yine de herkes tarafından bilinen bu anlaşmaya göre birey, belirli bir ücret karşılığında becerisini, işletmenin kullanımına sunacaktır. Buradaki temel varsayım, çalışanların yaptıkları işleri özenle ve bağlılıkla yerine getirdikleridir. İşletme de, çalışan her bireyin potansiyelini geliştirmek için gayret gösterecektir. </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60021" y="1258784"/>
            <a:ext cx="10593779" cy="4918179"/>
          </a:xfrm>
        </p:spPr>
        <p:txBody>
          <a:bodyPr/>
          <a:lstStyle/>
          <a:p>
            <a:pPr marL="0" indent="0">
              <a:buNone/>
            </a:pPr>
            <a:r>
              <a:rPr lang="tr-TR" sz="3500" b="1" dirty="0" smtClean="0">
                <a:latin typeface="Arial" panose="020B0604020202020204" pitchFamily="34" charset="0"/>
                <a:cs typeface="Arial" panose="020B0604020202020204" pitchFamily="34" charset="0"/>
              </a:rPr>
              <a:t>2. TURİZM PAZARLAMASINDA ETİK SORUNLAR </a:t>
            </a:r>
            <a:endParaRPr lang="tr-TR" sz="3500"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Turizm pazarlaması kavramını oluşturan dört öğe ürün, fiyat, dağıtım ve tutundurmadır. Bu bölümde, bu dört öğe üzerinden yaşanan etik sorunlar ele alınacaktır. </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05641" y="605641"/>
            <a:ext cx="10949049" cy="5700156"/>
          </a:xfrm>
        </p:spPr>
        <p:txBody>
          <a:bodyPr>
            <a:normAutofit/>
          </a:bodyPr>
          <a:lstStyle/>
          <a:p>
            <a:pPr marL="0" indent="0">
              <a:buNone/>
            </a:pPr>
            <a:r>
              <a:rPr lang="tr-TR" sz="3500" b="1" dirty="0" smtClean="0">
                <a:latin typeface="Arial" panose="020B0604020202020204" pitchFamily="34" charset="0"/>
                <a:cs typeface="Arial" panose="020B0604020202020204" pitchFamily="34" charset="0"/>
              </a:rPr>
              <a:t>1. TURİSTİK ÜRÜN İLE İLGİLİ ETİK SORUNLAR </a:t>
            </a:r>
            <a:endParaRPr lang="tr-TR" sz="3500"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Turistik ürün; turistlerin seyahatleri boyunca yararlandığı konaklama, yeme-içme, ulaştırma, eğlence, güvenlik ve diğer birçok servislerin bileşimi veya çekicilik, ulaşım, geceleme, yeme-içme, gezi, alışveriş ve eğlence gibi değişik mal ve hizmetlerin bir araya getirilmesi ile oluşturulmuş bileşik bir ürün ya da turistlerin ihtiyaçlarını karşılayabilecek nitelikteki mal ve hizmetlerin karışımından oluşan bir paket olarak tanımlanmaktadır. Kısaca turistik ürünün, turistlerin seyahatleri sırasında satın aldıkları ve faydalandıkları tüm mal ve hizmetleri kapsadığı ifade edilebilir.</a:t>
            </a:r>
            <a:endParaRPr lang="tr-TR" b="1" dirty="0">
              <a:latin typeface="Arial" panose="020B0604020202020204" pitchFamily="34" charset="0"/>
              <a:cs typeface="Arial" panose="020B0604020202020204" pitchFamily="34" charset="0"/>
            </a:endParaRPr>
          </a:p>
        </p:txBody>
      </p:sp>
    </p:spTree>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4270</Words>
  <Application>WPS Presentation</Application>
  <PresentationFormat>Geniş ekran</PresentationFormat>
  <Paragraphs>59</Paragraphs>
  <Slides>13</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13</vt:i4>
      </vt:variant>
    </vt:vector>
  </HeadingPairs>
  <TitlesOfParts>
    <vt:vector size="22" baseType="lpstr">
      <vt:lpstr>Arial</vt:lpstr>
      <vt:lpstr>SimSun</vt:lpstr>
      <vt:lpstr>Wingdings</vt:lpstr>
      <vt:lpstr>Microsoft YaHei</vt:lpstr>
      <vt:lpstr/>
      <vt:lpstr>Arial Unicode MS</vt:lpstr>
      <vt:lpstr>Calibri Light</vt:lpstr>
      <vt:lpstr>Calibri</vt:lpstr>
      <vt:lpstr>Office Teması</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Windows Kullanıcısı</dc:creator>
  <cp:lastModifiedBy>ali</cp:lastModifiedBy>
  <cp:revision>3</cp:revision>
  <dcterms:created xsi:type="dcterms:W3CDTF">2018-02-14T14:52:00Z</dcterms:created>
  <dcterms:modified xsi:type="dcterms:W3CDTF">2018-02-16T12:57:14Z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1033-10.2.0.5965</vt:lpwstr>
  </property>
</Properties>
</file>