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35"/>
  </p:notesMasterIdLst>
  <p:sldIdLst>
    <p:sldId id="280" r:id="rId2"/>
    <p:sldId id="259" r:id="rId3"/>
    <p:sldId id="304" r:id="rId4"/>
    <p:sldId id="305" r:id="rId5"/>
    <p:sldId id="306" r:id="rId6"/>
    <p:sldId id="307" r:id="rId7"/>
    <p:sldId id="308" r:id="rId8"/>
    <p:sldId id="284" r:id="rId9"/>
    <p:sldId id="309" r:id="rId10"/>
    <p:sldId id="288" r:id="rId11"/>
    <p:sldId id="310" r:id="rId12"/>
    <p:sldId id="330" r:id="rId13"/>
    <p:sldId id="311" r:id="rId14"/>
    <p:sldId id="293" r:id="rId15"/>
    <p:sldId id="312" r:id="rId16"/>
    <p:sldId id="296" r:id="rId17"/>
    <p:sldId id="313" r:id="rId18"/>
    <p:sldId id="314" r:id="rId19"/>
    <p:sldId id="300" r:id="rId20"/>
    <p:sldId id="301" r:id="rId21"/>
    <p:sldId id="315" r:id="rId22"/>
    <p:sldId id="316" r:id="rId23"/>
    <p:sldId id="317" r:id="rId24"/>
    <p:sldId id="318" r:id="rId25"/>
    <p:sldId id="319" r:id="rId26"/>
    <p:sldId id="320" r:id="rId27"/>
    <p:sldId id="321" r:id="rId28"/>
    <p:sldId id="329" r:id="rId29"/>
    <p:sldId id="322" r:id="rId30"/>
    <p:sldId id="323" r:id="rId31"/>
    <p:sldId id="324" r:id="rId32"/>
    <p:sldId id="325" r:id="rId33"/>
    <p:sldId id="326" r:id="rId34"/>
  </p:sldIdLst>
  <p:sldSz cx="9144000" cy="6858000" type="screen4x3"/>
  <p:notesSz cx="6858000" cy="9144000"/>
  <p:defaultTextStyle>
    <a:defPPr>
      <a:defRPr lang="en-US"/>
    </a:defPPr>
    <a:lvl1pPr algn="l" rtl="0" fontAlgn="base">
      <a:spcBef>
        <a:spcPct val="0"/>
      </a:spcBef>
      <a:spcAft>
        <a:spcPct val="0"/>
      </a:spcAft>
      <a:defRPr sz="2400" kern="1200" baseline="-25000">
        <a:solidFill>
          <a:schemeClr val="tx1"/>
        </a:solidFill>
        <a:latin typeface="Arial" charset="0"/>
        <a:ea typeface="+mn-ea"/>
        <a:cs typeface="+mn-cs"/>
      </a:defRPr>
    </a:lvl1pPr>
    <a:lvl2pPr marL="457200" algn="l" rtl="0" fontAlgn="base">
      <a:spcBef>
        <a:spcPct val="0"/>
      </a:spcBef>
      <a:spcAft>
        <a:spcPct val="0"/>
      </a:spcAft>
      <a:defRPr sz="2400" kern="1200" baseline="-25000">
        <a:solidFill>
          <a:schemeClr val="tx1"/>
        </a:solidFill>
        <a:latin typeface="Arial" charset="0"/>
        <a:ea typeface="+mn-ea"/>
        <a:cs typeface="+mn-cs"/>
      </a:defRPr>
    </a:lvl2pPr>
    <a:lvl3pPr marL="914400" algn="l" rtl="0" fontAlgn="base">
      <a:spcBef>
        <a:spcPct val="0"/>
      </a:spcBef>
      <a:spcAft>
        <a:spcPct val="0"/>
      </a:spcAft>
      <a:defRPr sz="2400" kern="1200" baseline="-25000">
        <a:solidFill>
          <a:schemeClr val="tx1"/>
        </a:solidFill>
        <a:latin typeface="Arial" charset="0"/>
        <a:ea typeface="+mn-ea"/>
        <a:cs typeface="+mn-cs"/>
      </a:defRPr>
    </a:lvl3pPr>
    <a:lvl4pPr marL="1371600" algn="l" rtl="0" fontAlgn="base">
      <a:spcBef>
        <a:spcPct val="0"/>
      </a:spcBef>
      <a:spcAft>
        <a:spcPct val="0"/>
      </a:spcAft>
      <a:defRPr sz="2400" kern="1200" baseline="-25000">
        <a:solidFill>
          <a:schemeClr val="tx1"/>
        </a:solidFill>
        <a:latin typeface="Arial" charset="0"/>
        <a:ea typeface="+mn-ea"/>
        <a:cs typeface="+mn-cs"/>
      </a:defRPr>
    </a:lvl4pPr>
    <a:lvl5pPr marL="1828800" algn="l" rtl="0" fontAlgn="base">
      <a:spcBef>
        <a:spcPct val="0"/>
      </a:spcBef>
      <a:spcAft>
        <a:spcPct val="0"/>
      </a:spcAft>
      <a:defRPr sz="2400" kern="1200" baseline="-25000">
        <a:solidFill>
          <a:schemeClr val="tx1"/>
        </a:solidFill>
        <a:latin typeface="Arial" charset="0"/>
        <a:ea typeface="+mn-ea"/>
        <a:cs typeface="+mn-cs"/>
      </a:defRPr>
    </a:lvl5pPr>
    <a:lvl6pPr marL="2286000" algn="l" defTabSz="914400" rtl="0" eaLnBrk="1" latinLnBrk="0" hangingPunct="1">
      <a:defRPr sz="2400" kern="1200" baseline="-25000">
        <a:solidFill>
          <a:schemeClr val="tx1"/>
        </a:solidFill>
        <a:latin typeface="Arial" charset="0"/>
        <a:ea typeface="+mn-ea"/>
        <a:cs typeface="+mn-cs"/>
      </a:defRPr>
    </a:lvl6pPr>
    <a:lvl7pPr marL="2743200" algn="l" defTabSz="914400" rtl="0" eaLnBrk="1" latinLnBrk="0" hangingPunct="1">
      <a:defRPr sz="2400" kern="1200" baseline="-25000">
        <a:solidFill>
          <a:schemeClr val="tx1"/>
        </a:solidFill>
        <a:latin typeface="Arial" charset="0"/>
        <a:ea typeface="+mn-ea"/>
        <a:cs typeface="+mn-cs"/>
      </a:defRPr>
    </a:lvl7pPr>
    <a:lvl8pPr marL="3200400" algn="l" defTabSz="914400" rtl="0" eaLnBrk="1" latinLnBrk="0" hangingPunct="1">
      <a:defRPr sz="2400" kern="1200" baseline="-25000">
        <a:solidFill>
          <a:schemeClr val="tx1"/>
        </a:solidFill>
        <a:latin typeface="Arial" charset="0"/>
        <a:ea typeface="+mn-ea"/>
        <a:cs typeface="+mn-cs"/>
      </a:defRPr>
    </a:lvl8pPr>
    <a:lvl9pPr marL="3657600" algn="l" defTabSz="914400" rtl="0" eaLnBrk="1" latinLnBrk="0" hangingPunct="1">
      <a:defRPr sz="2400" kern="1200" baseline="-250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76BA"/>
    <a:srgbClr val="1C86C0"/>
    <a:srgbClr val="000000"/>
    <a:srgbClr val="FFFF00"/>
    <a:srgbClr val="B3D3EA"/>
    <a:srgbClr val="78AD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66" autoAdjust="0"/>
    <p:restoredTop sz="82990" autoAdjust="0"/>
  </p:normalViewPr>
  <p:slideViewPr>
    <p:cSldViewPr>
      <p:cViewPr varScale="1">
        <p:scale>
          <a:sx n="92" d="100"/>
          <a:sy n="92" d="100"/>
        </p:scale>
        <p:origin x="2272"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i="0" baseline="0">
                <a:latin typeface="Comic Sans MS Regular" panose="030F0702030302020204" pitchFamily="66" charset="0"/>
              </a:defRPr>
            </a:lvl1pPr>
          </a:lstStyle>
          <a:p>
            <a:pPr>
              <a:defRPr/>
            </a:pPr>
            <a:endParaRPr lang="en-US" dirty="0"/>
          </a:p>
        </p:txBody>
      </p:sp>
      <p:sp>
        <p:nvSpPr>
          <p:cNvPr id="8192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i="0" baseline="0">
                <a:latin typeface="Comic Sans MS Regular" panose="030F0702030302020204" pitchFamily="66" charset="0"/>
              </a:defRPr>
            </a:lvl1pPr>
          </a:lstStyle>
          <a:p>
            <a:pPr>
              <a:defRPr/>
            </a:pPr>
            <a:endParaRPr lang="en-US" dirty="0"/>
          </a:p>
        </p:txBody>
      </p:sp>
      <p:sp>
        <p:nvSpPr>
          <p:cNvPr id="542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192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i="0" baseline="0">
                <a:latin typeface="Comic Sans MS Regular" panose="030F0702030302020204" pitchFamily="66" charset="0"/>
              </a:defRPr>
            </a:lvl1pPr>
          </a:lstStyle>
          <a:p>
            <a:pPr>
              <a:defRPr/>
            </a:pPr>
            <a:endParaRPr lang="en-US" dirty="0"/>
          </a:p>
        </p:txBody>
      </p:sp>
      <p:sp>
        <p:nvSpPr>
          <p:cNvPr id="8192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i="0" baseline="0">
                <a:latin typeface="Comic Sans MS Regular" panose="030F0702030302020204" pitchFamily="66" charset="0"/>
              </a:defRPr>
            </a:lvl1pPr>
          </a:lstStyle>
          <a:p>
            <a:pPr>
              <a:defRPr/>
            </a:pPr>
            <a:fld id="{6E85A3BB-490F-426C-9D5E-4D447B26A7CC}" type="slidenum">
              <a:rPr lang="en-US" smtClean="0"/>
              <a:pPr>
                <a:defRPr/>
              </a:pPr>
              <a:t>‹#›</a:t>
            </a:fld>
            <a:endParaRPr lang="en-US" dirty="0"/>
          </a:p>
        </p:txBody>
      </p:sp>
    </p:spTree>
    <p:extLst>
      <p:ext uri="{BB962C8B-B14F-4D97-AF65-F5344CB8AC3E}">
        <p14:creationId xmlns:p14="http://schemas.microsoft.com/office/powerpoint/2010/main" val="576978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0" i="0" kern="1200">
        <a:solidFill>
          <a:schemeClr val="tx1"/>
        </a:solidFill>
        <a:latin typeface="Comic Sans MS Regular" panose="030F0702030302020204" pitchFamily="66" charset="0"/>
        <a:ea typeface="+mn-ea"/>
        <a:cs typeface="+mn-cs"/>
      </a:defRPr>
    </a:lvl1pPr>
    <a:lvl2pPr marL="457200" algn="l" rtl="0" eaLnBrk="0" fontAlgn="base" hangingPunct="0">
      <a:spcBef>
        <a:spcPct val="30000"/>
      </a:spcBef>
      <a:spcAft>
        <a:spcPct val="0"/>
      </a:spcAft>
      <a:defRPr sz="1200" b="0" i="0" kern="1200">
        <a:solidFill>
          <a:schemeClr val="tx1"/>
        </a:solidFill>
        <a:latin typeface="Comic Sans MS Regular" panose="030F0702030302020204" pitchFamily="66" charset="0"/>
        <a:ea typeface="+mn-ea"/>
        <a:cs typeface="+mn-cs"/>
      </a:defRPr>
    </a:lvl2pPr>
    <a:lvl3pPr marL="914400" algn="l" rtl="0" eaLnBrk="0" fontAlgn="base" hangingPunct="0">
      <a:spcBef>
        <a:spcPct val="30000"/>
      </a:spcBef>
      <a:spcAft>
        <a:spcPct val="0"/>
      </a:spcAft>
      <a:defRPr sz="1200" b="0" i="0" kern="1200">
        <a:solidFill>
          <a:schemeClr val="tx1"/>
        </a:solidFill>
        <a:latin typeface="Comic Sans MS Regular" panose="030F0702030302020204" pitchFamily="66" charset="0"/>
        <a:ea typeface="+mn-ea"/>
        <a:cs typeface="+mn-cs"/>
      </a:defRPr>
    </a:lvl3pPr>
    <a:lvl4pPr marL="1371600" algn="l" rtl="0" eaLnBrk="0" fontAlgn="base" hangingPunct="0">
      <a:spcBef>
        <a:spcPct val="30000"/>
      </a:spcBef>
      <a:spcAft>
        <a:spcPct val="0"/>
      </a:spcAft>
      <a:defRPr sz="1200" b="0" i="0" kern="1200">
        <a:solidFill>
          <a:schemeClr val="tx1"/>
        </a:solidFill>
        <a:latin typeface="Comic Sans MS Regular" panose="030F0702030302020204" pitchFamily="66" charset="0"/>
        <a:ea typeface="+mn-ea"/>
        <a:cs typeface="+mn-cs"/>
      </a:defRPr>
    </a:lvl4pPr>
    <a:lvl5pPr marL="1828800" algn="l" rtl="0" eaLnBrk="0" fontAlgn="base" hangingPunct="0">
      <a:spcBef>
        <a:spcPct val="30000"/>
      </a:spcBef>
      <a:spcAft>
        <a:spcPct val="0"/>
      </a:spcAft>
      <a:defRPr sz="1200" b="0" i="0" kern="1200">
        <a:solidFill>
          <a:schemeClr val="tx1"/>
        </a:solidFill>
        <a:latin typeface="Comic Sans MS Regular" panose="030F0702030302020204" pitchFamily="6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2400" baseline="-25000">
                <a:solidFill>
                  <a:schemeClr val="tx1"/>
                </a:solidFill>
                <a:latin typeface="Arial" charset="0"/>
              </a:defRPr>
            </a:lvl1pPr>
            <a:lvl2pPr marL="742950" indent="-285750" algn="ctr" eaLnBrk="0" hangingPunct="0">
              <a:defRPr sz="2400" baseline="-25000">
                <a:solidFill>
                  <a:schemeClr val="tx1"/>
                </a:solidFill>
                <a:latin typeface="Arial" charset="0"/>
              </a:defRPr>
            </a:lvl2pPr>
            <a:lvl3pPr marL="1143000" indent="-228600" algn="ctr" eaLnBrk="0" hangingPunct="0">
              <a:defRPr sz="2400" baseline="-25000">
                <a:solidFill>
                  <a:schemeClr val="tx1"/>
                </a:solidFill>
                <a:latin typeface="Arial" charset="0"/>
              </a:defRPr>
            </a:lvl3pPr>
            <a:lvl4pPr marL="1600200" indent="-228600" algn="ctr" eaLnBrk="0" hangingPunct="0">
              <a:defRPr sz="2400" baseline="-25000">
                <a:solidFill>
                  <a:schemeClr val="tx1"/>
                </a:solidFill>
                <a:latin typeface="Arial" charset="0"/>
              </a:defRPr>
            </a:lvl4pPr>
            <a:lvl5pPr marL="2057400" indent="-228600" algn="ctr" eaLnBrk="0" hangingPunct="0">
              <a:defRPr sz="2400" baseline="-25000">
                <a:solidFill>
                  <a:schemeClr val="tx1"/>
                </a:solidFill>
                <a:latin typeface="Arial" charset="0"/>
              </a:defRPr>
            </a:lvl5pPr>
            <a:lvl6pPr marL="2514600" indent="-228600" algn="ctr" eaLnBrk="0" fontAlgn="base" hangingPunct="0">
              <a:spcBef>
                <a:spcPct val="0"/>
              </a:spcBef>
              <a:spcAft>
                <a:spcPct val="0"/>
              </a:spcAft>
              <a:defRPr sz="2400" baseline="-25000">
                <a:solidFill>
                  <a:schemeClr val="tx1"/>
                </a:solidFill>
                <a:latin typeface="Arial" charset="0"/>
              </a:defRPr>
            </a:lvl6pPr>
            <a:lvl7pPr marL="2971800" indent="-228600" algn="ctr" eaLnBrk="0" fontAlgn="base" hangingPunct="0">
              <a:spcBef>
                <a:spcPct val="0"/>
              </a:spcBef>
              <a:spcAft>
                <a:spcPct val="0"/>
              </a:spcAft>
              <a:defRPr sz="2400" baseline="-25000">
                <a:solidFill>
                  <a:schemeClr val="tx1"/>
                </a:solidFill>
                <a:latin typeface="Arial" charset="0"/>
              </a:defRPr>
            </a:lvl7pPr>
            <a:lvl8pPr marL="3429000" indent="-228600" algn="ctr" eaLnBrk="0" fontAlgn="base" hangingPunct="0">
              <a:spcBef>
                <a:spcPct val="0"/>
              </a:spcBef>
              <a:spcAft>
                <a:spcPct val="0"/>
              </a:spcAft>
              <a:defRPr sz="2400" baseline="-25000">
                <a:solidFill>
                  <a:schemeClr val="tx1"/>
                </a:solidFill>
                <a:latin typeface="Arial" charset="0"/>
              </a:defRPr>
            </a:lvl8pPr>
            <a:lvl9pPr marL="3886200" indent="-228600" algn="ctr" eaLnBrk="0" fontAlgn="base" hangingPunct="0">
              <a:spcBef>
                <a:spcPct val="0"/>
              </a:spcBef>
              <a:spcAft>
                <a:spcPct val="0"/>
              </a:spcAft>
              <a:defRPr sz="2400" baseline="-25000">
                <a:solidFill>
                  <a:schemeClr val="tx1"/>
                </a:solidFill>
                <a:latin typeface="Arial" charset="0"/>
              </a:defRPr>
            </a:lvl9pPr>
          </a:lstStyle>
          <a:p>
            <a:pPr algn="r" eaLnBrk="1" hangingPunct="1"/>
            <a:fld id="{9D6D3A8B-9D7C-401C-A65C-D4D6C877AFEA}" type="slidenum">
              <a:rPr lang="en-US" sz="1200" baseline="0" smtClean="0">
                <a:latin typeface="Comic Sans MS Regular" panose="030F0702030302020204" pitchFamily="66" charset="0"/>
              </a:rPr>
              <a:pPr algn="r" eaLnBrk="1" hangingPunct="1"/>
              <a:t>1</a:t>
            </a:fld>
            <a:endParaRPr lang="en-US" sz="1200" baseline="0" dirty="0">
              <a:latin typeface="Comic Sans MS Regular" panose="030F0702030302020204" pitchFamily="66" charset="0"/>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Sınav değerlendiren tüm hocalar bilir. Yan yana oturan iki kişi aynı soruyu doğru yaptığında bu önemli bir gösterge değil iken aynı soruda aynı hatayı yaptıklarında bu kopya çektiklerini göstermek için daha önemli bir kanıttır. </a:t>
            </a:r>
          </a:p>
          <a:p>
            <a:r>
              <a:rPr lang="tr-TR" dirty="0"/>
              <a:t>Periferal </a:t>
            </a:r>
            <a:r>
              <a:rPr lang="tr-TR" dirty="0" err="1"/>
              <a:t>miyelin</a:t>
            </a:r>
            <a:r>
              <a:rPr lang="tr-TR" dirty="0"/>
              <a:t> proteini (PMP22) ; 17. kromozomda. İki yanında CMT1A tekrarı olması genetik olarak bir problem. </a:t>
            </a:r>
          </a:p>
          <a:p>
            <a:r>
              <a:rPr lang="tr-TR" dirty="0" err="1"/>
              <a:t>Krossoverde</a:t>
            </a:r>
            <a:r>
              <a:rPr lang="tr-TR" dirty="0"/>
              <a:t> eşit olmayan parça değişimine neden olur. </a:t>
            </a:r>
          </a:p>
          <a:p>
            <a:pPr lvl="1"/>
            <a:r>
              <a:rPr lang="tr-TR" dirty="0"/>
              <a:t>PMP22 3 kopya olan bireyler </a:t>
            </a:r>
            <a:r>
              <a:rPr lang="tr-TR" dirty="0" err="1"/>
              <a:t>Charlot</a:t>
            </a:r>
            <a:r>
              <a:rPr lang="tr-TR" dirty="0"/>
              <a:t> Marie Diş Hastalığı </a:t>
            </a:r>
          </a:p>
          <a:p>
            <a:pPr lvl="1"/>
            <a:r>
              <a:rPr lang="tr-TR" dirty="0"/>
              <a:t>PMP22 1 kopya olan bireylerde kalıtsal </a:t>
            </a:r>
            <a:r>
              <a:rPr lang="tr-TR" dirty="0" err="1"/>
              <a:t>nöropati</a:t>
            </a:r>
            <a:r>
              <a:rPr lang="tr-TR" dirty="0"/>
              <a:t> </a:t>
            </a:r>
          </a:p>
          <a:p>
            <a:endParaRPr lang="tr-TR" dirty="0"/>
          </a:p>
        </p:txBody>
      </p:sp>
      <p:sp>
        <p:nvSpPr>
          <p:cNvPr id="4" name="Slide Number Placeholder 3"/>
          <p:cNvSpPr>
            <a:spLocks noGrp="1"/>
          </p:cNvSpPr>
          <p:nvPr>
            <p:ph type="sldNum" sz="quarter" idx="5"/>
          </p:nvPr>
        </p:nvSpPr>
        <p:spPr/>
        <p:txBody>
          <a:bodyPr/>
          <a:lstStyle/>
          <a:p>
            <a:pPr>
              <a:defRPr/>
            </a:pPr>
            <a:fld id="{6E85A3BB-490F-426C-9D5E-4D447B26A7CC}" type="slidenum">
              <a:rPr lang="en-US" smtClean="0"/>
              <a:pPr>
                <a:defRPr/>
              </a:pPr>
              <a:t>6</a:t>
            </a:fld>
            <a:endParaRPr lang="en-US" dirty="0"/>
          </a:p>
        </p:txBody>
      </p:sp>
    </p:spTree>
    <p:extLst>
      <p:ext uri="{BB962C8B-B14F-4D97-AF65-F5344CB8AC3E}">
        <p14:creationId xmlns:p14="http://schemas.microsoft.com/office/powerpoint/2010/main" val="3135818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tr-TR" dirty="0"/>
              <a:t>1. Genomumuzda </a:t>
            </a:r>
            <a:r>
              <a:rPr lang="tr-TR" dirty="0" err="1"/>
              <a:t>intronlar</a:t>
            </a:r>
            <a:r>
              <a:rPr lang="tr-TR" dirty="0"/>
              <a:t> ve </a:t>
            </a:r>
            <a:r>
              <a:rPr lang="tr-TR" dirty="0" err="1"/>
              <a:t>ekzonlar</a:t>
            </a:r>
            <a:r>
              <a:rPr lang="tr-TR" dirty="0"/>
              <a:t> vardır</a:t>
            </a:r>
          </a:p>
          <a:p>
            <a:pPr lvl="1"/>
            <a:r>
              <a:rPr lang="tr-TR" dirty="0"/>
              <a:t>2. olgun </a:t>
            </a:r>
            <a:r>
              <a:rPr lang="tr-TR" dirty="0" err="1"/>
              <a:t>mRNA</a:t>
            </a:r>
            <a:r>
              <a:rPr lang="tr-TR" dirty="0"/>
              <a:t> oluşurken </a:t>
            </a:r>
            <a:r>
              <a:rPr lang="tr-TR" dirty="0" err="1"/>
              <a:t>intronlar</a:t>
            </a:r>
            <a:r>
              <a:rPr lang="tr-TR" dirty="0"/>
              <a:t> çıkartılıyor </a:t>
            </a:r>
          </a:p>
          <a:p>
            <a:pPr lvl="1"/>
            <a:r>
              <a:rPr lang="tr-TR" dirty="0"/>
              <a:t>3. insan genomunda </a:t>
            </a:r>
            <a:r>
              <a:rPr lang="tr-TR" dirty="0" err="1"/>
              <a:t>retrotranspozonlar</a:t>
            </a:r>
            <a:r>
              <a:rPr lang="tr-TR" dirty="0"/>
              <a:t> var. Bazıları da aktif….</a:t>
            </a:r>
          </a:p>
          <a:p>
            <a:pPr lvl="1"/>
            <a:r>
              <a:rPr lang="tr-TR" dirty="0"/>
              <a:t>4. </a:t>
            </a:r>
            <a:r>
              <a:rPr lang="tr-TR" dirty="0" err="1"/>
              <a:t>mRNA’lar</a:t>
            </a:r>
            <a:r>
              <a:rPr lang="tr-TR" dirty="0"/>
              <a:t> </a:t>
            </a:r>
            <a:r>
              <a:rPr lang="tr-TR" dirty="0" err="1"/>
              <a:t>retrotranspozonlar</a:t>
            </a:r>
            <a:r>
              <a:rPr lang="tr-TR" dirty="0"/>
              <a:t> aracılığı ile DNA’ya dönüştürülebilir. Genomun başka bir yerine dahil olurlar.</a:t>
            </a:r>
          </a:p>
          <a:p>
            <a:pPr lvl="1"/>
            <a:r>
              <a:rPr lang="tr-TR" dirty="0"/>
              <a:t>5. yalancı genler ile genleri ayırmak kolay </a:t>
            </a:r>
          </a:p>
          <a:p>
            <a:pPr lvl="1"/>
            <a:r>
              <a:rPr lang="tr-TR" dirty="0"/>
              <a:t>6. yalancı genler mutasyon biriktirir ve bu nedenle yaşları hesaplanabilir. </a:t>
            </a:r>
          </a:p>
          <a:p>
            <a:endParaRPr lang="tr-TR" dirty="0"/>
          </a:p>
        </p:txBody>
      </p:sp>
      <p:sp>
        <p:nvSpPr>
          <p:cNvPr id="4" name="Slide Number Placeholder 3"/>
          <p:cNvSpPr>
            <a:spLocks noGrp="1"/>
          </p:cNvSpPr>
          <p:nvPr>
            <p:ph type="sldNum" sz="quarter" idx="5"/>
          </p:nvPr>
        </p:nvSpPr>
        <p:spPr/>
        <p:txBody>
          <a:bodyPr/>
          <a:lstStyle/>
          <a:p>
            <a:pPr>
              <a:defRPr/>
            </a:pPr>
            <a:fld id="{6E85A3BB-490F-426C-9D5E-4D447B26A7CC}" type="slidenum">
              <a:rPr lang="en-US" smtClean="0"/>
              <a:pPr>
                <a:defRPr/>
              </a:pPr>
              <a:t>7</a:t>
            </a:fld>
            <a:endParaRPr lang="en-US" dirty="0"/>
          </a:p>
        </p:txBody>
      </p:sp>
    </p:spTree>
    <p:extLst>
      <p:ext uri="{BB962C8B-B14F-4D97-AF65-F5344CB8AC3E}">
        <p14:creationId xmlns:p14="http://schemas.microsoft.com/office/powerpoint/2010/main" val="3420903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pPr>
              <a:defRPr/>
            </a:pPr>
            <a:fld id="{6E85A3BB-490F-426C-9D5E-4D447B26A7CC}" type="slidenum">
              <a:rPr lang="en-US" smtClean="0"/>
              <a:pPr>
                <a:defRPr/>
              </a:pPr>
              <a:t>10</a:t>
            </a:fld>
            <a:endParaRPr lang="en-US" dirty="0"/>
          </a:p>
        </p:txBody>
      </p:sp>
    </p:spTree>
    <p:extLst>
      <p:ext uri="{BB962C8B-B14F-4D97-AF65-F5344CB8AC3E}">
        <p14:creationId xmlns:p14="http://schemas.microsoft.com/office/powerpoint/2010/main" val="3058247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pPr>
              <a:defRPr/>
            </a:pPr>
            <a:fld id="{6E85A3BB-490F-426C-9D5E-4D447B26A7CC}" type="slidenum">
              <a:rPr lang="en-US" smtClean="0"/>
              <a:pPr>
                <a:defRPr/>
              </a:pPr>
              <a:t>19</a:t>
            </a:fld>
            <a:endParaRPr lang="en-US" dirty="0"/>
          </a:p>
        </p:txBody>
      </p:sp>
    </p:spTree>
    <p:extLst>
      <p:ext uri="{BB962C8B-B14F-4D97-AF65-F5344CB8AC3E}">
        <p14:creationId xmlns:p14="http://schemas.microsoft.com/office/powerpoint/2010/main" val="7558319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162. Ve 177. bazlar çelişkili (bunlardan biri </a:t>
            </a:r>
            <a:r>
              <a:rPr lang="tr-TR" dirty="0" err="1"/>
              <a:t>homoplasi</a:t>
            </a:r>
            <a:r>
              <a:rPr lang="tr-TR" dirty="0"/>
              <a:t>)</a:t>
            </a:r>
          </a:p>
          <a:p>
            <a:r>
              <a:rPr lang="tr-TR" dirty="0"/>
              <a:t>Daha önce çizilen (morfolojik özellikler üzerinden) </a:t>
            </a:r>
            <a:r>
              <a:rPr lang="tr-TR" dirty="0" err="1"/>
              <a:t>filogenetik</a:t>
            </a:r>
            <a:r>
              <a:rPr lang="tr-TR" dirty="0"/>
              <a:t> ağaç ile kıyaslandığında balina – suaygırı akrabalığını destekleyen ağaç lehine</a:t>
            </a:r>
          </a:p>
        </p:txBody>
      </p:sp>
      <p:sp>
        <p:nvSpPr>
          <p:cNvPr id="4" name="Slide Number Placeholder 3"/>
          <p:cNvSpPr>
            <a:spLocks noGrp="1"/>
          </p:cNvSpPr>
          <p:nvPr>
            <p:ph type="sldNum" sz="quarter" idx="5"/>
          </p:nvPr>
        </p:nvSpPr>
        <p:spPr/>
        <p:txBody>
          <a:bodyPr/>
          <a:lstStyle/>
          <a:p>
            <a:pPr>
              <a:defRPr/>
            </a:pPr>
            <a:fld id="{6E85A3BB-490F-426C-9D5E-4D447B26A7CC}" type="slidenum">
              <a:rPr lang="en-US" smtClean="0"/>
              <a:pPr>
                <a:defRPr/>
              </a:pPr>
              <a:t>27</a:t>
            </a:fld>
            <a:endParaRPr lang="en-US" dirty="0"/>
          </a:p>
        </p:txBody>
      </p:sp>
    </p:spTree>
    <p:extLst>
      <p:ext uri="{BB962C8B-B14F-4D97-AF65-F5344CB8AC3E}">
        <p14:creationId xmlns:p14="http://schemas.microsoft.com/office/powerpoint/2010/main" val="4583550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pPr>
              <a:defRPr/>
            </a:pPr>
            <a:fld id="{6E85A3BB-490F-426C-9D5E-4D447B26A7CC}" type="slidenum">
              <a:rPr lang="en-US" smtClean="0"/>
              <a:pPr>
                <a:defRPr/>
              </a:pPr>
              <a:t>30</a:t>
            </a:fld>
            <a:endParaRPr lang="en-US" dirty="0"/>
          </a:p>
        </p:txBody>
      </p:sp>
    </p:spTree>
    <p:extLst>
      <p:ext uri="{BB962C8B-B14F-4D97-AF65-F5344CB8AC3E}">
        <p14:creationId xmlns:p14="http://schemas.microsoft.com/office/powerpoint/2010/main" val="3585863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91F3453-5EE2-1347-AF93-20D25DD76A67}" type="datetime1">
              <a:rPr lang="tr-TR" smtClean="0"/>
              <a:t>15.05.2019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299446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E520F38-A4E2-664D-B666-7A5D3FC2D2C7}" type="datetime1">
              <a:rPr lang="tr-TR" smtClean="0"/>
              <a:t>15.05.2019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595958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EAA1A269-0709-3445-AAD6-010E2A85585C}" type="datetime1">
              <a:rPr lang="tr-TR" smtClean="0"/>
              <a:t>15.05.2019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2320538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Comic Sans MS Regular" panose="030F0702030302020204" pitchFamily="66" charset="0"/>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dirty="0"/>
              <a:t>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1763EEA9-7C31-E747-9A5F-658105078161}" type="datetime1">
              <a:rPr lang="tr-TR" smtClean="0"/>
              <a:t>15.05.2019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673897" y="971253"/>
            <a:ext cx="601591" cy="1343958"/>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b="0" i="0" dirty="0">
                <a:latin typeface="Comic Sans MS Regular" panose="030F0702030302020204" pitchFamily="66" charset="0"/>
              </a:rPr>
              <a:t>“</a:t>
            </a:r>
          </a:p>
        </p:txBody>
      </p:sp>
      <p:sp>
        <p:nvSpPr>
          <p:cNvPr id="15" name="TextBox 14"/>
          <p:cNvSpPr txBox="1"/>
          <p:nvPr/>
        </p:nvSpPr>
        <p:spPr>
          <a:xfrm>
            <a:off x="6999690" y="2613787"/>
            <a:ext cx="601591" cy="1343958"/>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b="0" i="0" dirty="0">
                <a:latin typeface="Comic Sans MS Regular" panose="030F0702030302020204" pitchFamily="66" charset="0"/>
              </a:rPr>
              <a:t>”</a:t>
            </a:r>
          </a:p>
        </p:txBody>
      </p:sp>
    </p:spTree>
    <p:extLst>
      <p:ext uri="{BB962C8B-B14F-4D97-AF65-F5344CB8AC3E}">
        <p14:creationId xmlns:p14="http://schemas.microsoft.com/office/powerpoint/2010/main" val="20762506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1B8873D-C334-F441-8C5C-133D562C40D3}" type="datetime1">
              <a:rPr lang="tr-TR" smtClean="0"/>
              <a:t>15.05.2019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41343226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C8DF0CBE-C9A7-7D4F-B0BA-AEA878684FC5}" type="datetime1">
              <a:rPr lang="tr-TR" smtClean="0"/>
              <a:t>15.05.2019</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4301206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FFDAFF9-4750-E644-B6B0-56ECE4F87D72}" type="datetime1">
              <a:rPr lang="tr-TR" smtClean="0"/>
              <a:t>15.05.2019</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6563121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12BCA2-CF6D-C443-AE5B-4E0D189BF19D}" type="datetime1">
              <a:rPr lang="tr-TR" smtClean="0"/>
              <a:t>15.05.2019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627832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AF5AA2-4AB9-FF45-8F83-3216A8641866}" type="datetime1">
              <a:rPr lang="tr-TR" smtClean="0"/>
              <a:t>15.05.2019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9632104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tr-TR"/>
              <a:t>Asıl başlık stili için tıklatın</a:t>
            </a:r>
            <a:endParaRPr lang="en-US" dirty="0"/>
          </a:p>
        </p:txBody>
      </p:sp>
      <p:sp>
        <p:nvSpPr>
          <p:cNvPr id="4" name="Date Placeholder 3"/>
          <p:cNvSpPr>
            <a:spLocks noGrp="1"/>
          </p:cNvSpPr>
          <p:nvPr>
            <p:ph type="dt" sz="half" idx="10"/>
          </p:nvPr>
        </p:nvSpPr>
        <p:spPr/>
        <p:txBody>
          <a:bodyPr/>
          <a:lstStyle/>
          <a:p>
            <a:fld id="{CF39B1E7-2A1F-40FC-AADF-A7C300A73D19}" type="datetimeFigureOut">
              <a:rPr lang="tr-TR" smtClean="0"/>
              <a:t>15.05.2019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6CE2868-8B6B-4C7B-83B3-7FADC1E6B558}" type="slidenum">
              <a:rPr lang="tr-TR" smtClean="0"/>
              <a:t>‹#›</a:t>
            </a:fld>
            <a:endParaRPr lang="tr-TR"/>
          </a:p>
        </p:txBody>
      </p:sp>
      <p:sp>
        <p:nvSpPr>
          <p:cNvPr id="8" name="Content Placeholder 7"/>
          <p:cNvSpPr>
            <a:spLocks noGrp="1"/>
          </p:cNvSpPr>
          <p:nvPr>
            <p:ph sz="quarter" idx="13"/>
          </p:nvPr>
        </p:nvSpPr>
        <p:spPr>
          <a:xfrm>
            <a:off x="609600" y="1600200"/>
            <a:ext cx="7924800" cy="411480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Tree>
    <p:extLst>
      <p:ext uri="{BB962C8B-B14F-4D97-AF65-F5344CB8AC3E}">
        <p14:creationId xmlns:p14="http://schemas.microsoft.com/office/powerpoint/2010/main" val="3514357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8069BBBB-5A85-054B-98C2-84EA033B29D5}" type="datetime1">
              <a:rPr lang="tr-TR" smtClean="0"/>
              <a:t>15.05.2019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369532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579E4D4-835A-1A4A-9CD9-BFC135F04BEC}" type="datetime1">
              <a:rPr lang="tr-TR" smtClean="0"/>
              <a:t>15.05.2019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568243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56F2D50-3439-6C4F-B9C9-26E027FEEEDB}" type="datetime1">
              <a:rPr lang="tr-TR" smtClean="0"/>
              <a:t>15.05.2019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660882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587EB9-58AF-574D-9D2D-4178B7F627F9}" type="datetime1">
              <a:rPr lang="tr-TR" smtClean="0"/>
              <a:t>15.05.2019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912662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DF2FE553-2A02-2E46-B238-1180CA039629}" type="datetime1">
              <a:rPr lang="tr-TR" smtClean="0"/>
              <a:t>15.05.2019</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8521460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705DEAB2-768C-4F42-99FC-BAEFB5F0241A}" type="datetime1">
              <a:rPr lang="tr-TR" smtClean="0"/>
              <a:t>15.05.2019</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438943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B4311F96-DEA6-EB4D-8D72-A96D339D4975}" type="datetime1">
              <a:rPr lang="tr-TR" smtClean="0"/>
              <a:t>15.05.2019</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342754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29265E11-15FA-684A-AA4A-E337F00D3AF2}" type="datetime1">
              <a:rPr lang="tr-TR" smtClean="0"/>
              <a:t>15.05.2019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4181086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latin typeface="Comic Sans MS Regular" panose="030F0702030302020204" pitchFamily="66" charset="0"/>
              </a:defRPr>
            </a:lvl1pPr>
          </a:lstStyle>
          <a:p>
            <a:fld id="{978AA9AE-4830-CE40-8C0B-CBC82D865BDB}" type="datetime1">
              <a:rPr lang="tr-TR" smtClean="0"/>
              <a:t>15.05.2019</a:t>
            </a:fld>
            <a:endParaRPr lang="en-US" dirty="0"/>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latin typeface="Comic Sans MS Regular" panose="030F0702030302020204" pitchFamily="66" charset="0"/>
              </a:defRPr>
            </a:lvl1pPr>
          </a:lstStyle>
          <a:p>
            <a:endParaRPr lang="en-US" dirty="0"/>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latin typeface="Comic Sans MS Regular" panose="030F0702030302020204" pitchFamily="66" charset="0"/>
              </a:defRPr>
            </a:lvl1pPr>
          </a:lstStyle>
          <a:p>
            <a:fld id="{D57F1E4F-1CFF-5643-939E-02111984F565}" type="slidenum">
              <a:rPr lang="en-US" smtClean="0"/>
              <a:pPr/>
              <a:t>‹#›</a:t>
            </a:fld>
            <a:endParaRPr lang="en-US" dirty="0"/>
          </a:p>
        </p:txBody>
      </p:sp>
    </p:spTree>
    <p:extLst>
      <p:ext uri="{BB962C8B-B14F-4D97-AF65-F5344CB8AC3E}">
        <p14:creationId xmlns:p14="http://schemas.microsoft.com/office/powerpoint/2010/main" val="3852953952"/>
      </p:ext>
    </p:extLst>
  </p:cSld>
  <p:clrMap bg1="dk1" tx1="lt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Lst>
  <p:hf hdr="0" ftr="0" dt="0"/>
  <p:txStyles>
    <p:titleStyle>
      <a:lvl1pPr algn="l" defTabSz="457207" rtl="0" eaLnBrk="1" latinLnBrk="0" hangingPunct="1">
        <a:spcBef>
          <a:spcPct val="0"/>
        </a:spcBef>
        <a:buNone/>
        <a:defRPr sz="4200" b="0" i="0" kern="1200">
          <a:solidFill>
            <a:schemeClr val="tx2"/>
          </a:solidFill>
          <a:latin typeface="Comic Sans MS Regular" panose="030F0702030302020204" pitchFamily="66"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Comic Sans MS Regular" panose="030F0702030302020204" pitchFamily="66" charset="0"/>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Comic Sans MS Regular" panose="030F0702030302020204" pitchFamily="66" charset="0"/>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Comic Sans MS Regular" panose="030F0702030302020204" pitchFamily="66" charset="0"/>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Comic Sans MS Regular" panose="030F0702030302020204" pitchFamily="66" charset="0"/>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Comic Sans MS Regular" panose="030F0702030302020204" pitchFamily="66" charset="0"/>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hyperlink" Target="https://en.wikipedia.org/wiki/Emoji" TargetMode="External"/><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1331640" y="1726328"/>
            <a:ext cx="7056784" cy="2422752"/>
          </a:xfrm>
        </p:spPr>
        <p:txBody>
          <a:bodyPr/>
          <a:lstStyle/>
          <a:p>
            <a:pPr algn="r"/>
            <a:br>
              <a:rPr lang="tr-TR" sz="4000" b="1" i="1" dirty="0"/>
            </a:br>
            <a:br>
              <a:rPr lang="tr-TR" sz="4000" i="1" dirty="0"/>
            </a:br>
            <a:br>
              <a:rPr lang="tr-TR" sz="4000" i="1" dirty="0"/>
            </a:br>
            <a:br>
              <a:rPr lang="tr-TR" sz="4000" i="1" dirty="0"/>
            </a:br>
            <a:r>
              <a:rPr lang="tr-TR" sz="4400" b="1" i="1" dirty="0">
                <a:solidFill>
                  <a:srgbClr val="FFFF00"/>
                </a:solidFill>
                <a:latin typeface="Papyrus" panose="020B0602040200020303" pitchFamily="34" charset="77"/>
                <a:cs typeface="ITF Devanagari Marathi Book" panose="02000000000000000000" pitchFamily="2" charset="0"/>
              </a:rPr>
              <a:t>8. Ders:</a:t>
            </a:r>
            <a:br>
              <a:rPr lang="tr-TR" sz="4400" b="1" i="1" dirty="0">
                <a:solidFill>
                  <a:srgbClr val="FFFF00"/>
                </a:solidFill>
                <a:latin typeface="Papyrus" panose="020B0602040200020303" pitchFamily="34" charset="77"/>
                <a:cs typeface="ITF Devanagari Marathi Book" panose="02000000000000000000" pitchFamily="2" charset="0"/>
              </a:rPr>
            </a:br>
            <a:br>
              <a:rPr lang="tr-TR" sz="4400" b="1" i="1" dirty="0">
                <a:solidFill>
                  <a:srgbClr val="FFFF00"/>
                </a:solidFill>
                <a:latin typeface="Comic Sans MS" panose="030F0902030302020204" pitchFamily="66" charset="0"/>
                <a:cs typeface="ITF Devanagari Marathi Book" panose="02000000000000000000" pitchFamily="2" charset="0"/>
              </a:rPr>
            </a:br>
            <a:r>
              <a:rPr lang="tr-TR" sz="4400" b="1" i="1" dirty="0" err="1">
                <a:solidFill>
                  <a:srgbClr val="FFFF00"/>
                </a:solidFill>
                <a:latin typeface="Papyrus" panose="020B0602040200020303" pitchFamily="34" charset="77"/>
                <a:cs typeface="ITF Devanagari Marathi Book" panose="02000000000000000000" pitchFamily="2" charset="0"/>
              </a:rPr>
              <a:t>Homoloji</a:t>
            </a:r>
            <a:r>
              <a:rPr lang="tr-TR" sz="4400" b="1" i="1" dirty="0">
                <a:solidFill>
                  <a:srgbClr val="FFFF00"/>
                </a:solidFill>
                <a:latin typeface="Papyrus" panose="020B0602040200020303" pitchFamily="34" charset="77"/>
                <a:cs typeface="ITF Devanagari Marathi Book" panose="02000000000000000000" pitchFamily="2" charset="0"/>
              </a:rPr>
              <a:t> ve </a:t>
            </a:r>
            <a:r>
              <a:rPr lang="tr-TR" sz="4400" b="1" i="1" dirty="0" err="1">
                <a:solidFill>
                  <a:srgbClr val="FFFF00"/>
                </a:solidFill>
                <a:latin typeface="Papyrus" panose="020B0602040200020303" pitchFamily="34" charset="77"/>
                <a:cs typeface="ITF Devanagari Marathi Book" panose="02000000000000000000" pitchFamily="2" charset="0"/>
              </a:rPr>
              <a:t>Filogenetik</a:t>
            </a:r>
            <a:r>
              <a:rPr lang="tr-TR" sz="4400" b="1" i="1" dirty="0">
                <a:solidFill>
                  <a:srgbClr val="FFFF00"/>
                </a:solidFill>
                <a:latin typeface="Papyrus" panose="020B0602040200020303" pitchFamily="34" charset="77"/>
                <a:cs typeface="ITF Devanagari Marathi Book" panose="02000000000000000000" pitchFamily="2" charset="0"/>
              </a:rPr>
              <a:t> Ağaçlar</a:t>
            </a:r>
            <a:endParaRPr lang="en-US" sz="3200" b="1" i="1" dirty="0">
              <a:solidFill>
                <a:schemeClr val="tx1"/>
              </a:solidFill>
              <a:latin typeface="Papyrus" panose="020B0602040200020303" pitchFamily="34" charset="77"/>
              <a:cs typeface="ITF Devanagari Marathi Book" panose="02000000000000000000" pitchFamily="2" charset="0"/>
            </a:endParaRPr>
          </a:p>
        </p:txBody>
      </p:sp>
      <p:sp>
        <p:nvSpPr>
          <p:cNvPr id="4099" name="Rectangle 3"/>
          <p:cNvSpPr>
            <a:spLocks noGrp="1" noChangeArrowheads="1"/>
          </p:cNvSpPr>
          <p:nvPr>
            <p:ph type="subTitle" idx="1"/>
          </p:nvPr>
        </p:nvSpPr>
        <p:spPr>
          <a:xfrm>
            <a:off x="1979712" y="4653136"/>
            <a:ext cx="6444907" cy="1215008"/>
          </a:xfrm>
        </p:spPr>
        <p:txBody>
          <a:bodyPr>
            <a:normAutofit fontScale="32500" lnSpcReduction="20000"/>
          </a:bodyPr>
          <a:lstStyle/>
          <a:p>
            <a:endParaRPr lang="tr-TR" sz="2000" i="1" dirty="0">
              <a:solidFill>
                <a:srgbClr val="FF0000"/>
              </a:solidFill>
            </a:endParaRPr>
          </a:p>
          <a:p>
            <a:pPr algn="r"/>
            <a:r>
              <a:rPr lang="tr-TR" sz="5000" i="1" dirty="0">
                <a:solidFill>
                  <a:srgbClr val="FFFF00"/>
                </a:solidFill>
                <a:latin typeface="Papyrus" panose="020B0602040200020303" pitchFamily="34" charset="77"/>
              </a:rPr>
              <a:t>Doç. Dr. Yeşim Doğan</a:t>
            </a:r>
          </a:p>
          <a:p>
            <a:pPr algn="r"/>
            <a:r>
              <a:rPr lang="tr-TR" sz="5000" i="1" dirty="0">
                <a:latin typeface="Papyrus" panose="020B0602040200020303" pitchFamily="34" charset="77"/>
              </a:rPr>
              <a:t>Ankara Üniversitesi DTCF</a:t>
            </a:r>
          </a:p>
          <a:p>
            <a:pPr algn="r"/>
            <a:r>
              <a:rPr lang="tr-TR" sz="5000" i="1" dirty="0">
                <a:latin typeface="Papyrus" panose="020B0602040200020303" pitchFamily="34" charset="77"/>
              </a:rPr>
              <a:t>Antropoloji Bölümü</a:t>
            </a:r>
          </a:p>
        </p:txBody>
      </p:sp>
      <p:sp>
        <p:nvSpPr>
          <p:cNvPr id="2" name="Slide Number Placeholder 1">
            <a:extLst>
              <a:ext uri="{FF2B5EF4-FFF2-40B4-BE49-F238E27FC236}">
                <a16:creationId xmlns:a16="http://schemas.microsoft.com/office/drawing/2014/main" id="{A39BB703-0494-2149-B12E-2267EEFE81AE}"/>
              </a:ext>
            </a:extLst>
          </p:cNvPr>
          <p:cNvSpPr>
            <a:spLocks noGrp="1"/>
          </p:cNvSpPr>
          <p:nvPr>
            <p:ph type="sldNum" sz="quarter" idx="12"/>
          </p:nvPr>
        </p:nvSpPr>
        <p:spPr/>
        <p:txBody>
          <a:bodyPr/>
          <a:lstStyle/>
          <a:p>
            <a:fld id="{D57F1E4F-1CFF-5643-939E-02111984F565}" type="slidenum">
              <a:rPr lang="en-US" smtClean="0"/>
              <a:t>1</a:t>
            </a:fld>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84324" y="1268760"/>
            <a:ext cx="8354888" cy="1143000"/>
          </a:xfrm>
        </p:spPr>
        <p:txBody>
          <a:bodyPr/>
          <a:lstStyle/>
          <a:p>
            <a:pPr algn="r"/>
            <a:r>
              <a:rPr lang="tr-TR" sz="2400" i="1" dirty="0">
                <a:solidFill>
                  <a:srgbClr val="FFFF00"/>
                </a:solidFill>
                <a:latin typeface="Papyrus" panose="020B0602040200020303" pitchFamily="34" charset="77"/>
              </a:rPr>
              <a:t>Evrimsel ağaç nasıl çizilir?</a:t>
            </a:r>
          </a:p>
        </p:txBody>
      </p:sp>
      <p:sp>
        <p:nvSpPr>
          <p:cNvPr id="3" name="İçerik Yer Tutucusu 2"/>
          <p:cNvSpPr>
            <a:spLocks noGrp="1"/>
          </p:cNvSpPr>
          <p:nvPr>
            <p:ph sz="quarter" idx="13"/>
          </p:nvPr>
        </p:nvSpPr>
        <p:spPr/>
        <p:txBody>
          <a:bodyPr/>
          <a:lstStyle/>
          <a:p>
            <a:endParaRPr lang="tr-TR" dirty="0"/>
          </a:p>
          <a:p>
            <a:pPr lvl="2"/>
            <a:endParaRPr lang="tr-TR" sz="2000" dirty="0"/>
          </a:p>
          <a:p>
            <a:pPr lvl="2"/>
            <a:r>
              <a:rPr lang="tr-TR" sz="2000" dirty="0">
                <a:latin typeface="Papyrus" panose="020B0602040200020303" pitchFamily="34" charset="77"/>
              </a:rPr>
              <a:t>Hangi verileri kullanırız? </a:t>
            </a:r>
          </a:p>
          <a:p>
            <a:pPr lvl="2"/>
            <a:r>
              <a:rPr lang="tr-TR" sz="2000" dirty="0">
                <a:latin typeface="Papyrus" panose="020B0602040200020303" pitchFamily="34" charset="77"/>
              </a:rPr>
              <a:t>Çizilen ağacın en doğru ağaç olduğu sonucuna nasıl varırız? </a:t>
            </a:r>
          </a:p>
          <a:p>
            <a:pPr lvl="2"/>
            <a:endParaRPr lang="tr-TR" sz="2000" dirty="0">
              <a:latin typeface="Papyrus" panose="020B0602040200020303" pitchFamily="34" charset="77"/>
            </a:endParaRPr>
          </a:p>
          <a:p>
            <a:pPr lvl="2"/>
            <a:endParaRPr lang="tr-TR" sz="2000" dirty="0">
              <a:latin typeface="Papyrus" panose="020B0602040200020303" pitchFamily="34" charset="77"/>
            </a:endParaRPr>
          </a:p>
          <a:p>
            <a:pPr lvl="2"/>
            <a:endParaRPr lang="tr-TR" sz="2000" dirty="0">
              <a:latin typeface="Papyrus" panose="020B0602040200020303" pitchFamily="34" charset="77"/>
            </a:endParaRPr>
          </a:p>
          <a:p>
            <a:pPr marL="914416" lvl="2" indent="0">
              <a:buNone/>
            </a:pPr>
            <a:r>
              <a:rPr lang="tr-TR" sz="2000" dirty="0" err="1">
                <a:latin typeface="Papyrus" panose="020B0602040200020303" pitchFamily="34" charset="77"/>
              </a:rPr>
              <a:t>Filogeni</a:t>
            </a:r>
            <a:r>
              <a:rPr lang="tr-TR" sz="2000" dirty="0">
                <a:latin typeface="Papyrus" panose="020B0602040200020303" pitchFamily="34" charset="77"/>
              </a:rPr>
              <a:t> mantığı </a:t>
            </a:r>
          </a:p>
        </p:txBody>
      </p:sp>
      <p:cxnSp>
        <p:nvCxnSpPr>
          <p:cNvPr id="5" name="Straight Arrow Connector 4">
            <a:extLst>
              <a:ext uri="{FF2B5EF4-FFF2-40B4-BE49-F238E27FC236}">
                <a16:creationId xmlns:a16="http://schemas.microsoft.com/office/drawing/2014/main" id="{0CF4723D-D81B-1E4D-B434-247339066E19}"/>
              </a:ext>
            </a:extLst>
          </p:cNvPr>
          <p:cNvCxnSpPr/>
          <p:nvPr/>
        </p:nvCxnSpPr>
        <p:spPr>
          <a:xfrm flipV="1">
            <a:off x="3491880" y="4365104"/>
            <a:ext cx="1080120" cy="432048"/>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37BC84F2-305E-F74D-ABC2-A1F061B7827A}"/>
              </a:ext>
            </a:extLst>
          </p:cNvPr>
          <p:cNvCxnSpPr>
            <a:cxnSpLocks/>
          </p:cNvCxnSpPr>
          <p:nvPr/>
        </p:nvCxnSpPr>
        <p:spPr>
          <a:xfrm>
            <a:off x="3491880" y="4991236"/>
            <a:ext cx="999728" cy="423664"/>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5A67F5D-3D8C-E84D-9C43-9CC2FFABDE50}"/>
              </a:ext>
            </a:extLst>
          </p:cNvPr>
          <p:cNvSpPr txBox="1"/>
          <p:nvPr/>
        </p:nvSpPr>
        <p:spPr>
          <a:xfrm>
            <a:off x="4716530" y="3871410"/>
            <a:ext cx="1651221" cy="400110"/>
          </a:xfrm>
          <a:prstGeom prst="rect">
            <a:avLst/>
          </a:prstGeom>
          <a:noFill/>
        </p:spPr>
        <p:txBody>
          <a:bodyPr wrap="none" rtlCol="0">
            <a:spAutoFit/>
          </a:bodyPr>
          <a:lstStyle/>
          <a:p>
            <a:pPr algn="l">
              <a:lnSpc>
                <a:spcPct val="150000"/>
              </a:lnSpc>
            </a:pPr>
            <a:r>
              <a:rPr lang="tr-TR" sz="2000" dirty="0">
                <a:latin typeface="Papyrus Regular" panose="020B0602040200020303" pitchFamily="34" charset="77"/>
              </a:rPr>
              <a:t>En yakın akrabalar </a:t>
            </a:r>
          </a:p>
        </p:txBody>
      </p:sp>
      <p:sp>
        <p:nvSpPr>
          <p:cNvPr id="9" name="TextBox 8">
            <a:extLst>
              <a:ext uri="{FF2B5EF4-FFF2-40B4-BE49-F238E27FC236}">
                <a16:creationId xmlns:a16="http://schemas.microsoft.com/office/drawing/2014/main" id="{3EBFF587-6A1D-2348-A2FD-BA89CC9C7176}"/>
              </a:ext>
            </a:extLst>
          </p:cNvPr>
          <p:cNvSpPr txBox="1"/>
          <p:nvPr/>
        </p:nvSpPr>
        <p:spPr>
          <a:xfrm>
            <a:off x="4716530" y="5073055"/>
            <a:ext cx="1766830" cy="400110"/>
          </a:xfrm>
          <a:prstGeom prst="rect">
            <a:avLst/>
          </a:prstGeom>
          <a:noFill/>
        </p:spPr>
        <p:txBody>
          <a:bodyPr wrap="none" rtlCol="0">
            <a:spAutoFit/>
          </a:bodyPr>
          <a:lstStyle/>
          <a:p>
            <a:pPr algn="l">
              <a:lnSpc>
                <a:spcPct val="150000"/>
              </a:lnSpc>
            </a:pPr>
            <a:r>
              <a:rPr lang="tr-TR" sz="2000" dirty="0">
                <a:latin typeface="Papyrus Regular" panose="020B0602040200020303" pitchFamily="34" charset="77"/>
              </a:rPr>
              <a:t>En fazla ortak özellik</a:t>
            </a:r>
          </a:p>
        </p:txBody>
      </p:sp>
    </p:spTree>
    <p:extLst>
      <p:ext uri="{BB962C8B-B14F-4D97-AF65-F5344CB8AC3E}">
        <p14:creationId xmlns:p14="http://schemas.microsoft.com/office/powerpoint/2010/main" val="2510732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AAC72-3D82-6B43-B1E6-84F11F078E81}"/>
              </a:ext>
            </a:extLst>
          </p:cNvPr>
          <p:cNvSpPr>
            <a:spLocks noGrp="1"/>
          </p:cNvSpPr>
          <p:nvPr>
            <p:ph type="title"/>
          </p:nvPr>
        </p:nvSpPr>
        <p:spPr>
          <a:xfrm>
            <a:off x="1206252" y="1268760"/>
            <a:ext cx="7924800" cy="1143000"/>
          </a:xfrm>
        </p:spPr>
        <p:txBody>
          <a:bodyPr/>
          <a:lstStyle/>
          <a:p>
            <a:r>
              <a:rPr lang="tr-TR" sz="3200" i="1" dirty="0">
                <a:solidFill>
                  <a:srgbClr val="FFFF00"/>
                </a:solidFill>
                <a:latin typeface="Papyrus" panose="020B0602040200020303" pitchFamily="34" charset="77"/>
              </a:rPr>
              <a:t>Ama hangi tip benzerlikler bilgi vericidir?</a:t>
            </a:r>
          </a:p>
        </p:txBody>
      </p:sp>
      <p:sp>
        <p:nvSpPr>
          <p:cNvPr id="3" name="Slide Number Placeholder 2">
            <a:extLst>
              <a:ext uri="{FF2B5EF4-FFF2-40B4-BE49-F238E27FC236}">
                <a16:creationId xmlns:a16="http://schemas.microsoft.com/office/drawing/2014/main" id="{8000BE57-1211-5A46-A619-62CCA1B3A537}"/>
              </a:ext>
            </a:extLst>
          </p:cNvPr>
          <p:cNvSpPr>
            <a:spLocks noGrp="1"/>
          </p:cNvSpPr>
          <p:nvPr>
            <p:ph type="sldNum" sz="quarter" idx="12"/>
          </p:nvPr>
        </p:nvSpPr>
        <p:spPr/>
        <p:txBody>
          <a:bodyPr/>
          <a:lstStyle/>
          <a:p>
            <a:fld id="{76CE2868-8B6B-4C7B-83B3-7FADC1E6B558}" type="slidenum">
              <a:rPr lang="tr-TR" smtClean="0"/>
              <a:t>11</a:t>
            </a:fld>
            <a:endParaRPr lang="tr-TR"/>
          </a:p>
        </p:txBody>
      </p:sp>
      <p:sp>
        <p:nvSpPr>
          <p:cNvPr id="4" name="Content Placeholder 3">
            <a:extLst>
              <a:ext uri="{FF2B5EF4-FFF2-40B4-BE49-F238E27FC236}">
                <a16:creationId xmlns:a16="http://schemas.microsoft.com/office/drawing/2014/main" id="{F4F853E9-5185-2449-BBD7-A3F526C60BA6}"/>
              </a:ext>
            </a:extLst>
          </p:cNvPr>
          <p:cNvSpPr>
            <a:spLocks noGrp="1"/>
          </p:cNvSpPr>
          <p:nvPr>
            <p:ph sz="quarter" idx="13"/>
          </p:nvPr>
        </p:nvSpPr>
        <p:spPr>
          <a:xfrm>
            <a:off x="683568" y="1860724"/>
            <a:ext cx="7924800" cy="4114800"/>
          </a:xfrm>
        </p:spPr>
        <p:txBody>
          <a:bodyPr>
            <a:normAutofit/>
          </a:bodyPr>
          <a:lstStyle/>
          <a:p>
            <a:endParaRPr lang="tr-TR" dirty="0"/>
          </a:p>
          <a:p>
            <a:r>
              <a:rPr lang="tr-TR" sz="2400" dirty="0" err="1">
                <a:latin typeface="Papyrus" panose="020B0602040200020303" pitchFamily="34" charset="77"/>
              </a:rPr>
              <a:t>Sinapomorfi</a:t>
            </a:r>
            <a:r>
              <a:rPr lang="tr-TR" sz="2400" dirty="0">
                <a:latin typeface="Papyrus" panose="020B0602040200020303" pitchFamily="34" charset="77"/>
              </a:rPr>
              <a:t> Kavramı !!</a:t>
            </a:r>
          </a:p>
          <a:p>
            <a:endParaRPr lang="tr-TR" sz="2400" dirty="0">
              <a:latin typeface="Papyrus" panose="020B0602040200020303" pitchFamily="34" charset="77"/>
            </a:endParaRPr>
          </a:p>
          <a:p>
            <a:pPr lvl="1"/>
            <a:r>
              <a:rPr lang="tr-TR" sz="2200" dirty="0" err="1">
                <a:latin typeface="Papyrus" panose="020B0602040200020303" pitchFamily="34" charset="77"/>
              </a:rPr>
              <a:t>Filogenetik</a:t>
            </a:r>
            <a:r>
              <a:rPr lang="tr-TR" sz="2200" dirty="0">
                <a:latin typeface="Papyrus" panose="020B0602040200020303" pitchFamily="34" charset="77"/>
              </a:rPr>
              <a:t> hesaplamada kullanışlı </a:t>
            </a:r>
            <a:r>
              <a:rPr lang="tr-TR" sz="2200" dirty="0" err="1">
                <a:latin typeface="Papyrus" panose="020B0602040200020303" pitchFamily="34" charset="77"/>
              </a:rPr>
              <a:t>homolojilerdir</a:t>
            </a:r>
            <a:endParaRPr lang="tr-TR" sz="2200" dirty="0">
              <a:latin typeface="Papyrus" panose="020B0602040200020303" pitchFamily="34" charset="77"/>
            </a:endParaRPr>
          </a:p>
          <a:p>
            <a:pPr lvl="1"/>
            <a:endParaRPr lang="tr-TR" sz="2200" dirty="0">
              <a:latin typeface="Papyrus" panose="020B0602040200020303" pitchFamily="34" charset="77"/>
            </a:endParaRPr>
          </a:p>
          <a:p>
            <a:pPr marL="457207" lvl="1" indent="0">
              <a:buNone/>
            </a:pPr>
            <a:r>
              <a:rPr lang="tr-TR" sz="2200" dirty="0">
                <a:latin typeface="Papyrus" panose="020B0602040200020303" pitchFamily="34" charset="77"/>
              </a:rPr>
              <a:t>Mesela </a:t>
            </a:r>
            <a:r>
              <a:rPr lang="tr-TR" sz="2200" dirty="0">
                <a:solidFill>
                  <a:schemeClr val="accent2">
                    <a:lumMod val="60000"/>
                    <a:lumOff val="40000"/>
                  </a:schemeClr>
                </a:solidFill>
                <a:latin typeface="Papyrus" panose="020B0602040200020303" pitchFamily="34" charset="77"/>
              </a:rPr>
              <a:t>genetik kod </a:t>
            </a:r>
          </a:p>
        </p:txBody>
      </p:sp>
    </p:spTree>
    <p:extLst>
      <p:ext uri="{BB962C8B-B14F-4D97-AF65-F5344CB8AC3E}">
        <p14:creationId xmlns:p14="http://schemas.microsoft.com/office/powerpoint/2010/main" val="1620608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A9833-ABD0-B24B-A163-B0894362426C}"/>
              </a:ext>
            </a:extLst>
          </p:cNvPr>
          <p:cNvSpPr>
            <a:spLocks noGrp="1"/>
          </p:cNvSpPr>
          <p:nvPr>
            <p:ph type="title"/>
          </p:nvPr>
        </p:nvSpPr>
        <p:spPr/>
        <p:txBody>
          <a:bodyPr/>
          <a:lstStyle/>
          <a:p>
            <a:endParaRPr lang="tr-TR"/>
          </a:p>
        </p:txBody>
      </p:sp>
      <p:sp>
        <p:nvSpPr>
          <p:cNvPr id="3" name="Slide Number Placeholder 2">
            <a:extLst>
              <a:ext uri="{FF2B5EF4-FFF2-40B4-BE49-F238E27FC236}">
                <a16:creationId xmlns:a16="http://schemas.microsoft.com/office/drawing/2014/main" id="{52C84EEE-FA88-9547-A90F-9EE3640B98B8}"/>
              </a:ext>
            </a:extLst>
          </p:cNvPr>
          <p:cNvSpPr>
            <a:spLocks noGrp="1"/>
          </p:cNvSpPr>
          <p:nvPr>
            <p:ph type="sldNum" sz="quarter" idx="12"/>
          </p:nvPr>
        </p:nvSpPr>
        <p:spPr/>
        <p:txBody>
          <a:bodyPr/>
          <a:lstStyle/>
          <a:p>
            <a:fld id="{76CE2868-8B6B-4C7B-83B3-7FADC1E6B558}" type="slidenum">
              <a:rPr lang="tr-TR" smtClean="0"/>
              <a:t>12</a:t>
            </a:fld>
            <a:endParaRPr lang="tr-TR"/>
          </a:p>
        </p:txBody>
      </p:sp>
      <p:sp>
        <p:nvSpPr>
          <p:cNvPr id="4" name="Content Placeholder 3">
            <a:extLst>
              <a:ext uri="{FF2B5EF4-FFF2-40B4-BE49-F238E27FC236}">
                <a16:creationId xmlns:a16="http://schemas.microsoft.com/office/drawing/2014/main" id="{D14AAC9C-9825-334E-B08D-ECAF178B612A}"/>
              </a:ext>
            </a:extLst>
          </p:cNvPr>
          <p:cNvSpPr>
            <a:spLocks noGrp="1"/>
          </p:cNvSpPr>
          <p:nvPr>
            <p:ph sz="quarter" idx="13"/>
          </p:nvPr>
        </p:nvSpPr>
        <p:spPr/>
        <p:txBody>
          <a:bodyPr/>
          <a:lstStyle/>
          <a:p>
            <a:pPr marL="457207" lvl="1" indent="0">
              <a:buNone/>
            </a:pPr>
            <a:endParaRPr lang="tr-TR" sz="2200" dirty="0">
              <a:latin typeface="Papyrus" panose="020B0602040200020303" pitchFamily="34" charset="77"/>
            </a:endParaRPr>
          </a:p>
          <a:p>
            <a:pPr marL="457207" lvl="1" indent="0">
              <a:buNone/>
            </a:pPr>
            <a:endParaRPr lang="tr-TR" sz="2200" dirty="0">
              <a:latin typeface="Papyrus" panose="020B0602040200020303" pitchFamily="34" charset="77"/>
            </a:endParaRPr>
          </a:p>
          <a:p>
            <a:pPr marL="457207" lvl="1" indent="0">
              <a:buNone/>
            </a:pPr>
            <a:endParaRPr lang="tr-TR" sz="2200" dirty="0">
              <a:latin typeface="Papyrus" panose="020B0602040200020303" pitchFamily="34" charset="77"/>
            </a:endParaRPr>
          </a:p>
          <a:p>
            <a:pPr marL="457207" lvl="1" indent="0">
              <a:buNone/>
            </a:pPr>
            <a:r>
              <a:rPr lang="tr-TR" sz="2200" dirty="0">
                <a:latin typeface="Papyrus" panose="020B0602040200020303" pitchFamily="34" charset="77"/>
              </a:rPr>
              <a:t>- Tüm canlıları ortak atada birleştiren bir </a:t>
            </a:r>
            <a:r>
              <a:rPr lang="tr-TR" sz="2200" dirty="0" err="1">
                <a:latin typeface="Papyrus" panose="020B0602040200020303" pitchFamily="34" charset="77"/>
              </a:rPr>
              <a:t>sinapomorf</a:t>
            </a:r>
            <a:endParaRPr lang="tr-TR" sz="2200" dirty="0">
              <a:latin typeface="Papyrus" panose="020B0602040200020303" pitchFamily="34" charset="77"/>
            </a:endParaRPr>
          </a:p>
          <a:p>
            <a:pPr marL="457207" lvl="1" indent="0">
              <a:buNone/>
            </a:pPr>
            <a:r>
              <a:rPr lang="tr-TR" sz="2200" dirty="0">
                <a:latin typeface="Papyrus" panose="020B0602040200020303" pitchFamily="34" charset="77"/>
              </a:rPr>
              <a:t>	Bakteri ve memeliler ortak atadan demek için kullanışlı</a:t>
            </a:r>
          </a:p>
          <a:p>
            <a:pPr marL="457207" lvl="1" indent="0">
              <a:buNone/>
            </a:pPr>
            <a:r>
              <a:rPr lang="tr-TR" sz="2200" dirty="0">
                <a:latin typeface="Papyrus" panose="020B0602040200020303" pitchFamily="34" charset="77"/>
              </a:rPr>
              <a:t>	Ama </a:t>
            </a:r>
            <a:r>
              <a:rPr lang="tr-TR" sz="2200" dirty="0" err="1">
                <a:latin typeface="Papyrus" panose="020B0602040200020303" pitchFamily="34" charset="77"/>
              </a:rPr>
              <a:t>prokaryot</a:t>
            </a:r>
            <a:r>
              <a:rPr lang="tr-TR" sz="2200" dirty="0">
                <a:latin typeface="Papyrus" panose="020B0602040200020303" pitchFamily="34" charset="77"/>
              </a:rPr>
              <a:t>- </a:t>
            </a:r>
            <a:r>
              <a:rPr lang="tr-TR" sz="2200" dirty="0" err="1">
                <a:latin typeface="Papyrus" panose="020B0602040200020303" pitchFamily="34" charset="77"/>
              </a:rPr>
              <a:t>ökaryot</a:t>
            </a:r>
            <a:r>
              <a:rPr lang="tr-TR" sz="2200" dirty="0">
                <a:latin typeface="Papyrus" panose="020B0602040200020303" pitchFamily="34" charset="77"/>
              </a:rPr>
              <a:t> ayrımı yapmak için kullanışlı değil </a:t>
            </a:r>
          </a:p>
          <a:p>
            <a:endParaRPr lang="tr-TR" dirty="0"/>
          </a:p>
        </p:txBody>
      </p:sp>
    </p:spTree>
    <p:extLst>
      <p:ext uri="{BB962C8B-B14F-4D97-AF65-F5344CB8AC3E}">
        <p14:creationId xmlns:p14="http://schemas.microsoft.com/office/powerpoint/2010/main" val="9092997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5F689-B827-4B4A-AC43-0A19D10555E8}"/>
              </a:ext>
            </a:extLst>
          </p:cNvPr>
          <p:cNvSpPr>
            <a:spLocks noGrp="1"/>
          </p:cNvSpPr>
          <p:nvPr>
            <p:ph type="title"/>
          </p:nvPr>
        </p:nvSpPr>
        <p:spPr/>
        <p:txBody>
          <a:bodyPr/>
          <a:lstStyle/>
          <a:p>
            <a:endParaRPr lang="tr-TR"/>
          </a:p>
        </p:txBody>
      </p:sp>
      <p:sp>
        <p:nvSpPr>
          <p:cNvPr id="3" name="Slide Number Placeholder 2">
            <a:extLst>
              <a:ext uri="{FF2B5EF4-FFF2-40B4-BE49-F238E27FC236}">
                <a16:creationId xmlns:a16="http://schemas.microsoft.com/office/drawing/2014/main" id="{07D7378E-D824-3040-8070-D32619AF2030}"/>
              </a:ext>
            </a:extLst>
          </p:cNvPr>
          <p:cNvSpPr>
            <a:spLocks noGrp="1"/>
          </p:cNvSpPr>
          <p:nvPr>
            <p:ph type="sldNum" sz="quarter" idx="12"/>
          </p:nvPr>
        </p:nvSpPr>
        <p:spPr/>
        <p:txBody>
          <a:bodyPr/>
          <a:lstStyle/>
          <a:p>
            <a:fld id="{76CE2868-8B6B-4C7B-83B3-7FADC1E6B558}" type="slidenum">
              <a:rPr lang="tr-TR" smtClean="0"/>
              <a:t>13</a:t>
            </a:fld>
            <a:endParaRPr lang="tr-TR"/>
          </a:p>
        </p:txBody>
      </p:sp>
      <p:sp>
        <p:nvSpPr>
          <p:cNvPr id="4" name="Content Placeholder 3">
            <a:extLst>
              <a:ext uri="{FF2B5EF4-FFF2-40B4-BE49-F238E27FC236}">
                <a16:creationId xmlns:a16="http://schemas.microsoft.com/office/drawing/2014/main" id="{CB79E2F9-7B97-9843-BFF4-EE0C237B8FA5}"/>
              </a:ext>
            </a:extLst>
          </p:cNvPr>
          <p:cNvSpPr>
            <a:spLocks noGrp="1"/>
          </p:cNvSpPr>
          <p:nvPr>
            <p:ph sz="quarter" idx="13"/>
          </p:nvPr>
        </p:nvSpPr>
        <p:spPr>
          <a:xfrm>
            <a:off x="827584" y="1988840"/>
            <a:ext cx="7924800" cy="3726160"/>
          </a:xfrm>
        </p:spPr>
        <p:txBody>
          <a:bodyPr/>
          <a:lstStyle/>
          <a:p>
            <a:endParaRPr lang="tr-TR" dirty="0"/>
          </a:p>
          <a:p>
            <a:endParaRPr lang="tr-TR" dirty="0"/>
          </a:p>
          <a:p>
            <a:pPr lvl="1"/>
            <a:r>
              <a:rPr lang="tr-TR" sz="2400" dirty="0">
                <a:latin typeface="Papyrus" panose="020B0602040200020303" pitchFamily="34" charset="77"/>
              </a:rPr>
              <a:t>Peptidoglikan tabaka  -- bakteriler için </a:t>
            </a:r>
            <a:r>
              <a:rPr lang="tr-TR" sz="2400" dirty="0" err="1">
                <a:latin typeface="Papyrus" panose="020B0602040200020303" pitchFamily="34" charset="77"/>
              </a:rPr>
              <a:t>sinapomorf</a:t>
            </a:r>
            <a:endParaRPr lang="tr-TR" sz="2400" dirty="0">
              <a:latin typeface="Papyrus" panose="020B0602040200020303" pitchFamily="34" charset="77"/>
            </a:endParaRPr>
          </a:p>
          <a:p>
            <a:endParaRPr lang="tr-TR" sz="2400" dirty="0">
              <a:latin typeface="Papyrus" panose="020B0602040200020303" pitchFamily="34" charset="77"/>
            </a:endParaRPr>
          </a:p>
          <a:p>
            <a:pPr lvl="1"/>
            <a:r>
              <a:rPr lang="tr-TR" sz="2400" dirty="0">
                <a:latin typeface="Papyrus" panose="020B0602040200020303" pitchFamily="34" charset="77"/>
              </a:rPr>
              <a:t>Hücre zarı – </a:t>
            </a:r>
            <a:r>
              <a:rPr lang="tr-TR" sz="2400" dirty="0" err="1">
                <a:latin typeface="Papyrus" panose="020B0602040200020303" pitchFamily="34" charset="77"/>
              </a:rPr>
              <a:t>Ökaryotlar</a:t>
            </a:r>
            <a:r>
              <a:rPr lang="tr-TR" sz="2400" dirty="0">
                <a:latin typeface="Papyrus" panose="020B0602040200020303" pitchFamily="34" charset="77"/>
              </a:rPr>
              <a:t> için </a:t>
            </a:r>
            <a:r>
              <a:rPr lang="tr-TR" sz="2400" dirty="0" err="1">
                <a:latin typeface="Papyrus" panose="020B0602040200020303" pitchFamily="34" charset="77"/>
              </a:rPr>
              <a:t>sinapomorf</a:t>
            </a:r>
            <a:endParaRPr lang="tr-TR" sz="2400" dirty="0">
              <a:latin typeface="Papyrus" panose="020B0602040200020303" pitchFamily="34" charset="77"/>
            </a:endParaRPr>
          </a:p>
          <a:p>
            <a:endParaRPr lang="tr-TR" dirty="0"/>
          </a:p>
          <a:p>
            <a:endParaRPr lang="tr-TR" dirty="0"/>
          </a:p>
        </p:txBody>
      </p:sp>
    </p:spTree>
    <p:extLst>
      <p:ext uri="{BB962C8B-B14F-4D97-AF65-F5344CB8AC3E}">
        <p14:creationId xmlns:p14="http://schemas.microsoft.com/office/powerpoint/2010/main" val="31648126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602828" y="1268760"/>
            <a:ext cx="7924800" cy="1143000"/>
          </a:xfrm>
        </p:spPr>
        <p:txBody>
          <a:bodyPr/>
          <a:lstStyle/>
          <a:p>
            <a:pPr algn="r"/>
            <a:r>
              <a:rPr lang="tr-TR" i="1" dirty="0">
                <a:solidFill>
                  <a:srgbClr val="FFFF00"/>
                </a:solidFill>
                <a:latin typeface="Papyrus" panose="020B0602040200020303" pitchFamily="34" charset="77"/>
              </a:rPr>
              <a:t>YANİ!</a:t>
            </a:r>
          </a:p>
        </p:txBody>
      </p:sp>
      <p:sp>
        <p:nvSpPr>
          <p:cNvPr id="3" name="İçerik Yer Tutucusu 2"/>
          <p:cNvSpPr>
            <a:spLocks noGrp="1"/>
          </p:cNvSpPr>
          <p:nvPr>
            <p:ph sz="quarter" idx="13"/>
          </p:nvPr>
        </p:nvSpPr>
        <p:spPr/>
        <p:txBody>
          <a:bodyPr/>
          <a:lstStyle/>
          <a:p>
            <a:endParaRPr lang="tr-TR" dirty="0"/>
          </a:p>
          <a:p>
            <a:pPr lvl="1"/>
            <a:endParaRPr lang="tr-TR" dirty="0"/>
          </a:p>
          <a:p>
            <a:pPr marL="457207" lvl="1" indent="0" algn="ctr">
              <a:buNone/>
            </a:pPr>
            <a:endParaRPr lang="tr-TR" sz="2800" dirty="0">
              <a:latin typeface="Papyrus" panose="020B0602040200020303" pitchFamily="34" charset="77"/>
            </a:endParaRPr>
          </a:p>
          <a:p>
            <a:pPr lvl="1" algn="ctr"/>
            <a:r>
              <a:rPr lang="tr-TR" sz="2800" dirty="0">
                <a:latin typeface="Papyrus" panose="020B0602040200020303" pitchFamily="34" charset="77"/>
              </a:rPr>
              <a:t>Tüm </a:t>
            </a:r>
            <a:r>
              <a:rPr lang="tr-TR" sz="2800" dirty="0" err="1">
                <a:latin typeface="Papyrus" panose="020B0602040200020303" pitchFamily="34" charset="77"/>
              </a:rPr>
              <a:t>sinapomorfiler</a:t>
            </a:r>
            <a:r>
              <a:rPr lang="tr-TR" sz="2800" dirty="0">
                <a:latin typeface="Papyrus" panose="020B0602040200020303" pitchFamily="34" charset="77"/>
              </a:rPr>
              <a:t> homolog özelliktir</a:t>
            </a:r>
          </a:p>
          <a:p>
            <a:pPr lvl="1" algn="ctr"/>
            <a:r>
              <a:rPr lang="tr-TR" sz="2800" dirty="0">
                <a:latin typeface="Papyrus" panose="020B0602040200020303" pitchFamily="34" charset="77"/>
              </a:rPr>
              <a:t>Ama tüm </a:t>
            </a:r>
            <a:r>
              <a:rPr lang="tr-TR" sz="2800" dirty="0" err="1">
                <a:latin typeface="Papyrus" panose="020B0602040200020303" pitchFamily="34" charset="77"/>
              </a:rPr>
              <a:t>homolojiler</a:t>
            </a:r>
            <a:r>
              <a:rPr lang="tr-TR" sz="2800" dirty="0">
                <a:latin typeface="Papyrus" panose="020B0602040200020303" pitchFamily="34" charset="77"/>
              </a:rPr>
              <a:t> </a:t>
            </a:r>
            <a:r>
              <a:rPr lang="tr-TR" sz="2800" dirty="0" err="1">
                <a:latin typeface="Papyrus" panose="020B0602040200020303" pitchFamily="34" charset="77"/>
              </a:rPr>
              <a:t>sinapomorfi</a:t>
            </a:r>
            <a:r>
              <a:rPr lang="tr-TR" sz="2800" dirty="0">
                <a:latin typeface="Papyrus" panose="020B0602040200020303" pitchFamily="34" charset="77"/>
              </a:rPr>
              <a:t> değildir</a:t>
            </a:r>
            <a:r>
              <a:rPr lang="tr-TR" sz="2400" dirty="0">
                <a:latin typeface="Papyrus" panose="020B0602040200020303" pitchFamily="34" charset="77"/>
              </a:rPr>
              <a:t>.</a:t>
            </a:r>
          </a:p>
        </p:txBody>
      </p:sp>
      <p:pic>
        <p:nvPicPr>
          <p:cNvPr id="5" name="Picture 4" descr="Emoji - Wikipedia">
            <a:extLst>
              <a:ext uri="{FF2B5EF4-FFF2-40B4-BE49-F238E27FC236}">
                <a16:creationId xmlns:a16="http://schemas.microsoft.com/office/drawing/2014/main" id="{3F8D2413-E4FE-E844-B9D1-7CE9CBACB02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508104" y="483518"/>
            <a:ext cx="1570484" cy="1570484"/>
          </a:xfrm>
          <a:prstGeom prst="rect">
            <a:avLst/>
          </a:prstGeom>
        </p:spPr>
      </p:pic>
    </p:spTree>
    <p:extLst>
      <p:ext uri="{BB962C8B-B14F-4D97-AF65-F5344CB8AC3E}">
        <p14:creationId xmlns:p14="http://schemas.microsoft.com/office/powerpoint/2010/main" val="24144873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F5381-EC4B-CD4C-A0DD-1ED6415919F0}"/>
              </a:ext>
            </a:extLst>
          </p:cNvPr>
          <p:cNvSpPr>
            <a:spLocks noGrp="1"/>
          </p:cNvSpPr>
          <p:nvPr>
            <p:ph type="title"/>
          </p:nvPr>
        </p:nvSpPr>
        <p:spPr/>
        <p:txBody>
          <a:bodyPr/>
          <a:lstStyle/>
          <a:p>
            <a:endParaRPr lang="tr-TR"/>
          </a:p>
        </p:txBody>
      </p:sp>
      <p:sp>
        <p:nvSpPr>
          <p:cNvPr id="3" name="Slide Number Placeholder 2">
            <a:extLst>
              <a:ext uri="{FF2B5EF4-FFF2-40B4-BE49-F238E27FC236}">
                <a16:creationId xmlns:a16="http://schemas.microsoft.com/office/drawing/2014/main" id="{4B67A0DC-078D-B94A-B036-18B760A6F03C}"/>
              </a:ext>
            </a:extLst>
          </p:cNvPr>
          <p:cNvSpPr>
            <a:spLocks noGrp="1"/>
          </p:cNvSpPr>
          <p:nvPr>
            <p:ph type="sldNum" sz="quarter" idx="12"/>
          </p:nvPr>
        </p:nvSpPr>
        <p:spPr/>
        <p:txBody>
          <a:bodyPr/>
          <a:lstStyle/>
          <a:p>
            <a:fld id="{76CE2868-8B6B-4C7B-83B3-7FADC1E6B558}" type="slidenum">
              <a:rPr lang="tr-TR" smtClean="0"/>
              <a:t>15</a:t>
            </a:fld>
            <a:endParaRPr lang="tr-TR"/>
          </a:p>
        </p:txBody>
      </p:sp>
      <p:pic>
        <p:nvPicPr>
          <p:cNvPr id="6" name="Content Placeholder 5">
            <a:extLst>
              <a:ext uri="{FF2B5EF4-FFF2-40B4-BE49-F238E27FC236}">
                <a16:creationId xmlns:a16="http://schemas.microsoft.com/office/drawing/2014/main" id="{F30658C6-8155-1D4C-A861-AB2AE2ECB0FB}"/>
              </a:ext>
            </a:extLst>
          </p:cNvPr>
          <p:cNvPicPr>
            <a:picLocks noGrp="1" noChangeAspect="1"/>
          </p:cNvPicPr>
          <p:nvPr>
            <p:ph sz="quarter" idx="13"/>
          </p:nvPr>
        </p:nvPicPr>
        <p:blipFill rotWithShape="1">
          <a:blip r:embed="rId2">
            <a:extLst>
              <a:ext uri="{28A0092B-C50C-407E-A947-70E740481C1C}">
                <a14:useLocalDpi xmlns:a14="http://schemas.microsoft.com/office/drawing/2010/main" val="0"/>
              </a:ext>
            </a:extLst>
          </a:blip>
          <a:srcRect l="4920" t="11195" r="3635" b="3056"/>
          <a:stretch/>
        </p:blipFill>
        <p:spPr>
          <a:xfrm>
            <a:off x="251520" y="274638"/>
            <a:ext cx="7283397" cy="5026570"/>
          </a:xfrm>
        </p:spPr>
      </p:pic>
      <p:sp>
        <p:nvSpPr>
          <p:cNvPr id="7" name="TextBox 6">
            <a:extLst>
              <a:ext uri="{FF2B5EF4-FFF2-40B4-BE49-F238E27FC236}">
                <a16:creationId xmlns:a16="http://schemas.microsoft.com/office/drawing/2014/main" id="{D97DA4EF-1A36-AB41-9B45-5B3DA3FB5A6E}"/>
              </a:ext>
            </a:extLst>
          </p:cNvPr>
          <p:cNvSpPr txBox="1"/>
          <p:nvPr/>
        </p:nvSpPr>
        <p:spPr>
          <a:xfrm>
            <a:off x="443131" y="5301208"/>
            <a:ext cx="7952113" cy="523220"/>
          </a:xfrm>
          <a:prstGeom prst="rect">
            <a:avLst/>
          </a:prstGeom>
          <a:noFill/>
        </p:spPr>
        <p:txBody>
          <a:bodyPr wrap="none" rtlCol="0">
            <a:spAutoFit/>
          </a:bodyPr>
          <a:lstStyle/>
          <a:p>
            <a:pPr algn="l">
              <a:lnSpc>
                <a:spcPct val="150000"/>
              </a:lnSpc>
            </a:pPr>
            <a:r>
              <a:rPr lang="tr-TR" sz="2800" dirty="0" err="1">
                <a:latin typeface="Papyrus Regular" panose="020B0602040200020303" pitchFamily="34" charset="77"/>
              </a:rPr>
              <a:t>Sinapomorfiler</a:t>
            </a:r>
            <a:r>
              <a:rPr lang="tr-TR" sz="2800" dirty="0">
                <a:latin typeface="Papyrus Regular" panose="020B0602040200020303" pitchFamily="34" charset="77"/>
              </a:rPr>
              <a:t> kullanılarak oluşturulan </a:t>
            </a:r>
            <a:r>
              <a:rPr lang="tr-TR" sz="2800" dirty="0" err="1">
                <a:latin typeface="Papyrus Regular" panose="020B0602040200020303" pitchFamily="34" charset="77"/>
              </a:rPr>
              <a:t>filogenetik</a:t>
            </a:r>
            <a:r>
              <a:rPr lang="tr-TR" sz="2800" dirty="0">
                <a:latin typeface="Papyrus Regular" panose="020B0602040200020303" pitchFamily="34" charset="77"/>
              </a:rPr>
              <a:t> ağaca </a:t>
            </a:r>
            <a:r>
              <a:rPr lang="tr-TR" sz="2800" b="1" dirty="0" err="1">
                <a:solidFill>
                  <a:srgbClr val="FFFF00"/>
                </a:solidFill>
                <a:latin typeface="Papyrus Regular" panose="020B0602040200020303" pitchFamily="34" charset="77"/>
              </a:rPr>
              <a:t>Kladogram</a:t>
            </a:r>
            <a:r>
              <a:rPr lang="tr-TR" sz="2800" dirty="0">
                <a:latin typeface="Papyrus Regular" panose="020B0602040200020303" pitchFamily="34" charset="77"/>
              </a:rPr>
              <a:t> denir</a:t>
            </a:r>
          </a:p>
        </p:txBody>
      </p:sp>
    </p:spTree>
    <p:extLst>
      <p:ext uri="{BB962C8B-B14F-4D97-AF65-F5344CB8AC3E}">
        <p14:creationId xmlns:p14="http://schemas.microsoft.com/office/powerpoint/2010/main" val="39560855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83704" y="1268760"/>
            <a:ext cx="8426896" cy="1143000"/>
          </a:xfrm>
        </p:spPr>
        <p:txBody>
          <a:bodyPr/>
          <a:lstStyle/>
          <a:p>
            <a:pPr algn="r"/>
            <a:r>
              <a:rPr lang="tr-TR" sz="2400" i="1" dirty="0">
                <a:solidFill>
                  <a:srgbClr val="FFC000"/>
                </a:solidFill>
                <a:latin typeface="Papyrus" panose="020B0602040200020303" pitchFamily="34" charset="77"/>
              </a:rPr>
              <a:t>FİLOGENİ OLUŞTURMADA PROBLEMLER</a:t>
            </a:r>
          </a:p>
        </p:txBody>
      </p:sp>
      <p:sp>
        <p:nvSpPr>
          <p:cNvPr id="3" name="İçerik Yer Tutucusu 2"/>
          <p:cNvSpPr>
            <a:spLocks noGrp="1"/>
          </p:cNvSpPr>
          <p:nvPr>
            <p:ph sz="quarter" idx="13"/>
          </p:nvPr>
        </p:nvSpPr>
        <p:spPr>
          <a:xfrm>
            <a:off x="434752" y="2132856"/>
            <a:ext cx="7924800" cy="3610744"/>
          </a:xfrm>
        </p:spPr>
        <p:txBody>
          <a:bodyPr/>
          <a:lstStyle/>
          <a:p>
            <a:endParaRPr lang="tr-TR" dirty="0"/>
          </a:p>
          <a:p>
            <a:endParaRPr lang="tr-TR" dirty="0">
              <a:latin typeface="Papyrus" panose="020B0602040200020303" pitchFamily="34" charset="77"/>
            </a:endParaRPr>
          </a:p>
          <a:p>
            <a:r>
              <a:rPr lang="tr-TR" dirty="0">
                <a:latin typeface="Papyrus" panose="020B0602040200020303" pitchFamily="34" charset="77"/>
              </a:rPr>
              <a:t>Bazı benzer özelliklerin ortak atadan gelme ile ilgisi yoktur</a:t>
            </a:r>
          </a:p>
          <a:p>
            <a:endParaRPr lang="tr-TR" sz="2000" dirty="0">
              <a:latin typeface="Papyrus" panose="020B0602040200020303" pitchFamily="34" charset="77"/>
            </a:endParaRPr>
          </a:p>
          <a:p>
            <a:pPr lvl="1"/>
            <a:r>
              <a:rPr lang="tr-TR" dirty="0">
                <a:latin typeface="Papyrus" panose="020B0602040200020303" pitchFamily="34" charset="77"/>
              </a:rPr>
              <a:t>Yardımcı olmaktan çok kafa karıştırırlar</a:t>
            </a:r>
          </a:p>
          <a:p>
            <a:endParaRPr lang="tr-TR" dirty="0"/>
          </a:p>
          <a:p>
            <a:endParaRPr lang="tr-TR" dirty="0"/>
          </a:p>
        </p:txBody>
      </p:sp>
    </p:spTree>
    <p:extLst>
      <p:ext uri="{BB962C8B-B14F-4D97-AF65-F5344CB8AC3E}">
        <p14:creationId xmlns:p14="http://schemas.microsoft.com/office/powerpoint/2010/main" val="25821271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A366ED0-A032-8C4E-A66D-0E7D5090366C}"/>
              </a:ext>
            </a:extLst>
          </p:cNvPr>
          <p:cNvSpPr>
            <a:spLocks noGrp="1"/>
          </p:cNvSpPr>
          <p:nvPr>
            <p:ph type="sldNum" sz="quarter" idx="12"/>
          </p:nvPr>
        </p:nvSpPr>
        <p:spPr/>
        <p:txBody>
          <a:bodyPr/>
          <a:lstStyle/>
          <a:p>
            <a:fld id="{76CE2868-8B6B-4C7B-83B3-7FADC1E6B558}" type="slidenum">
              <a:rPr lang="tr-TR" smtClean="0"/>
              <a:t>17</a:t>
            </a:fld>
            <a:endParaRPr lang="tr-TR"/>
          </a:p>
        </p:txBody>
      </p:sp>
      <p:pic>
        <p:nvPicPr>
          <p:cNvPr id="5" name="Content Placeholder 4">
            <a:extLst>
              <a:ext uri="{FF2B5EF4-FFF2-40B4-BE49-F238E27FC236}">
                <a16:creationId xmlns:a16="http://schemas.microsoft.com/office/drawing/2014/main" id="{48F15FB8-BE85-8A47-8A87-47A8F9773488}"/>
              </a:ext>
            </a:extLst>
          </p:cNvPr>
          <p:cNvPicPr>
            <a:picLocks noGrp="1" noChangeAspect="1"/>
          </p:cNvPicPr>
          <p:nvPr>
            <p:ph sz="quarter" idx="13"/>
          </p:nvPr>
        </p:nvPicPr>
        <p:blipFill rotWithShape="1">
          <a:blip r:embed="rId2"/>
          <a:srcRect l="3947" t="456" r="10594"/>
          <a:stretch/>
        </p:blipFill>
        <p:spPr>
          <a:xfrm>
            <a:off x="0" y="583431"/>
            <a:ext cx="9092383" cy="5976664"/>
          </a:xfrm>
          <a:prstGeom prst="rect">
            <a:avLst/>
          </a:prstGeom>
        </p:spPr>
      </p:pic>
      <p:sp>
        <p:nvSpPr>
          <p:cNvPr id="6" name="TextBox 5">
            <a:extLst>
              <a:ext uri="{FF2B5EF4-FFF2-40B4-BE49-F238E27FC236}">
                <a16:creationId xmlns:a16="http://schemas.microsoft.com/office/drawing/2014/main" id="{0DC578D2-E113-6840-B26B-1548247D1768}"/>
              </a:ext>
            </a:extLst>
          </p:cNvPr>
          <p:cNvSpPr txBox="1"/>
          <p:nvPr/>
        </p:nvSpPr>
        <p:spPr>
          <a:xfrm>
            <a:off x="51617" y="559713"/>
            <a:ext cx="900888" cy="276999"/>
          </a:xfrm>
          <a:prstGeom prst="rect">
            <a:avLst/>
          </a:prstGeom>
          <a:solidFill>
            <a:schemeClr val="tx1"/>
          </a:solidFill>
        </p:spPr>
        <p:txBody>
          <a:bodyPr wrap="none" rtlCol="0">
            <a:spAutoFit/>
          </a:bodyPr>
          <a:lstStyle/>
          <a:p>
            <a:pPr algn="l"/>
            <a:r>
              <a:rPr lang="tr-TR" sz="1800" b="1" dirty="0" err="1">
                <a:solidFill>
                  <a:schemeClr val="bg1"/>
                </a:solidFill>
                <a:latin typeface="Papyrus Regular" panose="020B0602040200020303" pitchFamily="34" charset="77"/>
              </a:rPr>
              <a:t>Tavuskuşu</a:t>
            </a:r>
            <a:endParaRPr lang="tr-TR" sz="1800" b="1" dirty="0">
              <a:solidFill>
                <a:schemeClr val="bg1"/>
              </a:solidFill>
              <a:latin typeface="Papyrus Regular" panose="020B0602040200020303" pitchFamily="34" charset="77"/>
            </a:endParaRPr>
          </a:p>
        </p:txBody>
      </p:sp>
      <p:sp>
        <p:nvSpPr>
          <p:cNvPr id="7" name="TextBox 6">
            <a:extLst>
              <a:ext uri="{FF2B5EF4-FFF2-40B4-BE49-F238E27FC236}">
                <a16:creationId xmlns:a16="http://schemas.microsoft.com/office/drawing/2014/main" id="{859D7BB2-6C38-FC4C-B9CA-79B1794C0A56}"/>
              </a:ext>
            </a:extLst>
          </p:cNvPr>
          <p:cNvSpPr txBox="1"/>
          <p:nvPr/>
        </p:nvSpPr>
        <p:spPr>
          <a:xfrm>
            <a:off x="4572000" y="541079"/>
            <a:ext cx="1591782" cy="276999"/>
          </a:xfrm>
          <a:prstGeom prst="rect">
            <a:avLst/>
          </a:prstGeom>
          <a:solidFill>
            <a:schemeClr val="tx1"/>
          </a:solidFill>
        </p:spPr>
        <p:txBody>
          <a:bodyPr wrap="none" rtlCol="0">
            <a:spAutoFit/>
          </a:bodyPr>
          <a:lstStyle/>
          <a:p>
            <a:pPr algn="l"/>
            <a:r>
              <a:rPr lang="tr-TR" sz="1800" b="1" dirty="0" err="1">
                <a:solidFill>
                  <a:schemeClr val="bg1"/>
                </a:solidFill>
                <a:latin typeface="Papyrus Regular" panose="020B0602040200020303" pitchFamily="34" charset="77"/>
              </a:rPr>
              <a:t>Tavuskuşu</a:t>
            </a:r>
            <a:r>
              <a:rPr lang="tr-TR" sz="1800" b="1" dirty="0">
                <a:solidFill>
                  <a:schemeClr val="bg1"/>
                </a:solidFill>
                <a:latin typeface="Papyrus Regular" panose="020B0602040200020303" pitchFamily="34" charset="77"/>
              </a:rPr>
              <a:t> örümceği </a:t>
            </a:r>
          </a:p>
        </p:txBody>
      </p:sp>
      <p:sp>
        <p:nvSpPr>
          <p:cNvPr id="8" name="TextBox 7">
            <a:extLst>
              <a:ext uri="{FF2B5EF4-FFF2-40B4-BE49-F238E27FC236}">
                <a16:creationId xmlns:a16="http://schemas.microsoft.com/office/drawing/2014/main" id="{B8F7B721-C7E9-C443-BDC3-7F38B1826028}"/>
              </a:ext>
            </a:extLst>
          </p:cNvPr>
          <p:cNvSpPr txBox="1"/>
          <p:nvPr/>
        </p:nvSpPr>
        <p:spPr>
          <a:xfrm>
            <a:off x="51617" y="3512041"/>
            <a:ext cx="885307" cy="276999"/>
          </a:xfrm>
          <a:prstGeom prst="rect">
            <a:avLst/>
          </a:prstGeom>
          <a:solidFill>
            <a:schemeClr val="tx1"/>
          </a:solidFill>
        </p:spPr>
        <p:txBody>
          <a:bodyPr wrap="none" rtlCol="0">
            <a:spAutoFit/>
          </a:bodyPr>
          <a:lstStyle/>
          <a:p>
            <a:pPr algn="l"/>
            <a:r>
              <a:rPr lang="tr-TR" sz="1800" b="1" dirty="0">
                <a:solidFill>
                  <a:schemeClr val="bg1"/>
                </a:solidFill>
                <a:latin typeface="Papyrus Regular" panose="020B0602040200020303" pitchFamily="34" charset="77"/>
              </a:rPr>
              <a:t>Timsah      </a:t>
            </a:r>
          </a:p>
        </p:txBody>
      </p:sp>
      <p:sp>
        <p:nvSpPr>
          <p:cNvPr id="9" name="TextBox 8">
            <a:extLst>
              <a:ext uri="{FF2B5EF4-FFF2-40B4-BE49-F238E27FC236}">
                <a16:creationId xmlns:a16="http://schemas.microsoft.com/office/drawing/2014/main" id="{31DCD1EB-1281-6D48-9EF9-76CAA52CB0B8}"/>
              </a:ext>
            </a:extLst>
          </p:cNvPr>
          <p:cNvSpPr txBox="1"/>
          <p:nvPr/>
        </p:nvSpPr>
        <p:spPr>
          <a:xfrm>
            <a:off x="4644008" y="3512041"/>
            <a:ext cx="1556836" cy="276999"/>
          </a:xfrm>
          <a:prstGeom prst="rect">
            <a:avLst/>
          </a:prstGeom>
          <a:solidFill>
            <a:schemeClr val="tx1"/>
          </a:solidFill>
        </p:spPr>
        <p:txBody>
          <a:bodyPr wrap="none" rtlCol="0">
            <a:spAutoFit/>
          </a:bodyPr>
          <a:lstStyle/>
          <a:p>
            <a:pPr algn="l"/>
            <a:r>
              <a:rPr lang="tr-TR" sz="1800" b="1" dirty="0">
                <a:solidFill>
                  <a:schemeClr val="bg1"/>
                </a:solidFill>
                <a:latin typeface="Papyrus Regular" panose="020B0602040200020303" pitchFamily="34" charset="77"/>
              </a:rPr>
              <a:t>Su aygırı                      </a:t>
            </a:r>
          </a:p>
        </p:txBody>
      </p:sp>
    </p:spTree>
    <p:extLst>
      <p:ext uri="{BB962C8B-B14F-4D97-AF65-F5344CB8AC3E}">
        <p14:creationId xmlns:p14="http://schemas.microsoft.com/office/powerpoint/2010/main" val="5597822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0F253-9478-D546-905A-26FF61770C9F}"/>
              </a:ext>
            </a:extLst>
          </p:cNvPr>
          <p:cNvSpPr>
            <a:spLocks noGrp="1"/>
          </p:cNvSpPr>
          <p:nvPr>
            <p:ph type="title"/>
          </p:nvPr>
        </p:nvSpPr>
        <p:spPr>
          <a:xfrm>
            <a:off x="609600" y="1158204"/>
            <a:ext cx="7924800" cy="1143000"/>
          </a:xfrm>
        </p:spPr>
        <p:txBody>
          <a:bodyPr/>
          <a:lstStyle/>
          <a:p>
            <a:pPr algn="r"/>
            <a:r>
              <a:rPr lang="tr-TR" sz="3200" dirty="0" err="1">
                <a:solidFill>
                  <a:srgbClr val="FFFF00"/>
                </a:solidFill>
                <a:latin typeface="Papyrus" panose="020B0602040200020303" pitchFamily="34" charset="77"/>
              </a:rPr>
              <a:t>Konvergent</a:t>
            </a:r>
            <a:r>
              <a:rPr lang="tr-TR" sz="3200" dirty="0">
                <a:solidFill>
                  <a:srgbClr val="FFFF00"/>
                </a:solidFill>
                <a:latin typeface="Papyrus" panose="020B0602040200020303" pitchFamily="34" charset="77"/>
              </a:rPr>
              <a:t> Evrim </a:t>
            </a:r>
          </a:p>
        </p:txBody>
      </p:sp>
      <p:sp>
        <p:nvSpPr>
          <p:cNvPr id="3" name="Slide Number Placeholder 2">
            <a:extLst>
              <a:ext uri="{FF2B5EF4-FFF2-40B4-BE49-F238E27FC236}">
                <a16:creationId xmlns:a16="http://schemas.microsoft.com/office/drawing/2014/main" id="{902316BC-57A6-794A-90FF-53F47F9DD700}"/>
              </a:ext>
            </a:extLst>
          </p:cNvPr>
          <p:cNvSpPr>
            <a:spLocks noGrp="1"/>
          </p:cNvSpPr>
          <p:nvPr>
            <p:ph type="sldNum" sz="quarter" idx="12"/>
          </p:nvPr>
        </p:nvSpPr>
        <p:spPr/>
        <p:txBody>
          <a:bodyPr/>
          <a:lstStyle/>
          <a:p>
            <a:fld id="{76CE2868-8B6B-4C7B-83B3-7FADC1E6B558}" type="slidenum">
              <a:rPr lang="tr-TR" smtClean="0"/>
              <a:t>18</a:t>
            </a:fld>
            <a:endParaRPr lang="tr-TR"/>
          </a:p>
        </p:txBody>
      </p:sp>
      <p:sp>
        <p:nvSpPr>
          <p:cNvPr id="4" name="Content Placeholder 3">
            <a:extLst>
              <a:ext uri="{FF2B5EF4-FFF2-40B4-BE49-F238E27FC236}">
                <a16:creationId xmlns:a16="http://schemas.microsoft.com/office/drawing/2014/main" id="{5DCC57FC-18FE-1A4F-93C0-7C1081388BFE}"/>
              </a:ext>
            </a:extLst>
          </p:cNvPr>
          <p:cNvSpPr>
            <a:spLocks noGrp="1"/>
          </p:cNvSpPr>
          <p:nvPr>
            <p:ph sz="quarter" idx="13"/>
          </p:nvPr>
        </p:nvSpPr>
        <p:spPr>
          <a:xfrm>
            <a:off x="470444" y="1729704"/>
            <a:ext cx="7924800" cy="1847876"/>
          </a:xfrm>
        </p:spPr>
        <p:txBody>
          <a:bodyPr/>
          <a:lstStyle/>
          <a:p>
            <a:endParaRPr lang="tr-TR" dirty="0"/>
          </a:p>
          <a:p>
            <a:pPr marL="0" indent="0" algn="ctr">
              <a:buNone/>
            </a:pPr>
            <a:r>
              <a:rPr lang="tr-TR" dirty="0">
                <a:latin typeface="Papyrus" panose="020B0602040200020303" pitchFamily="34" charset="77"/>
              </a:rPr>
              <a:t>Farklı </a:t>
            </a:r>
            <a:r>
              <a:rPr lang="tr-TR" dirty="0" err="1">
                <a:latin typeface="Papyrus" panose="020B0602040200020303" pitchFamily="34" charset="77"/>
              </a:rPr>
              <a:t>soyhatlarında</a:t>
            </a:r>
            <a:r>
              <a:rPr lang="tr-TR" dirty="0">
                <a:latin typeface="Papyrus" panose="020B0602040200020303" pitchFamily="34" charset="77"/>
              </a:rPr>
              <a:t> bağımsız olarak meydana gelir</a:t>
            </a:r>
          </a:p>
        </p:txBody>
      </p:sp>
      <p:cxnSp>
        <p:nvCxnSpPr>
          <p:cNvPr id="6" name="Straight Arrow Connector 5">
            <a:extLst>
              <a:ext uri="{FF2B5EF4-FFF2-40B4-BE49-F238E27FC236}">
                <a16:creationId xmlns:a16="http://schemas.microsoft.com/office/drawing/2014/main" id="{FA099318-DD1E-FA47-B129-0AD9744E2994}"/>
              </a:ext>
            </a:extLst>
          </p:cNvPr>
          <p:cNvCxnSpPr/>
          <p:nvPr/>
        </p:nvCxnSpPr>
        <p:spPr>
          <a:xfrm>
            <a:off x="4555410" y="2636912"/>
            <a:ext cx="0" cy="792088"/>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842F1FD-57A3-634C-B5D4-C8C657369FB3}"/>
              </a:ext>
            </a:extLst>
          </p:cNvPr>
          <p:cNvSpPr txBox="1"/>
          <p:nvPr/>
        </p:nvSpPr>
        <p:spPr>
          <a:xfrm>
            <a:off x="1665660" y="3315970"/>
            <a:ext cx="5779500" cy="523220"/>
          </a:xfrm>
          <a:prstGeom prst="rect">
            <a:avLst/>
          </a:prstGeom>
          <a:noFill/>
        </p:spPr>
        <p:txBody>
          <a:bodyPr wrap="square" rtlCol="0">
            <a:spAutoFit/>
          </a:bodyPr>
          <a:lstStyle/>
          <a:p>
            <a:pPr algn="l">
              <a:lnSpc>
                <a:spcPct val="150000"/>
              </a:lnSpc>
            </a:pPr>
            <a:r>
              <a:rPr lang="tr-TR" sz="2800" dirty="0">
                <a:latin typeface="Papyrus" panose="020B0602040200020303" pitchFamily="34" charset="77"/>
                <a:ea typeface="+mj-ea"/>
                <a:cs typeface="+mj-cs"/>
              </a:rPr>
              <a:t>Çoğunlukla benzer çevresel koşullara uyum nedeniyle  </a:t>
            </a:r>
          </a:p>
        </p:txBody>
      </p:sp>
      <p:cxnSp>
        <p:nvCxnSpPr>
          <p:cNvPr id="8" name="Straight Arrow Connector 7">
            <a:extLst>
              <a:ext uri="{FF2B5EF4-FFF2-40B4-BE49-F238E27FC236}">
                <a16:creationId xmlns:a16="http://schemas.microsoft.com/office/drawing/2014/main" id="{733839CE-6D2D-0B42-BA60-EA9F20886BDA}"/>
              </a:ext>
            </a:extLst>
          </p:cNvPr>
          <p:cNvCxnSpPr/>
          <p:nvPr/>
        </p:nvCxnSpPr>
        <p:spPr>
          <a:xfrm>
            <a:off x="4555410" y="4005064"/>
            <a:ext cx="0" cy="792088"/>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101C68E-3EB8-2F46-8394-048F31A2F017}"/>
              </a:ext>
            </a:extLst>
          </p:cNvPr>
          <p:cNvSpPr txBox="1"/>
          <p:nvPr/>
        </p:nvSpPr>
        <p:spPr>
          <a:xfrm>
            <a:off x="1835696" y="4860883"/>
            <a:ext cx="5779500" cy="954107"/>
          </a:xfrm>
          <a:prstGeom prst="rect">
            <a:avLst/>
          </a:prstGeom>
          <a:noFill/>
        </p:spPr>
        <p:txBody>
          <a:bodyPr wrap="square" rtlCol="0">
            <a:spAutoFit/>
          </a:bodyPr>
          <a:lstStyle/>
          <a:p>
            <a:pPr algn="ctr">
              <a:lnSpc>
                <a:spcPct val="150000"/>
              </a:lnSpc>
            </a:pPr>
            <a:r>
              <a:rPr lang="tr-TR" sz="2800" dirty="0">
                <a:latin typeface="Papyrus" panose="020B0602040200020303" pitchFamily="34" charset="77"/>
                <a:ea typeface="+mj-ea"/>
                <a:cs typeface="+mj-cs"/>
              </a:rPr>
              <a:t>Kuş ve yarasa kanadı</a:t>
            </a:r>
          </a:p>
          <a:p>
            <a:pPr algn="ctr">
              <a:lnSpc>
                <a:spcPct val="150000"/>
              </a:lnSpc>
            </a:pPr>
            <a:r>
              <a:rPr lang="tr-TR" sz="2800" dirty="0">
                <a:latin typeface="Papyrus" panose="020B0602040200020303" pitchFamily="34" charset="77"/>
                <a:ea typeface="+mj-ea"/>
                <a:cs typeface="+mj-cs"/>
              </a:rPr>
              <a:t>Balina ve köpekbalığının hidrodinamik yapısı </a:t>
            </a:r>
          </a:p>
        </p:txBody>
      </p:sp>
    </p:spTree>
    <p:extLst>
      <p:ext uri="{BB962C8B-B14F-4D97-AF65-F5344CB8AC3E}">
        <p14:creationId xmlns:p14="http://schemas.microsoft.com/office/powerpoint/2010/main" val="42250793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 16"/>
          <p:cNvGrpSpPr/>
          <p:nvPr/>
        </p:nvGrpSpPr>
        <p:grpSpPr>
          <a:xfrm>
            <a:off x="2227379" y="2204864"/>
            <a:ext cx="4472018" cy="2664296"/>
            <a:chOff x="2231740" y="2276872"/>
            <a:chExt cx="4472018" cy="2664296"/>
          </a:xfrm>
        </p:grpSpPr>
        <p:cxnSp>
          <p:nvCxnSpPr>
            <p:cNvPr id="5" name="Düz Bağlayıcı 4"/>
            <p:cNvCxnSpPr/>
            <p:nvPr/>
          </p:nvCxnSpPr>
          <p:spPr>
            <a:xfrm>
              <a:off x="2231740" y="2356710"/>
              <a:ext cx="2055615" cy="2584458"/>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Düz Bağlayıcı 5"/>
            <p:cNvCxnSpPr/>
            <p:nvPr/>
          </p:nvCxnSpPr>
          <p:spPr>
            <a:xfrm flipH="1">
              <a:off x="4143339" y="2356710"/>
              <a:ext cx="2560419" cy="2376818"/>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Düz Bağlayıcı 6"/>
            <p:cNvCxnSpPr/>
            <p:nvPr/>
          </p:nvCxnSpPr>
          <p:spPr>
            <a:xfrm flipH="1">
              <a:off x="3639283" y="2348880"/>
              <a:ext cx="1800200" cy="1736576"/>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Düz Bağlayıcı 7"/>
            <p:cNvCxnSpPr/>
            <p:nvPr/>
          </p:nvCxnSpPr>
          <p:spPr>
            <a:xfrm flipH="1">
              <a:off x="3207235" y="2276872"/>
              <a:ext cx="1368152" cy="1296144"/>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Düz Bağlayıcı 8"/>
            <p:cNvCxnSpPr/>
            <p:nvPr/>
          </p:nvCxnSpPr>
          <p:spPr>
            <a:xfrm flipH="1">
              <a:off x="2739183" y="2276872"/>
              <a:ext cx="756084" cy="717091"/>
            </a:xfrm>
            <a:prstGeom prst="line">
              <a:avLst/>
            </a:prstGeom>
          </p:spPr>
          <p:style>
            <a:lnRef idx="1">
              <a:schemeClr val="accent1"/>
            </a:lnRef>
            <a:fillRef idx="0">
              <a:schemeClr val="accent1"/>
            </a:fillRef>
            <a:effectRef idx="0">
              <a:schemeClr val="accent1"/>
            </a:effectRef>
            <a:fontRef idx="minor">
              <a:schemeClr val="tx1"/>
            </a:fontRef>
          </p:style>
        </p:cxnSp>
      </p:grpSp>
      <p:sp>
        <p:nvSpPr>
          <p:cNvPr id="10" name="Metin kutusu 9"/>
          <p:cNvSpPr txBox="1"/>
          <p:nvPr/>
        </p:nvSpPr>
        <p:spPr>
          <a:xfrm>
            <a:off x="4539383" y="5157192"/>
            <a:ext cx="1800365" cy="584775"/>
          </a:xfrm>
          <a:prstGeom prst="rect">
            <a:avLst/>
          </a:prstGeom>
          <a:noFill/>
        </p:spPr>
        <p:txBody>
          <a:bodyPr wrap="none" rtlCol="0">
            <a:spAutoFit/>
          </a:bodyPr>
          <a:lstStyle/>
          <a:p>
            <a:r>
              <a:rPr lang="tr-TR" dirty="0"/>
              <a:t>Atasal DNA dizisi </a:t>
            </a:r>
          </a:p>
          <a:p>
            <a:pPr algn="ctr"/>
            <a:r>
              <a:rPr lang="tr-TR" dirty="0"/>
              <a:t>TGCT</a:t>
            </a:r>
            <a:r>
              <a:rPr lang="tr-TR" dirty="0">
                <a:solidFill>
                  <a:schemeClr val="bg1"/>
                </a:solidFill>
              </a:rPr>
              <a:t>A</a:t>
            </a:r>
            <a:r>
              <a:rPr lang="tr-TR" dirty="0"/>
              <a:t>TT</a:t>
            </a:r>
          </a:p>
        </p:txBody>
      </p:sp>
      <p:sp>
        <p:nvSpPr>
          <p:cNvPr id="11" name="Metin kutusu 10"/>
          <p:cNvSpPr txBox="1"/>
          <p:nvPr/>
        </p:nvSpPr>
        <p:spPr>
          <a:xfrm>
            <a:off x="1979712" y="1979548"/>
            <a:ext cx="328936" cy="369332"/>
          </a:xfrm>
          <a:prstGeom prst="rect">
            <a:avLst/>
          </a:prstGeom>
          <a:noFill/>
        </p:spPr>
        <p:txBody>
          <a:bodyPr wrap="none" rtlCol="0">
            <a:spAutoFit/>
          </a:bodyPr>
          <a:lstStyle/>
          <a:p>
            <a:r>
              <a:rPr lang="tr-TR" dirty="0"/>
              <a:t>E</a:t>
            </a:r>
          </a:p>
        </p:txBody>
      </p:sp>
      <p:sp>
        <p:nvSpPr>
          <p:cNvPr id="12" name="Metin kutusu 11"/>
          <p:cNvSpPr txBox="1"/>
          <p:nvPr/>
        </p:nvSpPr>
        <p:spPr>
          <a:xfrm>
            <a:off x="3347864" y="1907540"/>
            <a:ext cx="351378" cy="369332"/>
          </a:xfrm>
          <a:prstGeom prst="rect">
            <a:avLst/>
          </a:prstGeom>
          <a:noFill/>
        </p:spPr>
        <p:txBody>
          <a:bodyPr wrap="none" rtlCol="0">
            <a:spAutoFit/>
          </a:bodyPr>
          <a:lstStyle/>
          <a:p>
            <a:r>
              <a:rPr lang="tr-TR" dirty="0"/>
              <a:t>D</a:t>
            </a:r>
          </a:p>
        </p:txBody>
      </p:sp>
      <p:sp>
        <p:nvSpPr>
          <p:cNvPr id="13" name="Metin kutusu 12"/>
          <p:cNvSpPr txBox="1"/>
          <p:nvPr/>
        </p:nvSpPr>
        <p:spPr>
          <a:xfrm>
            <a:off x="4427984" y="1907540"/>
            <a:ext cx="324128" cy="369332"/>
          </a:xfrm>
          <a:prstGeom prst="rect">
            <a:avLst/>
          </a:prstGeom>
          <a:noFill/>
        </p:spPr>
        <p:txBody>
          <a:bodyPr wrap="none" rtlCol="0">
            <a:spAutoFit/>
          </a:bodyPr>
          <a:lstStyle/>
          <a:p>
            <a:r>
              <a:rPr lang="tr-TR" dirty="0"/>
              <a:t>C</a:t>
            </a:r>
          </a:p>
        </p:txBody>
      </p:sp>
      <p:sp>
        <p:nvSpPr>
          <p:cNvPr id="14" name="Metin kutusu 13"/>
          <p:cNvSpPr txBox="1"/>
          <p:nvPr/>
        </p:nvSpPr>
        <p:spPr>
          <a:xfrm>
            <a:off x="5364088" y="1916832"/>
            <a:ext cx="330540" cy="369332"/>
          </a:xfrm>
          <a:prstGeom prst="rect">
            <a:avLst/>
          </a:prstGeom>
          <a:noFill/>
        </p:spPr>
        <p:txBody>
          <a:bodyPr wrap="none" rtlCol="0">
            <a:spAutoFit/>
          </a:bodyPr>
          <a:lstStyle/>
          <a:p>
            <a:r>
              <a:rPr lang="tr-TR" dirty="0"/>
              <a:t>B</a:t>
            </a:r>
          </a:p>
        </p:txBody>
      </p:sp>
      <p:sp>
        <p:nvSpPr>
          <p:cNvPr id="15" name="Metin kutusu 14"/>
          <p:cNvSpPr txBox="1"/>
          <p:nvPr/>
        </p:nvSpPr>
        <p:spPr>
          <a:xfrm>
            <a:off x="6516216" y="1916832"/>
            <a:ext cx="352982" cy="369332"/>
          </a:xfrm>
          <a:prstGeom prst="rect">
            <a:avLst/>
          </a:prstGeom>
          <a:noFill/>
        </p:spPr>
        <p:txBody>
          <a:bodyPr wrap="none" rtlCol="0">
            <a:spAutoFit/>
          </a:bodyPr>
          <a:lstStyle/>
          <a:p>
            <a:r>
              <a:rPr lang="tr-TR" dirty="0"/>
              <a:t>A</a:t>
            </a:r>
          </a:p>
        </p:txBody>
      </p:sp>
      <p:sp>
        <p:nvSpPr>
          <p:cNvPr id="18" name="Metin kutusu 17"/>
          <p:cNvSpPr txBox="1"/>
          <p:nvPr/>
        </p:nvSpPr>
        <p:spPr>
          <a:xfrm>
            <a:off x="6649726" y="1744683"/>
            <a:ext cx="943162" cy="235962"/>
          </a:xfrm>
          <a:prstGeom prst="rect">
            <a:avLst/>
          </a:prstGeom>
          <a:noFill/>
        </p:spPr>
        <p:txBody>
          <a:bodyPr wrap="square" rtlCol="0">
            <a:spAutoFit/>
          </a:bodyPr>
          <a:lstStyle/>
          <a:p>
            <a:r>
              <a:rPr lang="tr-TR" sz="1400" dirty="0"/>
              <a:t>TGCT</a:t>
            </a:r>
            <a:r>
              <a:rPr lang="tr-TR" sz="1400" dirty="0">
                <a:solidFill>
                  <a:schemeClr val="bg1"/>
                </a:solidFill>
                <a:highlight>
                  <a:srgbClr val="C0C0C0"/>
                </a:highlight>
              </a:rPr>
              <a:t>A</a:t>
            </a:r>
            <a:r>
              <a:rPr lang="tr-TR" sz="1400" dirty="0"/>
              <a:t>TT</a:t>
            </a:r>
          </a:p>
        </p:txBody>
      </p:sp>
      <p:sp>
        <p:nvSpPr>
          <p:cNvPr id="19" name="Metin kutusu 18"/>
          <p:cNvSpPr txBox="1"/>
          <p:nvPr/>
        </p:nvSpPr>
        <p:spPr>
          <a:xfrm>
            <a:off x="5439483" y="1701388"/>
            <a:ext cx="943162" cy="235962"/>
          </a:xfrm>
          <a:prstGeom prst="rect">
            <a:avLst/>
          </a:prstGeom>
          <a:noFill/>
        </p:spPr>
        <p:txBody>
          <a:bodyPr wrap="square" rtlCol="0">
            <a:spAutoFit/>
          </a:bodyPr>
          <a:lstStyle/>
          <a:p>
            <a:r>
              <a:rPr lang="tr-TR" sz="1400" dirty="0"/>
              <a:t>TGCT</a:t>
            </a:r>
            <a:r>
              <a:rPr lang="tr-TR" sz="1400" dirty="0">
                <a:solidFill>
                  <a:schemeClr val="bg1"/>
                </a:solidFill>
                <a:highlight>
                  <a:srgbClr val="C0C0C0"/>
                </a:highlight>
              </a:rPr>
              <a:t>T</a:t>
            </a:r>
            <a:r>
              <a:rPr lang="tr-TR" sz="1400" dirty="0"/>
              <a:t>TT</a:t>
            </a:r>
          </a:p>
        </p:txBody>
      </p:sp>
      <p:sp>
        <p:nvSpPr>
          <p:cNvPr id="20" name="Metin kutusu 19"/>
          <p:cNvSpPr txBox="1"/>
          <p:nvPr/>
        </p:nvSpPr>
        <p:spPr>
          <a:xfrm>
            <a:off x="617216" y="4581128"/>
            <a:ext cx="3266758" cy="646331"/>
          </a:xfrm>
          <a:prstGeom prst="rect">
            <a:avLst/>
          </a:prstGeom>
          <a:noFill/>
        </p:spPr>
        <p:txBody>
          <a:bodyPr wrap="square" rtlCol="0">
            <a:spAutoFit/>
          </a:bodyPr>
          <a:lstStyle/>
          <a:p>
            <a:r>
              <a:rPr lang="tr-TR" sz="1800" dirty="0">
                <a:latin typeface="Papyrus" panose="020B0602040200020303" pitchFamily="34" charset="77"/>
              </a:rPr>
              <a:t>DNA’nın mutasyon ile dönüşmesi </a:t>
            </a:r>
          </a:p>
          <a:p>
            <a:endParaRPr lang="tr-TR" sz="1800" dirty="0">
              <a:latin typeface="Papyrus" panose="020B0602040200020303" pitchFamily="34" charset="77"/>
            </a:endParaRPr>
          </a:p>
          <a:p>
            <a:r>
              <a:rPr lang="tr-TR" sz="1800" dirty="0" err="1">
                <a:solidFill>
                  <a:srgbClr val="FFFF00"/>
                </a:solidFill>
                <a:latin typeface="Papyrus" panose="020B0602040200020303" pitchFamily="34" charset="77"/>
              </a:rPr>
              <a:t>Sinapomorf</a:t>
            </a:r>
            <a:r>
              <a:rPr lang="tr-TR" sz="1800" dirty="0">
                <a:latin typeface="Papyrus" panose="020B0602040200020303" pitchFamily="34" charset="77"/>
              </a:rPr>
              <a:t> </a:t>
            </a:r>
            <a:r>
              <a:rPr lang="tr-TR" sz="1800" dirty="0">
                <a:solidFill>
                  <a:srgbClr val="FFFF00"/>
                </a:solidFill>
                <a:latin typeface="Papyrus" panose="020B0602040200020303" pitchFamily="34" charset="77"/>
              </a:rPr>
              <a:t>oluşumu</a:t>
            </a:r>
            <a:r>
              <a:rPr lang="tr-TR" sz="1800" dirty="0">
                <a:latin typeface="Papyrus" panose="020B0602040200020303" pitchFamily="34" charset="77"/>
              </a:rPr>
              <a:t> </a:t>
            </a:r>
          </a:p>
        </p:txBody>
      </p:sp>
      <p:cxnSp>
        <p:nvCxnSpPr>
          <p:cNvPr id="22" name="Düz Ok Bağlayıcısı 21"/>
          <p:cNvCxnSpPr/>
          <p:nvPr/>
        </p:nvCxnSpPr>
        <p:spPr>
          <a:xfrm flipV="1">
            <a:off x="3259547" y="4365105"/>
            <a:ext cx="624426" cy="36842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Metin kutusu 24"/>
          <p:cNvSpPr txBox="1"/>
          <p:nvPr/>
        </p:nvSpPr>
        <p:spPr>
          <a:xfrm>
            <a:off x="4330731" y="1699900"/>
            <a:ext cx="943162" cy="235962"/>
          </a:xfrm>
          <a:prstGeom prst="rect">
            <a:avLst/>
          </a:prstGeom>
          <a:noFill/>
        </p:spPr>
        <p:txBody>
          <a:bodyPr wrap="square" rtlCol="0">
            <a:spAutoFit/>
          </a:bodyPr>
          <a:lstStyle/>
          <a:p>
            <a:r>
              <a:rPr lang="tr-TR" sz="1400" dirty="0"/>
              <a:t>TGCT</a:t>
            </a:r>
            <a:r>
              <a:rPr lang="tr-TR" sz="1400" dirty="0">
                <a:solidFill>
                  <a:schemeClr val="bg1"/>
                </a:solidFill>
                <a:highlight>
                  <a:srgbClr val="C0C0C0"/>
                </a:highlight>
              </a:rPr>
              <a:t>T</a:t>
            </a:r>
            <a:r>
              <a:rPr lang="tr-TR" sz="1400" dirty="0"/>
              <a:t>TT</a:t>
            </a:r>
          </a:p>
        </p:txBody>
      </p:sp>
      <p:sp>
        <p:nvSpPr>
          <p:cNvPr id="26" name="Metin kutusu 25"/>
          <p:cNvSpPr txBox="1"/>
          <p:nvPr/>
        </p:nvSpPr>
        <p:spPr>
          <a:xfrm>
            <a:off x="3316667" y="1673827"/>
            <a:ext cx="943162" cy="235962"/>
          </a:xfrm>
          <a:prstGeom prst="rect">
            <a:avLst/>
          </a:prstGeom>
          <a:noFill/>
        </p:spPr>
        <p:txBody>
          <a:bodyPr wrap="square" rtlCol="0">
            <a:spAutoFit/>
          </a:bodyPr>
          <a:lstStyle/>
          <a:p>
            <a:r>
              <a:rPr lang="tr-TR" sz="1400" dirty="0"/>
              <a:t>TGCT</a:t>
            </a:r>
            <a:r>
              <a:rPr lang="tr-TR" sz="1400" dirty="0">
                <a:solidFill>
                  <a:schemeClr val="bg1"/>
                </a:solidFill>
                <a:highlight>
                  <a:srgbClr val="C0C0C0"/>
                </a:highlight>
              </a:rPr>
              <a:t>T</a:t>
            </a:r>
            <a:r>
              <a:rPr lang="tr-TR" sz="1400" dirty="0"/>
              <a:t>TT</a:t>
            </a:r>
          </a:p>
        </p:txBody>
      </p:sp>
      <p:sp>
        <p:nvSpPr>
          <p:cNvPr id="27" name="Metin kutusu 26"/>
          <p:cNvSpPr txBox="1"/>
          <p:nvPr/>
        </p:nvSpPr>
        <p:spPr>
          <a:xfrm>
            <a:off x="1941295" y="1676799"/>
            <a:ext cx="943162" cy="235962"/>
          </a:xfrm>
          <a:prstGeom prst="rect">
            <a:avLst/>
          </a:prstGeom>
          <a:noFill/>
        </p:spPr>
        <p:txBody>
          <a:bodyPr wrap="square" rtlCol="0">
            <a:spAutoFit/>
          </a:bodyPr>
          <a:lstStyle/>
          <a:p>
            <a:r>
              <a:rPr lang="tr-TR" sz="1400" dirty="0"/>
              <a:t>TGCT</a:t>
            </a:r>
            <a:r>
              <a:rPr lang="tr-TR" sz="1400" dirty="0">
                <a:solidFill>
                  <a:schemeClr val="bg1"/>
                </a:solidFill>
                <a:highlight>
                  <a:srgbClr val="C0C0C0"/>
                </a:highlight>
              </a:rPr>
              <a:t>A</a:t>
            </a:r>
            <a:r>
              <a:rPr lang="tr-TR" sz="1400" dirty="0"/>
              <a:t>TT</a:t>
            </a:r>
          </a:p>
        </p:txBody>
      </p:sp>
      <p:sp>
        <p:nvSpPr>
          <p:cNvPr id="28" name="Metin kutusu 27"/>
          <p:cNvSpPr txBox="1"/>
          <p:nvPr/>
        </p:nvSpPr>
        <p:spPr>
          <a:xfrm>
            <a:off x="617215" y="2916654"/>
            <a:ext cx="1506513" cy="748923"/>
          </a:xfrm>
          <a:prstGeom prst="rect">
            <a:avLst/>
          </a:prstGeom>
          <a:noFill/>
        </p:spPr>
        <p:txBody>
          <a:bodyPr wrap="square" rtlCol="0">
            <a:spAutoFit/>
          </a:bodyPr>
          <a:lstStyle/>
          <a:p>
            <a:r>
              <a:rPr lang="tr-TR" sz="1600" dirty="0">
                <a:latin typeface="Papyrus" panose="020B0602040200020303" pitchFamily="34" charset="77"/>
              </a:rPr>
              <a:t>5. Pozisyonda </a:t>
            </a:r>
          </a:p>
          <a:p>
            <a:r>
              <a:rPr lang="tr-TR" sz="1600" dirty="0">
                <a:latin typeface="Papyrus" panose="020B0602040200020303" pitchFamily="34" charset="77"/>
              </a:rPr>
              <a:t>A’ya geri dönüş</a:t>
            </a:r>
          </a:p>
          <a:p>
            <a:endParaRPr lang="tr-TR" sz="1600" dirty="0">
              <a:latin typeface="Papyrus" panose="020B0602040200020303" pitchFamily="34" charset="77"/>
            </a:endParaRPr>
          </a:p>
          <a:p>
            <a:r>
              <a:rPr lang="tr-TR" sz="1600" dirty="0" err="1">
                <a:solidFill>
                  <a:srgbClr val="FFFF00"/>
                </a:solidFill>
                <a:latin typeface="Papyrus" panose="020B0602040200020303" pitchFamily="34" charset="77"/>
              </a:rPr>
              <a:t>Konvergent</a:t>
            </a:r>
            <a:r>
              <a:rPr lang="tr-TR" sz="1600" dirty="0">
                <a:solidFill>
                  <a:srgbClr val="FFFF00"/>
                </a:solidFill>
                <a:latin typeface="Papyrus" panose="020B0602040200020303" pitchFamily="34" charset="77"/>
              </a:rPr>
              <a:t> evrim </a:t>
            </a:r>
          </a:p>
        </p:txBody>
      </p:sp>
      <p:cxnSp>
        <p:nvCxnSpPr>
          <p:cNvPr id="29" name="Düz Ok Bağlayıcısı 28"/>
          <p:cNvCxnSpPr/>
          <p:nvPr/>
        </p:nvCxnSpPr>
        <p:spPr>
          <a:xfrm flipV="1">
            <a:off x="1831967" y="2660630"/>
            <a:ext cx="624426" cy="36842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 name="Başlık 1">
            <a:extLst>
              <a:ext uri="{FF2B5EF4-FFF2-40B4-BE49-F238E27FC236}">
                <a16:creationId xmlns:a16="http://schemas.microsoft.com/office/drawing/2014/main" id="{4FC3DDBF-3F1F-944F-9FFB-BCE2DEB4F84D}"/>
              </a:ext>
            </a:extLst>
          </p:cNvPr>
          <p:cNvSpPr>
            <a:spLocks noGrp="1"/>
          </p:cNvSpPr>
          <p:nvPr>
            <p:ph type="title"/>
          </p:nvPr>
        </p:nvSpPr>
        <p:spPr>
          <a:xfrm>
            <a:off x="46381" y="1000960"/>
            <a:ext cx="8426896" cy="1143000"/>
          </a:xfrm>
        </p:spPr>
        <p:txBody>
          <a:bodyPr/>
          <a:lstStyle/>
          <a:p>
            <a:pPr algn="r"/>
            <a:r>
              <a:rPr lang="tr-TR" i="1" dirty="0">
                <a:solidFill>
                  <a:srgbClr val="FFC000"/>
                </a:solidFill>
              </a:rPr>
              <a:t> </a:t>
            </a:r>
            <a:r>
              <a:rPr lang="tr-TR" sz="3200" i="1" dirty="0">
                <a:solidFill>
                  <a:srgbClr val="FFFF00"/>
                </a:solidFill>
                <a:latin typeface="Papyrus" panose="020B0602040200020303" pitchFamily="34" charset="77"/>
              </a:rPr>
              <a:t>Moleküler Geriye dönüş</a:t>
            </a:r>
          </a:p>
        </p:txBody>
      </p:sp>
    </p:spTree>
    <p:extLst>
      <p:ext uri="{BB962C8B-B14F-4D97-AF65-F5344CB8AC3E}">
        <p14:creationId xmlns:p14="http://schemas.microsoft.com/office/powerpoint/2010/main" val="2743228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827584" y="1135424"/>
            <a:ext cx="7924800" cy="1143000"/>
          </a:xfrm>
        </p:spPr>
        <p:txBody>
          <a:bodyPr/>
          <a:lstStyle/>
          <a:p>
            <a:pPr algn="r"/>
            <a:r>
              <a:rPr lang="tr-TR" i="1" dirty="0">
                <a:solidFill>
                  <a:srgbClr val="FFC000"/>
                </a:solidFill>
                <a:latin typeface="Papyrus" panose="020B0602040200020303" pitchFamily="34" charset="77"/>
              </a:rPr>
              <a:t>HOMOLOJİ</a:t>
            </a:r>
          </a:p>
        </p:txBody>
      </p:sp>
      <p:sp>
        <p:nvSpPr>
          <p:cNvPr id="3" name="İçerik Yer Tutucusu 2"/>
          <p:cNvSpPr>
            <a:spLocks noGrp="1"/>
          </p:cNvSpPr>
          <p:nvPr>
            <p:ph sz="quarter" idx="13"/>
          </p:nvPr>
        </p:nvSpPr>
        <p:spPr>
          <a:xfrm>
            <a:off x="609600" y="1981052"/>
            <a:ext cx="7850832" cy="3733947"/>
          </a:xfrm>
        </p:spPr>
        <p:txBody>
          <a:bodyPr>
            <a:normAutofit/>
          </a:bodyPr>
          <a:lstStyle/>
          <a:p>
            <a:endParaRPr lang="tr-TR" dirty="0"/>
          </a:p>
          <a:p>
            <a:endParaRPr lang="tr-TR" dirty="0"/>
          </a:p>
          <a:p>
            <a:pPr marL="0" indent="0">
              <a:buNone/>
            </a:pPr>
            <a:r>
              <a:rPr lang="tr-TR" dirty="0"/>
              <a:t>	</a:t>
            </a:r>
            <a:r>
              <a:rPr lang="tr-TR" dirty="0" err="1">
                <a:latin typeface="Papyrus" panose="020B0602040200020303" pitchFamily="34" charset="77"/>
              </a:rPr>
              <a:t>Homoloji</a:t>
            </a:r>
            <a:r>
              <a:rPr lang="tr-TR" dirty="0">
                <a:latin typeface="Papyrus" panose="020B0602040200020303" pitchFamily="34" charset="77"/>
              </a:rPr>
              <a:t> </a:t>
            </a:r>
          </a:p>
          <a:p>
            <a:endParaRPr lang="tr-TR" dirty="0">
              <a:latin typeface="Papyrus" panose="020B0602040200020303" pitchFamily="34" charset="77"/>
            </a:endParaRPr>
          </a:p>
          <a:p>
            <a:endParaRPr lang="tr-TR" dirty="0">
              <a:latin typeface="Papyrus" panose="020B0602040200020303" pitchFamily="34" charset="77"/>
            </a:endParaRPr>
          </a:p>
          <a:p>
            <a:pPr marL="0" indent="0">
              <a:buNone/>
            </a:pPr>
            <a:endParaRPr lang="tr-TR" dirty="0">
              <a:latin typeface="Papyrus" panose="020B0602040200020303" pitchFamily="34" charset="77"/>
            </a:endParaRPr>
          </a:p>
          <a:p>
            <a:endParaRPr lang="tr-TR" dirty="0"/>
          </a:p>
        </p:txBody>
      </p:sp>
      <p:cxnSp>
        <p:nvCxnSpPr>
          <p:cNvPr id="5" name="Straight Arrow Connector 4">
            <a:extLst>
              <a:ext uri="{FF2B5EF4-FFF2-40B4-BE49-F238E27FC236}">
                <a16:creationId xmlns:a16="http://schemas.microsoft.com/office/drawing/2014/main" id="{5F3938D3-72A0-EC45-AF54-2D4D22FAB2EE}"/>
              </a:ext>
            </a:extLst>
          </p:cNvPr>
          <p:cNvCxnSpPr/>
          <p:nvPr/>
        </p:nvCxnSpPr>
        <p:spPr>
          <a:xfrm flipV="1">
            <a:off x="2411760" y="2480924"/>
            <a:ext cx="1080120" cy="3600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B4100A46-87F6-B643-B2C5-494CC96035FB}"/>
              </a:ext>
            </a:extLst>
          </p:cNvPr>
          <p:cNvCxnSpPr>
            <a:cxnSpLocks/>
          </p:cNvCxnSpPr>
          <p:nvPr/>
        </p:nvCxnSpPr>
        <p:spPr>
          <a:xfrm flipV="1">
            <a:off x="2420144" y="3043464"/>
            <a:ext cx="1143744" cy="338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5B96F2F6-2880-E144-87BE-4C14DEB5EAF8}"/>
              </a:ext>
            </a:extLst>
          </p:cNvPr>
          <p:cNvCxnSpPr>
            <a:cxnSpLocks/>
          </p:cNvCxnSpPr>
          <p:nvPr/>
        </p:nvCxnSpPr>
        <p:spPr>
          <a:xfrm>
            <a:off x="2444544" y="3289176"/>
            <a:ext cx="1080120" cy="4278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46581DE-1C01-A44C-A3D3-5E7F1C61DA50}"/>
              </a:ext>
            </a:extLst>
          </p:cNvPr>
          <p:cNvSpPr txBox="1"/>
          <p:nvPr/>
        </p:nvSpPr>
        <p:spPr>
          <a:xfrm>
            <a:off x="3640470" y="2013255"/>
            <a:ext cx="2176365" cy="584775"/>
          </a:xfrm>
          <a:prstGeom prst="rect">
            <a:avLst/>
          </a:prstGeom>
          <a:noFill/>
        </p:spPr>
        <p:txBody>
          <a:bodyPr wrap="none" rtlCol="0">
            <a:spAutoFit/>
          </a:bodyPr>
          <a:lstStyle/>
          <a:p>
            <a:pPr algn="l">
              <a:lnSpc>
                <a:spcPct val="150000"/>
              </a:lnSpc>
            </a:pPr>
            <a:r>
              <a:rPr lang="tr-TR" sz="3200" dirty="0">
                <a:latin typeface="Papyrus" panose="020B0602040200020303" pitchFamily="34" charset="77"/>
              </a:rPr>
              <a:t>Yapısal </a:t>
            </a:r>
            <a:r>
              <a:rPr lang="tr-TR" sz="3200" dirty="0" err="1">
                <a:latin typeface="Papyrus" panose="020B0602040200020303" pitchFamily="34" charset="77"/>
              </a:rPr>
              <a:t>homoloji</a:t>
            </a:r>
            <a:r>
              <a:rPr lang="tr-TR" sz="3200" dirty="0">
                <a:latin typeface="Papyrus" panose="020B0602040200020303" pitchFamily="34" charset="77"/>
              </a:rPr>
              <a:t> </a:t>
            </a:r>
          </a:p>
        </p:txBody>
      </p:sp>
      <p:sp>
        <p:nvSpPr>
          <p:cNvPr id="13" name="TextBox 12">
            <a:extLst>
              <a:ext uri="{FF2B5EF4-FFF2-40B4-BE49-F238E27FC236}">
                <a16:creationId xmlns:a16="http://schemas.microsoft.com/office/drawing/2014/main" id="{C8294685-C6F2-3A46-A0CE-7D75CF2454C1}"/>
              </a:ext>
            </a:extLst>
          </p:cNvPr>
          <p:cNvSpPr txBox="1"/>
          <p:nvPr/>
        </p:nvSpPr>
        <p:spPr>
          <a:xfrm>
            <a:off x="3640470" y="2575795"/>
            <a:ext cx="2509020" cy="584775"/>
          </a:xfrm>
          <a:prstGeom prst="rect">
            <a:avLst/>
          </a:prstGeom>
          <a:noFill/>
        </p:spPr>
        <p:txBody>
          <a:bodyPr wrap="none" rtlCol="0">
            <a:spAutoFit/>
          </a:bodyPr>
          <a:lstStyle/>
          <a:p>
            <a:pPr algn="l">
              <a:lnSpc>
                <a:spcPct val="150000"/>
              </a:lnSpc>
            </a:pPr>
            <a:r>
              <a:rPr lang="tr-TR" sz="3200" dirty="0">
                <a:latin typeface="Papyrus" panose="020B0602040200020303" pitchFamily="34" charset="77"/>
              </a:rPr>
              <a:t>Gelişimsel </a:t>
            </a:r>
            <a:r>
              <a:rPr lang="tr-TR" sz="3200" dirty="0" err="1">
                <a:latin typeface="Papyrus" panose="020B0602040200020303" pitchFamily="34" charset="77"/>
              </a:rPr>
              <a:t>homoloji</a:t>
            </a:r>
            <a:r>
              <a:rPr lang="tr-TR" sz="3200" dirty="0">
                <a:latin typeface="Papyrus" panose="020B0602040200020303" pitchFamily="34" charset="77"/>
              </a:rPr>
              <a:t> </a:t>
            </a:r>
          </a:p>
        </p:txBody>
      </p:sp>
      <p:sp>
        <p:nvSpPr>
          <p:cNvPr id="14" name="TextBox 13">
            <a:extLst>
              <a:ext uri="{FF2B5EF4-FFF2-40B4-BE49-F238E27FC236}">
                <a16:creationId xmlns:a16="http://schemas.microsoft.com/office/drawing/2014/main" id="{1B427F13-A2DD-9645-99B7-CBF8F644AB64}"/>
              </a:ext>
            </a:extLst>
          </p:cNvPr>
          <p:cNvSpPr txBox="1"/>
          <p:nvPr/>
        </p:nvSpPr>
        <p:spPr>
          <a:xfrm>
            <a:off x="3640470" y="3255961"/>
            <a:ext cx="2484976" cy="584775"/>
          </a:xfrm>
          <a:prstGeom prst="rect">
            <a:avLst/>
          </a:prstGeom>
          <a:noFill/>
        </p:spPr>
        <p:txBody>
          <a:bodyPr wrap="none" rtlCol="0">
            <a:spAutoFit/>
          </a:bodyPr>
          <a:lstStyle/>
          <a:p>
            <a:pPr algn="l">
              <a:lnSpc>
                <a:spcPct val="150000"/>
              </a:lnSpc>
            </a:pPr>
            <a:r>
              <a:rPr lang="tr-TR" sz="3200" dirty="0">
                <a:latin typeface="Papyrus" panose="020B0602040200020303" pitchFamily="34" charset="77"/>
              </a:rPr>
              <a:t>Moleküler </a:t>
            </a:r>
            <a:r>
              <a:rPr lang="tr-TR" sz="3200" dirty="0" err="1">
                <a:latin typeface="Papyrus" panose="020B0602040200020303" pitchFamily="34" charset="77"/>
              </a:rPr>
              <a:t>homoloji</a:t>
            </a:r>
            <a:endParaRPr lang="tr-TR" sz="3200" dirty="0">
              <a:latin typeface="Papyrus" panose="020B0602040200020303" pitchFamily="34" charset="77"/>
            </a:endParaRPr>
          </a:p>
        </p:txBody>
      </p:sp>
    </p:spTree>
    <p:extLst>
      <p:ext uri="{BB962C8B-B14F-4D97-AF65-F5344CB8AC3E}">
        <p14:creationId xmlns:p14="http://schemas.microsoft.com/office/powerpoint/2010/main" val="6223260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68622" y="1340768"/>
            <a:ext cx="8354888" cy="1143000"/>
          </a:xfrm>
        </p:spPr>
        <p:txBody>
          <a:bodyPr/>
          <a:lstStyle/>
          <a:p>
            <a:pPr algn="r"/>
            <a:r>
              <a:rPr lang="tr-TR" sz="3200" i="1" dirty="0" err="1">
                <a:solidFill>
                  <a:srgbClr val="FFFF00"/>
                </a:solidFill>
                <a:latin typeface="Papyrus" panose="020B0602040200020303" pitchFamily="34" charset="77"/>
              </a:rPr>
              <a:t>Homoplasi</a:t>
            </a:r>
            <a:endParaRPr lang="tr-TR" sz="3200" i="1" dirty="0">
              <a:solidFill>
                <a:srgbClr val="FFFF00"/>
              </a:solidFill>
              <a:latin typeface="Papyrus" panose="020B0602040200020303" pitchFamily="34" charset="77"/>
            </a:endParaRPr>
          </a:p>
        </p:txBody>
      </p:sp>
      <p:sp>
        <p:nvSpPr>
          <p:cNvPr id="3" name="İçerik Yer Tutucusu 2"/>
          <p:cNvSpPr>
            <a:spLocks noGrp="1"/>
          </p:cNvSpPr>
          <p:nvPr>
            <p:ph sz="quarter" idx="13"/>
          </p:nvPr>
        </p:nvSpPr>
        <p:spPr>
          <a:xfrm>
            <a:off x="598710" y="1911722"/>
            <a:ext cx="7924800" cy="4114800"/>
          </a:xfrm>
        </p:spPr>
        <p:txBody>
          <a:bodyPr>
            <a:normAutofit/>
          </a:bodyPr>
          <a:lstStyle/>
          <a:p>
            <a:endParaRPr lang="tr-TR" dirty="0"/>
          </a:p>
          <a:p>
            <a:endParaRPr lang="tr-TR" sz="2800" dirty="0"/>
          </a:p>
          <a:p>
            <a:pPr lvl="1"/>
            <a:r>
              <a:rPr lang="tr-TR" sz="2800" dirty="0" err="1">
                <a:latin typeface="Papyrus" panose="020B0602040200020303" pitchFamily="34" charset="77"/>
              </a:rPr>
              <a:t>Konvergens</a:t>
            </a:r>
            <a:r>
              <a:rPr lang="tr-TR" sz="2800" dirty="0">
                <a:latin typeface="Papyrus" panose="020B0602040200020303" pitchFamily="34" charset="77"/>
              </a:rPr>
              <a:t> + geri dönüş = </a:t>
            </a:r>
            <a:r>
              <a:rPr lang="tr-TR" sz="2800" dirty="0" err="1">
                <a:latin typeface="Papyrus" panose="020B0602040200020303" pitchFamily="34" charset="77"/>
              </a:rPr>
              <a:t>homoplasi</a:t>
            </a:r>
            <a:endParaRPr lang="tr-TR" sz="2800" dirty="0">
              <a:latin typeface="Papyrus" panose="020B0602040200020303" pitchFamily="34" charset="77"/>
            </a:endParaRPr>
          </a:p>
          <a:p>
            <a:pPr lvl="1"/>
            <a:endParaRPr lang="tr-TR" sz="2800" dirty="0">
              <a:latin typeface="Papyrus" panose="020B0602040200020303" pitchFamily="34" charset="77"/>
            </a:endParaRPr>
          </a:p>
          <a:p>
            <a:pPr lvl="1"/>
            <a:r>
              <a:rPr lang="tr-TR" sz="2800" dirty="0">
                <a:latin typeface="Papyrus" panose="020B0602040200020303" pitchFamily="34" charset="77"/>
              </a:rPr>
              <a:t>Peki !!</a:t>
            </a:r>
          </a:p>
          <a:p>
            <a:pPr lvl="2"/>
            <a:r>
              <a:rPr lang="tr-TR" sz="2600" dirty="0" err="1">
                <a:latin typeface="Papyrus" panose="020B0602040200020303" pitchFamily="34" charset="77"/>
              </a:rPr>
              <a:t>Homoloji</a:t>
            </a:r>
            <a:r>
              <a:rPr lang="tr-TR" sz="2600" dirty="0">
                <a:latin typeface="Papyrus" panose="020B0602040200020303" pitchFamily="34" charset="77"/>
              </a:rPr>
              <a:t> – </a:t>
            </a:r>
            <a:r>
              <a:rPr lang="tr-TR" sz="2600" dirty="0" err="1">
                <a:latin typeface="Papyrus" panose="020B0602040200020303" pitchFamily="34" charset="77"/>
              </a:rPr>
              <a:t>Homoplazi</a:t>
            </a:r>
            <a:r>
              <a:rPr lang="tr-TR" sz="2600" dirty="0">
                <a:latin typeface="Papyrus" panose="020B0602040200020303" pitchFamily="34" charset="77"/>
              </a:rPr>
              <a:t> ayrımı nasıl yapılır?</a:t>
            </a:r>
          </a:p>
        </p:txBody>
      </p:sp>
    </p:spTree>
    <p:extLst>
      <p:ext uri="{BB962C8B-B14F-4D97-AF65-F5344CB8AC3E}">
        <p14:creationId xmlns:p14="http://schemas.microsoft.com/office/powerpoint/2010/main" val="16716720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E153186-DF2E-FC4E-9133-A1944334AE9D}"/>
              </a:ext>
            </a:extLst>
          </p:cNvPr>
          <p:cNvSpPr>
            <a:spLocks noGrp="1"/>
          </p:cNvSpPr>
          <p:nvPr>
            <p:ph type="sldNum" sz="quarter" idx="12"/>
          </p:nvPr>
        </p:nvSpPr>
        <p:spPr/>
        <p:txBody>
          <a:bodyPr/>
          <a:lstStyle/>
          <a:p>
            <a:fld id="{76CE2868-8B6B-4C7B-83B3-7FADC1E6B558}" type="slidenum">
              <a:rPr lang="tr-TR" smtClean="0"/>
              <a:t>21</a:t>
            </a:fld>
            <a:endParaRPr lang="tr-TR"/>
          </a:p>
        </p:txBody>
      </p:sp>
      <p:sp>
        <p:nvSpPr>
          <p:cNvPr id="4" name="Content Placeholder 3">
            <a:extLst>
              <a:ext uri="{FF2B5EF4-FFF2-40B4-BE49-F238E27FC236}">
                <a16:creationId xmlns:a16="http://schemas.microsoft.com/office/drawing/2014/main" id="{62FDFC55-F873-0445-A46E-3FCA617114C0}"/>
              </a:ext>
            </a:extLst>
          </p:cNvPr>
          <p:cNvSpPr>
            <a:spLocks noGrp="1"/>
          </p:cNvSpPr>
          <p:nvPr>
            <p:ph sz="quarter" idx="13"/>
          </p:nvPr>
        </p:nvSpPr>
        <p:spPr>
          <a:xfrm>
            <a:off x="105545" y="3685669"/>
            <a:ext cx="3818384" cy="2232248"/>
          </a:xfrm>
        </p:spPr>
        <p:txBody>
          <a:bodyPr>
            <a:normAutofit fontScale="92500"/>
          </a:bodyPr>
          <a:lstStyle/>
          <a:p>
            <a:endParaRPr lang="tr-TR" dirty="0">
              <a:latin typeface="Papyrus" panose="020B0602040200020303" pitchFamily="34" charset="77"/>
            </a:endParaRPr>
          </a:p>
          <a:p>
            <a:r>
              <a:rPr lang="tr-TR" dirty="0">
                <a:latin typeface="Papyrus" panose="020B0602040200020303" pitchFamily="34" charset="77"/>
              </a:rPr>
              <a:t>Çizilen ağaç farklı özelliklerle sınanmalı </a:t>
            </a:r>
          </a:p>
          <a:p>
            <a:r>
              <a:rPr lang="tr-TR" dirty="0" err="1">
                <a:latin typeface="Papyrus" panose="020B0602040200020303" pitchFamily="34" charset="77"/>
              </a:rPr>
              <a:t>Ahtopot</a:t>
            </a:r>
            <a:r>
              <a:rPr lang="tr-TR" dirty="0">
                <a:latin typeface="Papyrus" panose="020B0602040200020303" pitchFamily="34" charset="77"/>
              </a:rPr>
              <a:t> ve memelilerde kamera göz olması </a:t>
            </a:r>
            <a:r>
              <a:rPr lang="tr-TR" dirty="0" err="1">
                <a:latin typeface="Papyrus" panose="020B0602040200020303" pitchFamily="34" charset="77"/>
              </a:rPr>
              <a:t>homoloji</a:t>
            </a:r>
            <a:r>
              <a:rPr lang="tr-TR" dirty="0">
                <a:latin typeface="Papyrus" panose="020B0602040200020303" pitchFamily="34" charset="77"/>
              </a:rPr>
              <a:t> mi? </a:t>
            </a:r>
          </a:p>
          <a:p>
            <a:r>
              <a:rPr lang="tr-TR" dirty="0" err="1">
                <a:latin typeface="Papyrus" panose="020B0602040200020303" pitchFamily="34" charset="77"/>
              </a:rPr>
              <a:t>Konvergent</a:t>
            </a:r>
            <a:r>
              <a:rPr lang="tr-TR" dirty="0">
                <a:latin typeface="Papyrus" panose="020B0602040200020303" pitchFamily="34" charset="77"/>
              </a:rPr>
              <a:t> evrim özelliği mi ?</a:t>
            </a:r>
          </a:p>
          <a:p>
            <a:endParaRPr lang="tr-TR" dirty="0">
              <a:latin typeface="Papyrus" panose="020B0602040200020303" pitchFamily="34" charset="77"/>
            </a:endParaRPr>
          </a:p>
        </p:txBody>
      </p:sp>
      <p:pic>
        <p:nvPicPr>
          <p:cNvPr id="8" name="Picture 7">
            <a:extLst>
              <a:ext uri="{FF2B5EF4-FFF2-40B4-BE49-F238E27FC236}">
                <a16:creationId xmlns:a16="http://schemas.microsoft.com/office/drawing/2014/main" id="{33F035F1-97AC-4641-8710-C79A36C013ED}"/>
              </a:ext>
            </a:extLst>
          </p:cNvPr>
          <p:cNvPicPr>
            <a:picLocks noChangeAspect="1"/>
          </p:cNvPicPr>
          <p:nvPr/>
        </p:nvPicPr>
        <p:blipFill rotWithShape="1">
          <a:blip r:embed="rId2">
            <a:extLst>
              <a:ext uri="{28A0092B-C50C-407E-A947-70E740481C1C}">
                <a14:useLocalDpi xmlns:a14="http://schemas.microsoft.com/office/drawing/2010/main" val="0"/>
              </a:ext>
            </a:extLst>
          </a:blip>
          <a:srcRect l="7649" t="12436" r="14266" b="25605"/>
          <a:stretch/>
        </p:blipFill>
        <p:spPr>
          <a:xfrm>
            <a:off x="179511" y="357683"/>
            <a:ext cx="5799861" cy="3063581"/>
          </a:xfrm>
          <a:prstGeom prst="rect">
            <a:avLst/>
          </a:prstGeom>
        </p:spPr>
      </p:pic>
      <p:pic>
        <p:nvPicPr>
          <p:cNvPr id="10" name="Picture 9">
            <a:extLst>
              <a:ext uri="{FF2B5EF4-FFF2-40B4-BE49-F238E27FC236}">
                <a16:creationId xmlns:a16="http://schemas.microsoft.com/office/drawing/2014/main" id="{2E1D2CF3-F299-FB4D-A195-E41430DB855B}"/>
              </a:ext>
            </a:extLst>
          </p:cNvPr>
          <p:cNvPicPr>
            <a:picLocks noChangeAspect="1"/>
          </p:cNvPicPr>
          <p:nvPr/>
        </p:nvPicPr>
        <p:blipFill rotWithShape="1">
          <a:blip r:embed="rId3">
            <a:extLst>
              <a:ext uri="{28A0092B-C50C-407E-A947-70E740481C1C}">
                <a14:useLocalDpi xmlns:a14="http://schemas.microsoft.com/office/drawing/2010/main" val="0"/>
              </a:ext>
            </a:extLst>
          </a:blip>
          <a:srcRect l="9051" t="17118" r="10625" b="7000"/>
          <a:stretch/>
        </p:blipFill>
        <p:spPr>
          <a:xfrm>
            <a:off x="3923929" y="3436736"/>
            <a:ext cx="5208088" cy="3063581"/>
          </a:xfrm>
          <a:prstGeom prst="rect">
            <a:avLst/>
          </a:prstGeom>
        </p:spPr>
      </p:pic>
    </p:spTree>
    <p:extLst>
      <p:ext uri="{BB962C8B-B14F-4D97-AF65-F5344CB8AC3E}">
        <p14:creationId xmlns:p14="http://schemas.microsoft.com/office/powerpoint/2010/main" val="4038207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0F202-EFA4-0D44-9061-BECF212903ED}"/>
              </a:ext>
            </a:extLst>
          </p:cNvPr>
          <p:cNvSpPr>
            <a:spLocks noGrp="1"/>
          </p:cNvSpPr>
          <p:nvPr>
            <p:ph type="title"/>
          </p:nvPr>
        </p:nvSpPr>
        <p:spPr>
          <a:xfrm>
            <a:off x="585589" y="1208792"/>
            <a:ext cx="7924800" cy="1143000"/>
          </a:xfrm>
        </p:spPr>
        <p:txBody>
          <a:bodyPr/>
          <a:lstStyle/>
          <a:p>
            <a:pPr algn="r"/>
            <a:r>
              <a:rPr lang="tr-TR" sz="3200" dirty="0">
                <a:solidFill>
                  <a:srgbClr val="FFFF00"/>
                </a:solidFill>
                <a:latin typeface="Papyrus" panose="020B0602040200020303" pitchFamily="34" charset="77"/>
              </a:rPr>
              <a:t>Balinanın En Yakın Yaşayan Akrabası ?</a:t>
            </a:r>
          </a:p>
        </p:txBody>
      </p:sp>
      <p:sp>
        <p:nvSpPr>
          <p:cNvPr id="3" name="Slide Number Placeholder 2">
            <a:extLst>
              <a:ext uri="{FF2B5EF4-FFF2-40B4-BE49-F238E27FC236}">
                <a16:creationId xmlns:a16="http://schemas.microsoft.com/office/drawing/2014/main" id="{87F22004-8BE8-3646-A2B9-9D62DE5D0BBB}"/>
              </a:ext>
            </a:extLst>
          </p:cNvPr>
          <p:cNvSpPr>
            <a:spLocks noGrp="1"/>
          </p:cNvSpPr>
          <p:nvPr>
            <p:ph type="sldNum" sz="quarter" idx="12"/>
          </p:nvPr>
        </p:nvSpPr>
        <p:spPr/>
        <p:txBody>
          <a:bodyPr/>
          <a:lstStyle/>
          <a:p>
            <a:fld id="{76CE2868-8B6B-4C7B-83B3-7FADC1E6B558}" type="slidenum">
              <a:rPr lang="tr-TR" smtClean="0"/>
              <a:t>22</a:t>
            </a:fld>
            <a:endParaRPr lang="tr-TR"/>
          </a:p>
        </p:txBody>
      </p:sp>
      <p:sp>
        <p:nvSpPr>
          <p:cNvPr id="4" name="Content Placeholder 3">
            <a:extLst>
              <a:ext uri="{FF2B5EF4-FFF2-40B4-BE49-F238E27FC236}">
                <a16:creationId xmlns:a16="http://schemas.microsoft.com/office/drawing/2014/main" id="{2D0C9AC0-5AE4-4D46-92CD-1EC5D4893828}"/>
              </a:ext>
            </a:extLst>
          </p:cNvPr>
          <p:cNvSpPr>
            <a:spLocks noGrp="1"/>
          </p:cNvSpPr>
          <p:nvPr>
            <p:ph sz="quarter" idx="13"/>
          </p:nvPr>
        </p:nvSpPr>
        <p:spPr>
          <a:xfrm>
            <a:off x="585589" y="2497162"/>
            <a:ext cx="7924800" cy="4114800"/>
          </a:xfrm>
        </p:spPr>
        <p:txBody>
          <a:bodyPr/>
          <a:lstStyle/>
          <a:p>
            <a:endParaRPr lang="tr-TR" dirty="0"/>
          </a:p>
          <a:p>
            <a:endParaRPr lang="tr-TR" dirty="0">
              <a:latin typeface="Papyrus" panose="020B0602040200020303" pitchFamily="34" charset="77"/>
            </a:endParaRPr>
          </a:p>
          <a:p>
            <a:r>
              <a:rPr lang="tr-TR" sz="2400" dirty="0">
                <a:latin typeface="Papyrus" panose="020B0602040200020303" pitchFamily="34" charset="77"/>
              </a:rPr>
              <a:t>Karakterleri karşılaştır</a:t>
            </a:r>
          </a:p>
          <a:p>
            <a:pPr lvl="2"/>
            <a:r>
              <a:rPr lang="tr-TR" sz="2400" dirty="0">
                <a:latin typeface="Papyrus" panose="020B0602040200020303" pitchFamily="34" charset="77"/>
              </a:rPr>
              <a:t>İskelet özellikleri / morfolojik karakterler </a:t>
            </a:r>
          </a:p>
          <a:p>
            <a:pPr lvl="2"/>
            <a:r>
              <a:rPr lang="tr-TR" sz="2400" dirty="0">
                <a:latin typeface="Papyrus" panose="020B0602040200020303" pitchFamily="34" charset="77"/>
              </a:rPr>
              <a:t>Genetik analiz </a:t>
            </a:r>
          </a:p>
        </p:txBody>
      </p:sp>
    </p:spTree>
    <p:extLst>
      <p:ext uri="{BB962C8B-B14F-4D97-AF65-F5344CB8AC3E}">
        <p14:creationId xmlns:p14="http://schemas.microsoft.com/office/powerpoint/2010/main" val="6361627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48EDB-06F8-FD4E-A92B-41AABEEA490B}"/>
              </a:ext>
            </a:extLst>
          </p:cNvPr>
          <p:cNvSpPr>
            <a:spLocks noGrp="1"/>
          </p:cNvSpPr>
          <p:nvPr>
            <p:ph type="title"/>
          </p:nvPr>
        </p:nvSpPr>
        <p:spPr/>
        <p:txBody>
          <a:bodyPr/>
          <a:lstStyle/>
          <a:p>
            <a:endParaRPr lang="tr-TR"/>
          </a:p>
        </p:txBody>
      </p:sp>
      <p:sp>
        <p:nvSpPr>
          <p:cNvPr id="3" name="Slide Number Placeholder 2">
            <a:extLst>
              <a:ext uri="{FF2B5EF4-FFF2-40B4-BE49-F238E27FC236}">
                <a16:creationId xmlns:a16="http://schemas.microsoft.com/office/drawing/2014/main" id="{338520FC-240B-CF43-A6A4-605BBE165C55}"/>
              </a:ext>
            </a:extLst>
          </p:cNvPr>
          <p:cNvSpPr>
            <a:spLocks noGrp="1"/>
          </p:cNvSpPr>
          <p:nvPr>
            <p:ph type="sldNum" sz="quarter" idx="12"/>
          </p:nvPr>
        </p:nvSpPr>
        <p:spPr/>
        <p:txBody>
          <a:bodyPr/>
          <a:lstStyle/>
          <a:p>
            <a:fld id="{76CE2868-8B6B-4C7B-83B3-7FADC1E6B558}" type="slidenum">
              <a:rPr lang="tr-TR" smtClean="0"/>
              <a:t>23</a:t>
            </a:fld>
            <a:endParaRPr lang="tr-TR"/>
          </a:p>
        </p:txBody>
      </p:sp>
      <p:sp>
        <p:nvSpPr>
          <p:cNvPr id="4" name="Content Placeholder 3">
            <a:extLst>
              <a:ext uri="{FF2B5EF4-FFF2-40B4-BE49-F238E27FC236}">
                <a16:creationId xmlns:a16="http://schemas.microsoft.com/office/drawing/2014/main" id="{6992D6D9-F143-3948-9B34-5B206CC0DF72}"/>
              </a:ext>
            </a:extLst>
          </p:cNvPr>
          <p:cNvSpPr>
            <a:spLocks noGrp="1"/>
          </p:cNvSpPr>
          <p:nvPr>
            <p:ph sz="quarter" idx="13"/>
          </p:nvPr>
        </p:nvSpPr>
        <p:spPr>
          <a:xfrm>
            <a:off x="609600" y="1600200"/>
            <a:ext cx="4898504" cy="4114800"/>
          </a:xfrm>
        </p:spPr>
        <p:txBody>
          <a:bodyPr/>
          <a:lstStyle/>
          <a:p>
            <a:endParaRPr lang="tr-TR" dirty="0"/>
          </a:p>
          <a:p>
            <a:endParaRPr lang="tr-TR" dirty="0"/>
          </a:p>
          <a:p>
            <a:r>
              <a:rPr lang="tr-TR" dirty="0">
                <a:latin typeface="Papyrus" panose="020B0602040200020303" pitchFamily="34" charset="77"/>
              </a:rPr>
              <a:t>Balinalar – Toynaklı memeliler grubuna dahil</a:t>
            </a:r>
          </a:p>
          <a:p>
            <a:endParaRPr lang="tr-TR" dirty="0"/>
          </a:p>
          <a:p>
            <a:endParaRPr lang="tr-TR" dirty="0"/>
          </a:p>
          <a:p>
            <a:r>
              <a:rPr lang="tr-TR" dirty="0">
                <a:latin typeface="Papyrus" panose="020B0602040200020303" pitchFamily="34" charset="77"/>
              </a:rPr>
              <a:t>Toynaklılar iki grup </a:t>
            </a:r>
          </a:p>
        </p:txBody>
      </p:sp>
      <p:cxnSp>
        <p:nvCxnSpPr>
          <p:cNvPr id="6" name="Straight Arrow Connector 5">
            <a:extLst>
              <a:ext uri="{FF2B5EF4-FFF2-40B4-BE49-F238E27FC236}">
                <a16:creationId xmlns:a16="http://schemas.microsoft.com/office/drawing/2014/main" id="{743A4391-1AD2-A74A-811A-7EF4951C0BCA}"/>
              </a:ext>
            </a:extLst>
          </p:cNvPr>
          <p:cNvCxnSpPr/>
          <p:nvPr/>
        </p:nvCxnSpPr>
        <p:spPr>
          <a:xfrm flipV="1">
            <a:off x="3419872" y="3611562"/>
            <a:ext cx="1296144" cy="504056"/>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7462371D-959B-2947-987B-6F0C60AA0610}"/>
              </a:ext>
            </a:extLst>
          </p:cNvPr>
          <p:cNvCxnSpPr>
            <a:cxnSpLocks/>
          </p:cNvCxnSpPr>
          <p:nvPr/>
        </p:nvCxnSpPr>
        <p:spPr>
          <a:xfrm>
            <a:off x="3419872" y="4298180"/>
            <a:ext cx="1296144" cy="496578"/>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8098D3C-E27C-1D43-89AB-EC80D0180CAB}"/>
              </a:ext>
            </a:extLst>
          </p:cNvPr>
          <p:cNvSpPr txBox="1"/>
          <p:nvPr/>
        </p:nvSpPr>
        <p:spPr>
          <a:xfrm>
            <a:off x="4819280" y="3136612"/>
            <a:ext cx="3715120" cy="584775"/>
          </a:xfrm>
          <a:prstGeom prst="rect">
            <a:avLst/>
          </a:prstGeom>
          <a:noFill/>
        </p:spPr>
        <p:txBody>
          <a:bodyPr wrap="none" rtlCol="0">
            <a:spAutoFit/>
          </a:bodyPr>
          <a:lstStyle/>
          <a:p>
            <a:pPr algn="l">
              <a:lnSpc>
                <a:spcPct val="150000"/>
              </a:lnSpc>
            </a:pPr>
            <a:r>
              <a:rPr lang="tr-TR" sz="3200" dirty="0">
                <a:latin typeface="Papyrus Regular" panose="020B0602040200020303" pitchFamily="34" charset="77"/>
              </a:rPr>
              <a:t>Tek tırnaklılar ( at, gergedan)</a:t>
            </a:r>
          </a:p>
        </p:txBody>
      </p:sp>
      <p:sp>
        <p:nvSpPr>
          <p:cNvPr id="11" name="TextBox 10">
            <a:extLst>
              <a:ext uri="{FF2B5EF4-FFF2-40B4-BE49-F238E27FC236}">
                <a16:creationId xmlns:a16="http://schemas.microsoft.com/office/drawing/2014/main" id="{99D9F241-20F9-8645-8CE7-3C2D76957C3D}"/>
              </a:ext>
            </a:extLst>
          </p:cNvPr>
          <p:cNvSpPr txBox="1"/>
          <p:nvPr/>
        </p:nvSpPr>
        <p:spPr>
          <a:xfrm>
            <a:off x="4833542" y="4311326"/>
            <a:ext cx="3878626" cy="1077218"/>
          </a:xfrm>
          <a:prstGeom prst="rect">
            <a:avLst/>
          </a:prstGeom>
          <a:noFill/>
        </p:spPr>
        <p:txBody>
          <a:bodyPr wrap="none" rtlCol="0">
            <a:spAutoFit/>
          </a:bodyPr>
          <a:lstStyle/>
          <a:p>
            <a:pPr algn="l">
              <a:lnSpc>
                <a:spcPct val="150000"/>
              </a:lnSpc>
            </a:pPr>
            <a:r>
              <a:rPr lang="tr-TR" sz="3200" dirty="0">
                <a:latin typeface="Papyrus Regular" panose="020B0602040200020303" pitchFamily="34" charset="77"/>
              </a:rPr>
              <a:t>Çift tırnaklılar ( sığır, geyik, su </a:t>
            </a:r>
          </a:p>
          <a:p>
            <a:pPr algn="l">
              <a:lnSpc>
                <a:spcPct val="150000"/>
              </a:lnSpc>
            </a:pPr>
            <a:r>
              <a:rPr lang="tr-TR" sz="3200" dirty="0">
                <a:latin typeface="Papyrus Regular" panose="020B0602040200020303" pitchFamily="34" charset="77"/>
              </a:rPr>
              <a:t>aygırı, domuz ve deve)</a:t>
            </a:r>
          </a:p>
        </p:txBody>
      </p:sp>
    </p:spTree>
    <p:extLst>
      <p:ext uri="{BB962C8B-B14F-4D97-AF65-F5344CB8AC3E}">
        <p14:creationId xmlns:p14="http://schemas.microsoft.com/office/powerpoint/2010/main" val="22222592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13E90-096F-8B48-B03E-4122ED65FEB4}"/>
              </a:ext>
            </a:extLst>
          </p:cNvPr>
          <p:cNvSpPr>
            <a:spLocks noGrp="1"/>
          </p:cNvSpPr>
          <p:nvPr>
            <p:ph type="title"/>
          </p:nvPr>
        </p:nvSpPr>
        <p:spPr/>
        <p:txBody>
          <a:bodyPr/>
          <a:lstStyle/>
          <a:p>
            <a:endParaRPr lang="tr-TR"/>
          </a:p>
        </p:txBody>
      </p:sp>
      <p:sp>
        <p:nvSpPr>
          <p:cNvPr id="3" name="Slide Number Placeholder 2">
            <a:extLst>
              <a:ext uri="{FF2B5EF4-FFF2-40B4-BE49-F238E27FC236}">
                <a16:creationId xmlns:a16="http://schemas.microsoft.com/office/drawing/2014/main" id="{54D00063-BD2A-A643-AE9A-2A46BC297F30}"/>
              </a:ext>
            </a:extLst>
          </p:cNvPr>
          <p:cNvSpPr>
            <a:spLocks noGrp="1"/>
          </p:cNvSpPr>
          <p:nvPr>
            <p:ph type="sldNum" sz="quarter" idx="12"/>
          </p:nvPr>
        </p:nvSpPr>
        <p:spPr/>
        <p:txBody>
          <a:bodyPr/>
          <a:lstStyle/>
          <a:p>
            <a:fld id="{76CE2868-8B6B-4C7B-83B3-7FADC1E6B558}" type="slidenum">
              <a:rPr lang="tr-TR" smtClean="0"/>
              <a:t>24</a:t>
            </a:fld>
            <a:endParaRPr lang="tr-TR"/>
          </a:p>
        </p:txBody>
      </p:sp>
      <p:pic>
        <p:nvPicPr>
          <p:cNvPr id="5" name="Content Placeholder 4">
            <a:extLst>
              <a:ext uri="{FF2B5EF4-FFF2-40B4-BE49-F238E27FC236}">
                <a16:creationId xmlns:a16="http://schemas.microsoft.com/office/drawing/2014/main" id="{4852E9BE-D6AF-ED43-B7AD-181A56E0DE5E}"/>
              </a:ext>
            </a:extLst>
          </p:cNvPr>
          <p:cNvPicPr>
            <a:picLocks noGrp="1" noChangeAspect="1"/>
          </p:cNvPicPr>
          <p:nvPr>
            <p:ph sz="quarter" idx="13"/>
          </p:nvPr>
        </p:nvPicPr>
        <p:blipFill>
          <a:blip r:embed="rId2"/>
          <a:stretch>
            <a:fillRect/>
          </a:stretch>
        </p:blipFill>
        <p:spPr>
          <a:xfrm>
            <a:off x="608459" y="1628800"/>
            <a:ext cx="7924800" cy="3129963"/>
          </a:xfrm>
          <a:prstGeom prst="rect">
            <a:avLst/>
          </a:prstGeom>
        </p:spPr>
      </p:pic>
      <p:sp>
        <p:nvSpPr>
          <p:cNvPr id="6" name="TextBox 5">
            <a:extLst>
              <a:ext uri="{FF2B5EF4-FFF2-40B4-BE49-F238E27FC236}">
                <a16:creationId xmlns:a16="http://schemas.microsoft.com/office/drawing/2014/main" id="{9DEE9702-4148-164C-ADAF-421FB1F66D6E}"/>
              </a:ext>
            </a:extLst>
          </p:cNvPr>
          <p:cNvSpPr txBox="1"/>
          <p:nvPr/>
        </p:nvSpPr>
        <p:spPr>
          <a:xfrm>
            <a:off x="971600" y="4969925"/>
            <a:ext cx="6112314" cy="1077218"/>
          </a:xfrm>
          <a:prstGeom prst="rect">
            <a:avLst/>
          </a:prstGeom>
          <a:noFill/>
        </p:spPr>
        <p:txBody>
          <a:bodyPr wrap="none" rtlCol="0">
            <a:spAutoFit/>
          </a:bodyPr>
          <a:lstStyle/>
          <a:p>
            <a:pPr algn="l">
              <a:lnSpc>
                <a:spcPct val="150000"/>
              </a:lnSpc>
            </a:pPr>
            <a:r>
              <a:rPr lang="tr-TR" sz="3200" dirty="0">
                <a:latin typeface="Papyrus Regular" panose="020B0602040200020303" pitchFamily="34" charset="77"/>
              </a:rPr>
              <a:t>Balinalarda </a:t>
            </a:r>
            <a:r>
              <a:rPr lang="tr-TR" sz="3200" dirty="0" err="1">
                <a:latin typeface="Papyrus Regular" panose="020B0602040200020303" pitchFamily="34" charset="77"/>
              </a:rPr>
              <a:t>astragalus</a:t>
            </a:r>
            <a:r>
              <a:rPr lang="tr-TR" sz="3200" dirty="0">
                <a:latin typeface="Papyrus Regular" panose="020B0602040200020303" pitchFamily="34" charset="77"/>
              </a:rPr>
              <a:t> yok</a:t>
            </a:r>
          </a:p>
          <a:p>
            <a:pPr algn="l">
              <a:lnSpc>
                <a:spcPct val="150000"/>
              </a:lnSpc>
            </a:pPr>
            <a:r>
              <a:rPr lang="tr-TR" sz="3200" dirty="0">
                <a:latin typeface="Papyrus Regular" panose="020B0602040200020303" pitchFamily="34" charset="77"/>
              </a:rPr>
              <a:t>Çift toynaklılardan su aygırı ile akraba olabilir mi?</a:t>
            </a:r>
          </a:p>
        </p:txBody>
      </p:sp>
      <p:sp>
        <p:nvSpPr>
          <p:cNvPr id="7" name="TextBox 6">
            <a:extLst>
              <a:ext uri="{FF2B5EF4-FFF2-40B4-BE49-F238E27FC236}">
                <a16:creationId xmlns:a16="http://schemas.microsoft.com/office/drawing/2014/main" id="{34AE3E3C-C33B-764F-A435-7EADD0E920D6}"/>
              </a:ext>
            </a:extLst>
          </p:cNvPr>
          <p:cNvSpPr txBox="1"/>
          <p:nvPr/>
        </p:nvSpPr>
        <p:spPr>
          <a:xfrm>
            <a:off x="1003300" y="1625600"/>
            <a:ext cx="595035" cy="338554"/>
          </a:xfrm>
          <a:prstGeom prst="rect">
            <a:avLst/>
          </a:prstGeom>
          <a:solidFill>
            <a:schemeClr val="tx1"/>
          </a:solidFill>
        </p:spPr>
        <p:txBody>
          <a:bodyPr wrap="none" rtlCol="0">
            <a:spAutoFit/>
          </a:bodyPr>
          <a:lstStyle/>
          <a:p>
            <a:pPr algn="l">
              <a:lnSpc>
                <a:spcPct val="150000"/>
              </a:lnSpc>
            </a:pPr>
            <a:r>
              <a:rPr lang="tr-TR" sz="1600" b="1" dirty="0">
                <a:solidFill>
                  <a:schemeClr val="bg1"/>
                </a:solidFill>
                <a:latin typeface="Papyrus Regular" panose="020B0602040200020303" pitchFamily="34" charset="77"/>
              </a:rPr>
              <a:t>Köpek</a:t>
            </a:r>
          </a:p>
        </p:txBody>
      </p:sp>
      <p:sp>
        <p:nvSpPr>
          <p:cNvPr id="8" name="TextBox 7">
            <a:extLst>
              <a:ext uri="{FF2B5EF4-FFF2-40B4-BE49-F238E27FC236}">
                <a16:creationId xmlns:a16="http://schemas.microsoft.com/office/drawing/2014/main" id="{F755B802-3785-2548-9F9B-A7B6F09EBB22}"/>
              </a:ext>
            </a:extLst>
          </p:cNvPr>
          <p:cNvSpPr txBox="1"/>
          <p:nvPr/>
        </p:nvSpPr>
        <p:spPr>
          <a:xfrm>
            <a:off x="3347864" y="1646654"/>
            <a:ext cx="2288575" cy="584775"/>
          </a:xfrm>
          <a:prstGeom prst="rect">
            <a:avLst/>
          </a:prstGeom>
          <a:solidFill>
            <a:schemeClr val="tx1"/>
          </a:solidFill>
        </p:spPr>
        <p:txBody>
          <a:bodyPr wrap="none" rtlCol="0">
            <a:spAutoFit/>
          </a:bodyPr>
          <a:lstStyle/>
          <a:p>
            <a:pPr algn="l">
              <a:lnSpc>
                <a:spcPct val="150000"/>
              </a:lnSpc>
            </a:pPr>
            <a:r>
              <a:rPr lang="tr-TR" sz="1600" b="1" dirty="0">
                <a:solidFill>
                  <a:schemeClr val="bg1"/>
                </a:solidFill>
                <a:latin typeface="Papyrus Regular" panose="020B0602040200020303" pitchFamily="34" charset="77"/>
              </a:rPr>
              <a:t>Tapir – çift tırnaklı olmayan toynak</a:t>
            </a:r>
          </a:p>
          <a:p>
            <a:pPr algn="l">
              <a:lnSpc>
                <a:spcPct val="150000"/>
              </a:lnSpc>
            </a:pPr>
            <a:endParaRPr lang="tr-TR" sz="1600" b="1" dirty="0">
              <a:solidFill>
                <a:schemeClr val="bg1"/>
              </a:solidFill>
              <a:latin typeface="Papyrus Regular" panose="020B0602040200020303" pitchFamily="34" charset="77"/>
            </a:endParaRPr>
          </a:p>
        </p:txBody>
      </p:sp>
      <p:sp>
        <p:nvSpPr>
          <p:cNvPr id="9" name="TextBox 8">
            <a:extLst>
              <a:ext uri="{FF2B5EF4-FFF2-40B4-BE49-F238E27FC236}">
                <a16:creationId xmlns:a16="http://schemas.microsoft.com/office/drawing/2014/main" id="{8B34B64E-F3D2-954B-8CBE-93AAEBD44FBA}"/>
              </a:ext>
            </a:extLst>
          </p:cNvPr>
          <p:cNvSpPr txBox="1"/>
          <p:nvPr/>
        </p:nvSpPr>
        <p:spPr>
          <a:xfrm>
            <a:off x="6434778" y="1646654"/>
            <a:ext cx="1902380" cy="584775"/>
          </a:xfrm>
          <a:prstGeom prst="rect">
            <a:avLst/>
          </a:prstGeom>
          <a:solidFill>
            <a:schemeClr val="tx1"/>
          </a:solidFill>
        </p:spPr>
        <p:txBody>
          <a:bodyPr wrap="none" rtlCol="0">
            <a:spAutoFit/>
          </a:bodyPr>
          <a:lstStyle/>
          <a:p>
            <a:pPr algn="l">
              <a:lnSpc>
                <a:spcPct val="150000"/>
              </a:lnSpc>
            </a:pPr>
            <a:r>
              <a:rPr lang="tr-TR" sz="1600" b="1" dirty="0">
                <a:solidFill>
                  <a:schemeClr val="bg1"/>
                </a:solidFill>
                <a:latin typeface="Papyrus Regular" panose="020B0602040200020303" pitchFamily="34" charset="77"/>
              </a:rPr>
              <a:t>Antilop- Çift tırnaklı toynak </a:t>
            </a:r>
          </a:p>
          <a:p>
            <a:pPr algn="l">
              <a:lnSpc>
                <a:spcPct val="150000"/>
              </a:lnSpc>
            </a:pPr>
            <a:endParaRPr lang="tr-TR" sz="1600" b="1" dirty="0">
              <a:solidFill>
                <a:schemeClr val="bg1"/>
              </a:solidFill>
              <a:latin typeface="Papyrus Regular" panose="020B0602040200020303" pitchFamily="34" charset="77"/>
            </a:endParaRPr>
          </a:p>
        </p:txBody>
      </p:sp>
    </p:spTree>
    <p:extLst>
      <p:ext uri="{BB962C8B-B14F-4D97-AF65-F5344CB8AC3E}">
        <p14:creationId xmlns:p14="http://schemas.microsoft.com/office/powerpoint/2010/main" val="37498441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63BDD2B-A254-3C47-A399-4E47C710BE28}"/>
              </a:ext>
            </a:extLst>
          </p:cNvPr>
          <p:cNvSpPr>
            <a:spLocks noGrp="1"/>
          </p:cNvSpPr>
          <p:nvPr>
            <p:ph type="sldNum" sz="quarter" idx="12"/>
          </p:nvPr>
        </p:nvSpPr>
        <p:spPr/>
        <p:txBody>
          <a:bodyPr/>
          <a:lstStyle/>
          <a:p>
            <a:fld id="{76CE2868-8B6B-4C7B-83B3-7FADC1E6B558}" type="slidenum">
              <a:rPr lang="tr-TR" smtClean="0"/>
              <a:t>25</a:t>
            </a:fld>
            <a:endParaRPr lang="tr-TR"/>
          </a:p>
        </p:txBody>
      </p:sp>
      <p:pic>
        <p:nvPicPr>
          <p:cNvPr id="5" name="Content Placeholder 4">
            <a:extLst>
              <a:ext uri="{FF2B5EF4-FFF2-40B4-BE49-F238E27FC236}">
                <a16:creationId xmlns:a16="http://schemas.microsoft.com/office/drawing/2014/main" id="{40FB75F3-2591-D344-AF6D-2AAFBE53A6B7}"/>
              </a:ext>
            </a:extLst>
          </p:cNvPr>
          <p:cNvPicPr>
            <a:picLocks noGrp="1" noChangeAspect="1"/>
          </p:cNvPicPr>
          <p:nvPr>
            <p:ph sz="quarter" idx="13"/>
          </p:nvPr>
        </p:nvPicPr>
        <p:blipFill>
          <a:blip r:embed="rId2"/>
          <a:stretch>
            <a:fillRect/>
          </a:stretch>
        </p:blipFill>
        <p:spPr>
          <a:xfrm>
            <a:off x="1691680" y="116632"/>
            <a:ext cx="2880320" cy="6465271"/>
          </a:xfrm>
          <a:prstGeom prst="rect">
            <a:avLst/>
          </a:prstGeom>
        </p:spPr>
      </p:pic>
      <p:sp>
        <p:nvSpPr>
          <p:cNvPr id="6" name="TextBox 5">
            <a:extLst>
              <a:ext uri="{FF2B5EF4-FFF2-40B4-BE49-F238E27FC236}">
                <a16:creationId xmlns:a16="http://schemas.microsoft.com/office/drawing/2014/main" id="{F18CBFDC-B945-3A43-8ECB-5AA36AF3FD6C}"/>
              </a:ext>
            </a:extLst>
          </p:cNvPr>
          <p:cNvSpPr txBox="1"/>
          <p:nvPr/>
        </p:nvSpPr>
        <p:spPr>
          <a:xfrm>
            <a:off x="4788024" y="2286000"/>
            <a:ext cx="4192751" cy="1569660"/>
          </a:xfrm>
          <a:prstGeom prst="rect">
            <a:avLst/>
          </a:prstGeom>
          <a:noFill/>
        </p:spPr>
        <p:txBody>
          <a:bodyPr wrap="none" rtlCol="0">
            <a:spAutoFit/>
          </a:bodyPr>
          <a:lstStyle/>
          <a:p>
            <a:pPr algn="l">
              <a:lnSpc>
                <a:spcPct val="150000"/>
              </a:lnSpc>
            </a:pPr>
            <a:r>
              <a:rPr lang="tr-TR" dirty="0">
                <a:latin typeface="Papyrus Regular" panose="020B0602040200020303" pitchFamily="34" charset="77"/>
              </a:rPr>
              <a:t>İki </a:t>
            </a:r>
            <a:r>
              <a:rPr lang="tr-TR" dirty="0" err="1">
                <a:latin typeface="Papyrus Regular" panose="020B0602040200020303" pitchFamily="34" charset="77"/>
              </a:rPr>
              <a:t>filogenetik</a:t>
            </a:r>
            <a:r>
              <a:rPr lang="tr-TR" dirty="0">
                <a:latin typeface="Papyrus Regular" panose="020B0602040200020303" pitchFamily="34" charset="77"/>
              </a:rPr>
              <a:t> ağaç </a:t>
            </a:r>
          </a:p>
          <a:p>
            <a:pPr algn="l">
              <a:lnSpc>
                <a:spcPct val="150000"/>
              </a:lnSpc>
            </a:pPr>
            <a:r>
              <a:rPr lang="tr-TR" dirty="0">
                <a:latin typeface="Papyrus Regular" panose="020B0602040200020303" pitchFamily="34" charset="77"/>
              </a:rPr>
              <a:t>(a) balinaların çift toynaklı olduğunu </a:t>
            </a:r>
          </a:p>
          <a:p>
            <a:pPr algn="l">
              <a:lnSpc>
                <a:spcPct val="150000"/>
              </a:lnSpc>
            </a:pPr>
            <a:r>
              <a:rPr lang="tr-TR" dirty="0">
                <a:latin typeface="Papyrus Regular" panose="020B0602040200020303" pitchFamily="34" charset="77"/>
              </a:rPr>
              <a:t>(b) balinaların  çift toynaklılarla ortak ataya </a:t>
            </a:r>
          </a:p>
          <a:p>
            <a:pPr algn="l">
              <a:lnSpc>
                <a:spcPct val="150000"/>
              </a:lnSpc>
            </a:pPr>
            <a:r>
              <a:rPr lang="tr-TR" dirty="0">
                <a:latin typeface="Papyrus Regular" panose="020B0602040200020303" pitchFamily="34" charset="77"/>
              </a:rPr>
              <a:t>Sahip olduğunu söylüyor..</a:t>
            </a:r>
          </a:p>
        </p:txBody>
      </p:sp>
      <p:sp>
        <p:nvSpPr>
          <p:cNvPr id="13" name="Rectangle 12">
            <a:extLst>
              <a:ext uri="{FF2B5EF4-FFF2-40B4-BE49-F238E27FC236}">
                <a16:creationId xmlns:a16="http://schemas.microsoft.com/office/drawing/2014/main" id="{5A020FA0-E3DF-0F48-812C-223DC30028F2}"/>
              </a:ext>
            </a:extLst>
          </p:cNvPr>
          <p:cNvSpPr/>
          <p:nvPr/>
        </p:nvSpPr>
        <p:spPr>
          <a:xfrm rot="5400000">
            <a:off x="2699792" y="3070830"/>
            <a:ext cx="45719" cy="194320"/>
          </a:xfrm>
          <a:prstGeom prst="rect">
            <a:avLst/>
          </a:prstGeom>
          <a:noFill/>
          <a:ln>
            <a:solidFill>
              <a:srgbClr val="1C86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spTree>
    <p:extLst>
      <p:ext uri="{BB962C8B-B14F-4D97-AF65-F5344CB8AC3E}">
        <p14:creationId xmlns:p14="http://schemas.microsoft.com/office/powerpoint/2010/main" val="15791999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BF117-966C-AB44-8EC2-13B4C031F1C1}"/>
              </a:ext>
            </a:extLst>
          </p:cNvPr>
          <p:cNvSpPr>
            <a:spLocks noGrp="1"/>
          </p:cNvSpPr>
          <p:nvPr>
            <p:ph type="title"/>
          </p:nvPr>
        </p:nvSpPr>
        <p:spPr/>
        <p:txBody>
          <a:bodyPr/>
          <a:lstStyle/>
          <a:p>
            <a:endParaRPr lang="tr-TR"/>
          </a:p>
        </p:txBody>
      </p:sp>
      <p:sp>
        <p:nvSpPr>
          <p:cNvPr id="3" name="Slide Number Placeholder 2">
            <a:extLst>
              <a:ext uri="{FF2B5EF4-FFF2-40B4-BE49-F238E27FC236}">
                <a16:creationId xmlns:a16="http://schemas.microsoft.com/office/drawing/2014/main" id="{E76DB926-03BB-6147-9B6B-3B1E9F911371}"/>
              </a:ext>
            </a:extLst>
          </p:cNvPr>
          <p:cNvSpPr>
            <a:spLocks noGrp="1"/>
          </p:cNvSpPr>
          <p:nvPr>
            <p:ph type="sldNum" sz="quarter" idx="12"/>
          </p:nvPr>
        </p:nvSpPr>
        <p:spPr/>
        <p:txBody>
          <a:bodyPr/>
          <a:lstStyle/>
          <a:p>
            <a:fld id="{76CE2868-8B6B-4C7B-83B3-7FADC1E6B558}" type="slidenum">
              <a:rPr lang="tr-TR" smtClean="0"/>
              <a:t>26</a:t>
            </a:fld>
            <a:endParaRPr lang="tr-TR"/>
          </a:p>
        </p:txBody>
      </p:sp>
      <p:sp>
        <p:nvSpPr>
          <p:cNvPr id="4" name="Content Placeholder 3">
            <a:extLst>
              <a:ext uri="{FF2B5EF4-FFF2-40B4-BE49-F238E27FC236}">
                <a16:creationId xmlns:a16="http://schemas.microsoft.com/office/drawing/2014/main" id="{9184E0D3-1761-1B4F-9DA1-038B74FCBE42}"/>
              </a:ext>
            </a:extLst>
          </p:cNvPr>
          <p:cNvSpPr>
            <a:spLocks noGrp="1"/>
          </p:cNvSpPr>
          <p:nvPr>
            <p:ph sz="quarter" idx="13"/>
          </p:nvPr>
        </p:nvSpPr>
        <p:spPr/>
        <p:txBody>
          <a:bodyPr/>
          <a:lstStyle/>
          <a:p>
            <a:endParaRPr lang="tr-TR" dirty="0"/>
          </a:p>
          <a:p>
            <a:endParaRPr lang="tr-TR" dirty="0">
              <a:latin typeface="Papyrus" panose="020B0602040200020303" pitchFamily="34" charset="77"/>
            </a:endParaRPr>
          </a:p>
          <a:p>
            <a:r>
              <a:rPr lang="tr-TR" dirty="0">
                <a:latin typeface="Papyrus" panose="020B0602040200020303" pitchFamily="34" charset="77"/>
              </a:rPr>
              <a:t>Fosillerden elde edilen bilgiler de </a:t>
            </a:r>
          </a:p>
          <a:p>
            <a:endParaRPr lang="tr-TR" dirty="0">
              <a:latin typeface="Papyrus" panose="020B0602040200020303" pitchFamily="34" charset="77"/>
            </a:endParaRPr>
          </a:p>
          <a:p>
            <a:pPr lvl="1"/>
            <a:r>
              <a:rPr lang="tr-TR" dirty="0">
                <a:latin typeface="Papyrus" panose="020B0602040200020303" pitchFamily="34" charset="77"/>
              </a:rPr>
              <a:t>Balina fosillerinde </a:t>
            </a:r>
            <a:r>
              <a:rPr lang="tr-TR" dirty="0" err="1">
                <a:latin typeface="Papyrus" panose="020B0602040200020303" pitchFamily="34" charset="77"/>
              </a:rPr>
              <a:t>astragalus</a:t>
            </a:r>
            <a:r>
              <a:rPr lang="tr-TR" dirty="0">
                <a:latin typeface="Papyrus" panose="020B0602040200020303" pitchFamily="34" charset="77"/>
              </a:rPr>
              <a:t> çift toynaklılardakilere benziyor. </a:t>
            </a:r>
          </a:p>
          <a:p>
            <a:pPr lvl="1"/>
            <a:r>
              <a:rPr lang="tr-TR" dirty="0">
                <a:latin typeface="Papyrus" panose="020B0602040200020303" pitchFamily="34" charset="77"/>
              </a:rPr>
              <a:t>Ama bulunan </a:t>
            </a:r>
            <a:r>
              <a:rPr lang="tr-TR" dirty="0" err="1">
                <a:latin typeface="Papyrus" panose="020B0602040200020303" pitchFamily="34" charset="77"/>
              </a:rPr>
              <a:t>astragalusların</a:t>
            </a:r>
            <a:r>
              <a:rPr lang="tr-TR" dirty="0">
                <a:latin typeface="Papyrus" panose="020B0602040200020303" pitchFamily="34" charset="77"/>
              </a:rPr>
              <a:t> ilgili fosiller ile direkt ilişkilendirilemeyeceğini söyleyen bilim insanları da var</a:t>
            </a:r>
          </a:p>
        </p:txBody>
      </p:sp>
    </p:spTree>
    <p:extLst>
      <p:ext uri="{BB962C8B-B14F-4D97-AF65-F5344CB8AC3E}">
        <p14:creationId xmlns:p14="http://schemas.microsoft.com/office/powerpoint/2010/main" val="14167150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A22BB-969F-CC4D-A616-BC6FE85870F2}"/>
              </a:ext>
            </a:extLst>
          </p:cNvPr>
          <p:cNvSpPr>
            <a:spLocks noGrp="1"/>
          </p:cNvSpPr>
          <p:nvPr>
            <p:ph type="title"/>
          </p:nvPr>
        </p:nvSpPr>
        <p:spPr>
          <a:xfrm>
            <a:off x="609600" y="1304464"/>
            <a:ext cx="7924800" cy="1143000"/>
          </a:xfrm>
        </p:spPr>
        <p:txBody>
          <a:bodyPr/>
          <a:lstStyle/>
          <a:p>
            <a:pPr algn="r"/>
            <a:r>
              <a:rPr lang="tr-TR" sz="3200" dirty="0">
                <a:solidFill>
                  <a:srgbClr val="FFFF00"/>
                </a:solidFill>
                <a:latin typeface="Papyrus" panose="020B0602040200020303" pitchFamily="34" charset="77"/>
              </a:rPr>
              <a:t>Genetik Analiz </a:t>
            </a:r>
          </a:p>
        </p:txBody>
      </p:sp>
      <p:sp>
        <p:nvSpPr>
          <p:cNvPr id="3" name="Slide Number Placeholder 2">
            <a:extLst>
              <a:ext uri="{FF2B5EF4-FFF2-40B4-BE49-F238E27FC236}">
                <a16:creationId xmlns:a16="http://schemas.microsoft.com/office/drawing/2014/main" id="{444C3C45-C89C-514A-9E36-3C98948400D5}"/>
              </a:ext>
            </a:extLst>
          </p:cNvPr>
          <p:cNvSpPr>
            <a:spLocks noGrp="1"/>
          </p:cNvSpPr>
          <p:nvPr>
            <p:ph type="sldNum" sz="quarter" idx="12"/>
          </p:nvPr>
        </p:nvSpPr>
        <p:spPr/>
        <p:txBody>
          <a:bodyPr/>
          <a:lstStyle/>
          <a:p>
            <a:fld id="{76CE2868-8B6B-4C7B-83B3-7FADC1E6B558}" type="slidenum">
              <a:rPr lang="tr-TR" smtClean="0"/>
              <a:t>27</a:t>
            </a:fld>
            <a:endParaRPr lang="tr-TR"/>
          </a:p>
        </p:txBody>
      </p:sp>
      <p:sp>
        <p:nvSpPr>
          <p:cNvPr id="4" name="Content Placeholder 3">
            <a:extLst>
              <a:ext uri="{FF2B5EF4-FFF2-40B4-BE49-F238E27FC236}">
                <a16:creationId xmlns:a16="http://schemas.microsoft.com/office/drawing/2014/main" id="{7D3E4506-4CCD-9F4E-AC91-2443CB9E283C}"/>
              </a:ext>
            </a:extLst>
          </p:cNvPr>
          <p:cNvSpPr>
            <a:spLocks noGrp="1"/>
          </p:cNvSpPr>
          <p:nvPr>
            <p:ph sz="quarter" idx="13"/>
          </p:nvPr>
        </p:nvSpPr>
        <p:spPr>
          <a:xfrm>
            <a:off x="179512" y="1844824"/>
            <a:ext cx="8354888" cy="602640"/>
          </a:xfrm>
        </p:spPr>
        <p:txBody>
          <a:bodyPr/>
          <a:lstStyle/>
          <a:p>
            <a:pPr marL="0" indent="0">
              <a:lnSpc>
                <a:spcPct val="150000"/>
              </a:lnSpc>
              <a:buNone/>
            </a:pPr>
            <a:r>
              <a:rPr lang="tr-TR" dirty="0">
                <a:latin typeface="Papyrus" panose="020B0602040200020303" pitchFamily="34" charset="77"/>
              </a:rPr>
              <a:t>Beta kazein – süt proteini ( DNA dizisi) (141-200. </a:t>
            </a:r>
            <a:r>
              <a:rPr lang="tr-TR" dirty="0" err="1">
                <a:latin typeface="Papyrus" panose="020B0602040200020303" pitchFamily="34" charset="77"/>
              </a:rPr>
              <a:t>nükleotit</a:t>
            </a:r>
            <a:r>
              <a:rPr lang="tr-TR" dirty="0">
                <a:latin typeface="Papyrus" panose="020B0602040200020303" pitchFamily="34" charset="77"/>
              </a:rPr>
              <a:t> pozisyonları) </a:t>
            </a:r>
          </a:p>
          <a:p>
            <a:pPr marL="0" indent="0">
              <a:lnSpc>
                <a:spcPct val="150000"/>
              </a:lnSpc>
              <a:buNone/>
            </a:pPr>
            <a:endParaRPr lang="tr-TR" dirty="0">
              <a:latin typeface="Papyrus" panose="020B0602040200020303" pitchFamily="34" charset="77"/>
            </a:endParaRPr>
          </a:p>
        </p:txBody>
      </p:sp>
      <p:pic>
        <p:nvPicPr>
          <p:cNvPr id="5" name="Picture 4">
            <a:extLst>
              <a:ext uri="{FF2B5EF4-FFF2-40B4-BE49-F238E27FC236}">
                <a16:creationId xmlns:a16="http://schemas.microsoft.com/office/drawing/2014/main" id="{81BA28B7-CFFF-0349-84AB-20BD7DC541DA}"/>
              </a:ext>
            </a:extLst>
          </p:cNvPr>
          <p:cNvPicPr>
            <a:picLocks noChangeAspect="1"/>
          </p:cNvPicPr>
          <p:nvPr/>
        </p:nvPicPr>
        <p:blipFill>
          <a:blip r:embed="rId3"/>
          <a:stretch>
            <a:fillRect/>
          </a:stretch>
        </p:blipFill>
        <p:spPr>
          <a:xfrm>
            <a:off x="212800" y="2492836"/>
            <a:ext cx="8686800" cy="3060700"/>
          </a:xfrm>
          <a:prstGeom prst="rect">
            <a:avLst/>
          </a:prstGeom>
        </p:spPr>
      </p:pic>
    </p:spTree>
    <p:extLst>
      <p:ext uri="{BB962C8B-B14F-4D97-AF65-F5344CB8AC3E}">
        <p14:creationId xmlns:p14="http://schemas.microsoft.com/office/powerpoint/2010/main" val="17989150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9D248-7360-2845-9289-C65275A52396}"/>
              </a:ext>
            </a:extLst>
          </p:cNvPr>
          <p:cNvSpPr>
            <a:spLocks noGrp="1"/>
          </p:cNvSpPr>
          <p:nvPr>
            <p:ph type="title"/>
          </p:nvPr>
        </p:nvSpPr>
        <p:spPr/>
        <p:txBody>
          <a:bodyPr/>
          <a:lstStyle/>
          <a:p>
            <a:endParaRPr lang="tr-TR" dirty="0"/>
          </a:p>
        </p:txBody>
      </p:sp>
      <p:sp>
        <p:nvSpPr>
          <p:cNvPr id="3" name="Slide Number Placeholder 2">
            <a:extLst>
              <a:ext uri="{FF2B5EF4-FFF2-40B4-BE49-F238E27FC236}">
                <a16:creationId xmlns:a16="http://schemas.microsoft.com/office/drawing/2014/main" id="{592EC8B8-C63F-1F45-9A00-669682A2DA09}"/>
              </a:ext>
            </a:extLst>
          </p:cNvPr>
          <p:cNvSpPr>
            <a:spLocks noGrp="1"/>
          </p:cNvSpPr>
          <p:nvPr>
            <p:ph type="sldNum" sz="quarter" idx="12"/>
          </p:nvPr>
        </p:nvSpPr>
        <p:spPr/>
        <p:txBody>
          <a:bodyPr/>
          <a:lstStyle/>
          <a:p>
            <a:fld id="{76CE2868-8B6B-4C7B-83B3-7FADC1E6B558}" type="slidenum">
              <a:rPr lang="tr-TR" smtClean="0"/>
              <a:t>28</a:t>
            </a:fld>
            <a:endParaRPr lang="tr-TR"/>
          </a:p>
        </p:txBody>
      </p:sp>
      <p:pic>
        <p:nvPicPr>
          <p:cNvPr id="5" name="Content Placeholder 4">
            <a:extLst>
              <a:ext uri="{FF2B5EF4-FFF2-40B4-BE49-F238E27FC236}">
                <a16:creationId xmlns:a16="http://schemas.microsoft.com/office/drawing/2014/main" id="{789FEB09-D1CC-234A-AA51-D80E3162C3A6}"/>
              </a:ext>
            </a:extLst>
          </p:cNvPr>
          <p:cNvPicPr>
            <a:picLocks noGrp="1" noChangeAspect="1"/>
          </p:cNvPicPr>
          <p:nvPr>
            <p:ph sz="quarter" idx="13"/>
          </p:nvPr>
        </p:nvPicPr>
        <p:blipFill rotWithShape="1">
          <a:blip r:embed="rId2"/>
          <a:srcRect b="47619"/>
          <a:stretch/>
        </p:blipFill>
        <p:spPr>
          <a:xfrm>
            <a:off x="413592" y="1543675"/>
            <a:ext cx="3798368" cy="4405605"/>
          </a:xfrm>
          <a:prstGeom prst="rect">
            <a:avLst/>
          </a:prstGeom>
        </p:spPr>
      </p:pic>
      <p:pic>
        <p:nvPicPr>
          <p:cNvPr id="6" name="Content Placeholder 4">
            <a:extLst>
              <a:ext uri="{FF2B5EF4-FFF2-40B4-BE49-F238E27FC236}">
                <a16:creationId xmlns:a16="http://schemas.microsoft.com/office/drawing/2014/main" id="{F9375844-FED3-444A-84B7-E0B92983A8A7}"/>
              </a:ext>
            </a:extLst>
          </p:cNvPr>
          <p:cNvPicPr>
            <a:picLocks noChangeAspect="1"/>
          </p:cNvPicPr>
          <p:nvPr/>
        </p:nvPicPr>
        <p:blipFill rotWithShape="1">
          <a:blip r:embed="rId2"/>
          <a:srcRect t="50837"/>
          <a:stretch/>
        </p:blipFill>
        <p:spPr>
          <a:xfrm>
            <a:off x="4629486" y="1471667"/>
            <a:ext cx="4046970" cy="4405605"/>
          </a:xfrm>
          <a:prstGeom prst="rect">
            <a:avLst/>
          </a:prstGeom>
        </p:spPr>
      </p:pic>
    </p:spTree>
    <p:extLst>
      <p:ext uri="{BB962C8B-B14F-4D97-AF65-F5344CB8AC3E}">
        <p14:creationId xmlns:p14="http://schemas.microsoft.com/office/powerpoint/2010/main" val="19193930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2A462-1EE8-CD46-95CC-57D71EAB1BC6}"/>
              </a:ext>
            </a:extLst>
          </p:cNvPr>
          <p:cNvSpPr>
            <a:spLocks noGrp="1"/>
          </p:cNvSpPr>
          <p:nvPr>
            <p:ph type="title"/>
          </p:nvPr>
        </p:nvSpPr>
        <p:spPr/>
        <p:txBody>
          <a:bodyPr/>
          <a:lstStyle/>
          <a:p>
            <a:endParaRPr lang="tr-TR"/>
          </a:p>
        </p:txBody>
      </p:sp>
      <p:sp>
        <p:nvSpPr>
          <p:cNvPr id="3" name="Slide Number Placeholder 2">
            <a:extLst>
              <a:ext uri="{FF2B5EF4-FFF2-40B4-BE49-F238E27FC236}">
                <a16:creationId xmlns:a16="http://schemas.microsoft.com/office/drawing/2014/main" id="{43498F20-11D8-2042-A5AC-C0581D6AF27C}"/>
              </a:ext>
            </a:extLst>
          </p:cNvPr>
          <p:cNvSpPr>
            <a:spLocks noGrp="1"/>
          </p:cNvSpPr>
          <p:nvPr>
            <p:ph type="sldNum" sz="quarter" idx="12"/>
          </p:nvPr>
        </p:nvSpPr>
        <p:spPr/>
        <p:txBody>
          <a:bodyPr/>
          <a:lstStyle/>
          <a:p>
            <a:fld id="{76CE2868-8B6B-4C7B-83B3-7FADC1E6B558}" type="slidenum">
              <a:rPr lang="tr-TR" smtClean="0"/>
              <a:t>29</a:t>
            </a:fld>
            <a:endParaRPr lang="tr-TR"/>
          </a:p>
        </p:txBody>
      </p:sp>
      <p:sp>
        <p:nvSpPr>
          <p:cNvPr id="4" name="Content Placeholder 3">
            <a:extLst>
              <a:ext uri="{FF2B5EF4-FFF2-40B4-BE49-F238E27FC236}">
                <a16:creationId xmlns:a16="http://schemas.microsoft.com/office/drawing/2014/main" id="{C8BDA0A3-D17A-7C46-886F-1F56B7644EEE}"/>
              </a:ext>
            </a:extLst>
          </p:cNvPr>
          <p:cNvSpPr>
            <a:spLocks noGrp="1"/>
          </p:cNvSpPr>
          <p:nvPr>
            <p:ph sz="quarter" idx="13"/>
          </p:nvPr>
        </p:nvSpPr>
        <p:spPr/>
        <p:txBody>
          <a:bodyPr/>
          <a:lstStyle/>
          <a:p>
            <a:endParaRPr lang="tr-TR" dirty="0">
              <a:latin typeface="Papyrus" panose="020B0602040200020303" pitchFamily="34" charset="77"/>
            </a:endParaRPr>
          </a:p>
          <a:p>
            <a:r>
              <a:rPr lang="tr-TR" dirty="0">
                <a:latin typeface="Papyrus" panose="020B0602040200020303" pitchFamily="34" charset="77"/>
              </a:rPr>
              <a:t>Bir </a:t>
            </a:r>
            <a:r>
              <a:rPr lang="tr-TR" dirty="0" err="1">
                <a:latin typeface="Papyrus" panose="020B0602040200020303" pitchFamily="34" charset="77"/>
              </a:rPr>
              <a:t>filogenetik</a:t>
            </a:r>
            <a:r>
              <a:rPr lang="tr-TR" dirty="0">
                <a:latin typeface="Papyrus" panose="020B0602040200020303" pitchFamily="34" charset="77"/>
              </a:rPr>
              <a:t> ağaç çizilirken ;</a:t>
            </a:r>
          </a:p>
          <a:p>
            <a:endParaRPr lang="tr-TR" dirty="0">
              <a:latin typeface="Papyrus" panose="020B0602040200020303" pitchFamily="34" charset="77"/>
            </a:endParaRPr>
          </a:p>
          <a:p>
            <a:pPr lvl="1"/>
            <a:r>
              <a:rPr lang="tr-TR" dirty="0">
                <a:latin typeface="Papyrus" panose="020B0602040200020303" pitchFamily="34" charset="77"/>
              </a:rPr>
              <a:t>3 tür için 3</a:t>
            </a:r>
          </a:p>
          <a:p>
            <a:pPr lvl="1"/>
            <a:r>
              <a:rPr lang="tr-TR" dirty="0">
                <a:latin typeface="Papyrus" panose="020B0602040200020303" pitchFamily="34" charset="77"/>
              </a:rPr>
              <a:t>4 tür için 15 </a:t>
            </a:r>
          </a:p>
          <a:p>
            <a:pPr lvl="1"/>
            <a:r>
              <a:rPr lang="tr-TR" dirty="0">
                <a:latin typeface="Papyrus" panose="020B0602040200020303" pitchFamily="34" charset="77"/>
              </a:rPr>
              <a:t>5 tür için 105 </a:t>
            </a:r>
          </a:p>
          <a:p>
            <a:pPr lvl="1"/>
            <a:r>
              <a:rPr lang="tr-TR" dirty="0">
                <a:latin typeface="Papyrus" panose="020B0602040200020303" pitchFamily="34" charset="77"/>
              </a:rPr>
              <a:t>6 tür için 945 </a:t>
            </a:r>
          </a:p>
          <a:p>
            <a:pPr lvl="1"/>
            <a:r>
              <a:rPr lang="tr-TR" dirty="0">
                <a:latin typeface="Papyrus" panose="020B0602040200020303" pitchFamily="34" charset="77"/>
              </a:rPr>
              <a:t>8 tür için 10395.  farklı dallanma </a:t>
            </a:r>
          </a:p>
          <a:p>
            <a:pPr marL="457207" lvl="1" indent="0">
              <a:buNone/>
            </a:pPr>
            <a:r>
              <a:rPr lang="tr-TR" sz="2000" dirty="0">
                <a:latin typeface="Papyrus" panose="020B0602040200020303" pitchFamily="34" charset="77"/>
              </a:rPr>
              <a:t>Günümüzde çalışmalar 50 ve üzeri </a:t>
            </a:r>
            <a:r>
              <a:rPr lang="tr-TR" sz="2000" dirty="0" err="1">
                <a:latin typeface="Papyrus" panose="020B0602040200020303" pitchFamily="34" charset="77"/>
              </a:rPr>
              <a:t>takson</a:t>
            </a:r>
            <a:r>
              <a:rPr lang="tr-TR" sz="2000" dirty="0">
                <a:latin typeface="Papyrus" panose="020B0602040200020303" pitchFamily="34" charset="77"/>
              </a:rPr>
              <a:t> kullanılarak yapılıyor !!!</a:t>
            </a:r>
          </a:p>
        </p:txBody>
      </p:sp>
    </p:spTree>
    <p:extLst>
      <p:ext uri="{BB962C8B-B14F-4D97-AF65-F5344CB8AC3E}">
        <p14:creationId xmlns:p14="http://schemas.microsoft.com/office/powerpoint/2010/main" val="2425464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D5C175B-8CD6-044A-9DF1-A399904234CA}"/>
              </a:ext>
            </a:extLst>
          </p:cNvPr>
          <p:cNvSpPr>
            <a:spLocks noGrp="1"/>
          </p:cNvSpPr>
          <p:nvPr>
            <p:ph type="sldNum" sz="quarter" idx="12"/>
          </p:nvPr>
        </p:nvSpPr>
        <p:spPr/>
        <p:txBody>
          <a:bodyPr/>
          <a:lstStyle/>
          <a:p>
            <a:fld id="{76CE2868-8B6B-4C7B-83B3-7FADC1E6B558}" type="slidenum">
              <a:rPr lang="tr-TR" smtClean="0"/>
              <a:t>3</a:t>
            </a:fld>
            <a:endParaRPr lang="tr-TR"/>
          </a:p>
        </p:txBody>
      </p:sp>
      <p:grpSp>
        <p:nvGrpSpPr>
          <p:cNvPr id="14" name="Group 13">
            <a:extLst>
              <a:ext uri="{FF2B5EF4-FFF2-40B4-BE49-F238E27FC236}">
                <a16:creationId xmlns:a16="http://schemas.microsoft.com/office/drawing/2014/main" id="{E7CD7AEE-0039-124F-917A-26F360F786A2}"/>
              </a:ext>
            </a:extLst>
          </p:cNvPr>
          <p:cNvGrpSpPr/>
          <p:nvPr/>
        </p:nvGrpSpPr>
        <p:grpSpPr>
          <a:xfrm>
            <a:off x="708937" y="1676407"/>
            <a:ext cx="7726125" cy="4824536"/>
            <a:chOff x="708937" y="1676407"/>
            <a:chExt cx="7726125" cy="4824536"/>
          </a:xfrm>
        </p:grpSpPr>
        <p:pic>
          <p:nvPicPr>
            <p:cNvPr id="7" name="Picture 6">
              <a:extLst>
                <a:ext uri="{FF2B5EF4-FFF2-40B4-BE49-F238E27FC236}">
                  <a16:creationId xmlns:a16="http://schemas.microsoft.com/office/drawing/2014/main" id="{159A8317-18B8-9044-A922-76E7BDA7E514}"/>
                </a:ext>
              </a:extLst>
            </p:cNvPr>
            <p:cNvPicPr>
              <a:picLocks noChangeAspect="1"/>
            </p:cNvPicPr>
            <p:nvPr/>
          </p:nvPicPr>
          <p:blipFill>
            <a:blip r:embed="rId2"/>
            <a:stretch>
              <a:fillRect/>
            </a:stretch>
          </p:blipFill>
          <p:spPr>
            <a:xfrm>
              <a:off x="708937" y="1676407"/>
              <a:ext cx="7726125" cy="4824536"/>
            </a:xfrm>
            <a:prstGeom prst="rect">
              <a:avLst/>
            </a:prstGeom>
          </p:spPr>
        </p:pic>
        <p:sp>
          <p:nvSpPr>
            <p:cNvPr id="8" name="TextBox 7">
              <a:extLst>
                <a:ext uri="{FF2B5EF4-FFF2-40B4-BE49-F238E27FC236}">
                  <a16:creationId xmlns:a16="http://schemas.microsoft.com/office/drawing/2014/main" id="{6F7254C0-BF4B-FA40-8F68-105CF175ED82}"/>
                </a:ext>
              </a:extLst>
            </p:cNvPr>
            <p:cNvSpPr txBox="1"/>
            <p:nvPr/>
          </p:nvSpPr>
          <p:spPr>
            <a:xfrm>
              <a:off x="1259632" y="1916832"/>
              <a:ext cx="696024" cy="400110"/>
            </a:xfrm>
            <a:prstGeom prst="rect">
              <a:avLst/>
            </a:prstGeom>
            <a:solidFill>
              <a:schemeClr val="tx1"/>
            </a:solidFill>
          </p:spPr>
          <p:txBody>
            <a:bodyPr wrap="none" rtlCol="0">
              <a:spAutoFit/>
            </a:bodyPr>
            <a:lstStyle/>
            <a:p>
              <a:pPr algn="l">
                <a:lnSpc>
                  <a:spcPct val="150000"/>
                </a:lnSpc>
              </a:pPr>
              <a:r>
                <a:rPr lang="tr-TR" sz="2000" b="1" dirty="0">
                  <a:solidFill>
                    <a:schemeClr val="accent3">
                      <a:lumMod val="50000"/>
                    </a:schemeClr>
                  </a:solidFill>
                  <a:latin typeface="Papyrus Regular" panose="020B0602040200020303" pitchFamily="34" charset="77"/>
                </a:rPr>
                <a:t>Balina </a:t>
              </a:r>
            </a:p>
          </p:txBody>
        </p:sp>
        <p:sp>
          <p:nvSpPr>
            <p:cNvPr id="9" name="TextBox 8">
              <a:extLst>
                <a:ext uri="{FF2B5EF4-FFF2-40B4-BE49-F238E27FC236}">
                  <a16:creationId xmlns:a16="http://schemas.microsoft.com/office/drawing/2014/main" id="{3465BF63-E740-DF4D-89B4-A223DBCCA53B}"/>
                </a:ext>
              </a:extLst>
            </p:cNvPr>
            <p:cNvSpPr txBox="1"/>
            <p:nvPr/>
          </p:nvSpPr>
          <p:spPr>
            <a:xfrm>
              <a:off x="2267744" y="1916832"/>
              <a:ext cx="846707" cy="400110"/>
            </a:xfrm>
            <a:prstGeom prst="rect">
              <a:avLst/>
            </a:prstGeom>
            <a:solidFill>
              <a:schemeClr val="tx1"/>
            </a:solidFill>
          </p:spPr>
          <p:txBody>
            <a:bodyPr wrap="none" rtlCol="0">
              <a:spAutoFit/>
            </a:bodyPr>
            <a:lstStyle/>
            <a:p>
              <a:pPr algn="l">
                <a:lnSpc>
                  <a:spcPct val="150000"/>
                </a:lnSpc>
              </a:pPr>
              <a:r>
                <a:rPr lang="tr-TR" sz="2000" b="1" dirty="0">
                  <a:solidFill>
                    <a:schemeClr val="accent3">
                      <a:lumMod val="50000"/>
                    </a:schemeClr>
                  </a:solidFill>
                  <a:latin typeface="Papyrus Regular" panose="020B0602040200020303" pitchFamily="34" charset="77"/>
                </a:rPr>
                <a:t>Kurbağa</a:t>
              </a:r>
            </a:p>
          </p:txBody>
        </p:sp>
        <p:sp>
          <p:nvSpPr>
            <p:cNvPr id="10" name="TextBox 9">
              <a:extLst>
                <a:ext uri="{FF2B5EF4-FFF2-40B4-BE49-F238E27FC236}">
                  <a16:creationId xmlns:a16="http://schemas.microsoft.com/office/drawing/2014/main" id="{6A38C317-F1E7-F943-8412-EE0F5C67F4D8}"/>
                </a:ext>
              </a:extLst>
            </p:cNvPr>
            <p:cNvSpPr txBox="1"/>
            <p:nvPr/>
          </p:nvSpPr>
          <p:spPr>
            <a:xfrm>
              <a:off x="3347864" y="1916832"/>
              <a:ext cx="487634" cy="400110"/>
            </a:xfrm>
            <a:prstGeom prst="rect">
              <a:avLst/>
            </a:prstGeom>
            <a:solidFill>
              <a:schemeClr val="tx1"/>
            </a:solidFill>
          </p:spPr>
          <p:txBody>
            <a:bodyPr wrap="square" rtlCol="0">
              <a:spAutoFit/>
            </a:bodyPr>
            <a:lstStyle/>
            <a:p>
              <a:pPr algn="l">
                <a:lnSpc>
                  <a:spcPct val="150000"/>
                </a:lnSpc>
              </a:pPr>
              <a:r>
                <a:rPr lang="tr-TR" sz="2000" b="1" dirty="0">
                  <a:solidFill>
                    <a:schemeClr val="accent3">
                      <a:lumMod val="50000"/>
                    </a:schemeClr>
                  </a:solidFill>
                  <a:latin typeface="Papyrus Regular" panose="020B0602040200020303" pitchFamily="34" charset="77"/>
                </a:rPr>
                <a:t> At  </a:t>
              </a:r>
            </a:p>
          </p:txBody>
        </p:sp>
        <p:sp>
          <p:nvSpPr>
            <p:cNvPr id="11" name="TextBox 10">
              <a:extLst>
                <a:ext uri="{FF2B5EF4-FFF2-40B4-BE49-F238E27FC236}">
                  <a16:creationId xmlns:a16="http://schemas.microsoft.com/office/drawing/2014/main" id="{F9903079-830E-F845-A126-0EA0A83A24B2}"/>
                </a:ext>
              </a:extLst>
            </p:cNvPr>
            <p:cNvSpPr txBox="1"/>
            <p:nvPr/>
          </p:nvSpPr>
          <p:spPr>
            <a:xfrm>
              <a:off x="4614339" y="1916832"/>
              <a:ext cx="614271" cy="400110"/>
            </a:xfrm>
            <a:prstGeom prst="rect">
              <a:avLst/>
            </a:prstGeom>
            <a:solidFill>
              <a:schemeClr val="tx1"/>
            </a:solidFill>
          </p:spPr>
          <p:txBody>
            <a:bodyPr wrap="none" rtlCol="0">
              <a:spAutoFit/>
            </a:bodyPr>
            <a:lstStyle/>
            <a:p>
              <a:pPr algn="l">
                <a:lnSpc>
                  <a:spcPct val="150000"/>
                </a:lnSpc>
              </a:pPr>
              <a:r>
                <a:rPr lang="tr-TR" sz="2000" b="1" dirty="0">
                  <a:solidFill>
                    <a:schemeClr val="accent3">
                      <a:lumMod val="50000"/>
                    </a:schemeClr>
                  </a:solidFill>
                  <a:latin typeface="Papyrus Regular" panose="020B0602040200020303" pitchFamily="34" charset="77"/>
                </a:rPr>
                <a:t>Aslan</a:t>
              </a:r>
            </a:p>
          </p:txBody>
        </p:sp>
        <p:sp>
          <p:nvSpPr>
            <p:cNvPr id="12" name="TextBox 11">
              <a:extLst>
                <a:ext uri="{FF2B5EF4-FFF2-40B4-BE49-F238E27FC236}">
                  <a16:creationId xmlns:a16="http://schemas.microsoft.com/office/drawing/2014/main" id="{AB813F0F-FDD6-344F-AF9D-B1282656AE90}"/>
                </a:ext>
              </a:extLst>
            </p:cNvPr>
            <p:cNvSpPr txBox="1"/>
            <p:nvPr/>
          </p:nvSpPr>
          <p:spPr>
            <a:xfrm>
              <a:off x="5929196" y="1916832"/>
              <a:ext cx="587020" cy="400110"/>
            </a:xfrm>
            <a:prstGeom prst="rect">
              <a:avLst/>
            </a:prstGeom>
            <a:solidFill>
              <a:schemeClr val="tx1"/>
            </a:solidFill>
          </p:spPr>
          <p:txBody>
            <a:bodyPr wrap="none" rtlCol="0">
              <a:spAutoFit/>
            </a:bodyPr>
            <a:lstStyle/>
            <a:p>
              <a:pPr algn="l">
                <a:lnSpc>
                  <a:spcPct val="150000"/>
                </a:lnSpc>
              </a:pPr>
              <a:r>
                <a:rPr lang="tr-TR" sz="2000" b="1" dirty="0">
                  <a:solidFill>
                    <a:schemeClr val="accent3">
                      <a:lumMod val="50000"/>
                    </a:schemeClr>
                  </a:solidFill>
                  <a:latin typeface="Papyrus Regular" panose="020B0602040200020303" pitchFamily="34" charset="77"/>
                </a:rPr>
                <a:t>İnsan</a:t>
              </a:r>
            </a:p>
          </p:txBody>
        </p:sp>
        <p:sp>
          <p:nvSpPr>
            <p:cNvPr id="13" name="TextBox 12">
              <a:extLst>
                <a:ext uri="{FF2B5EF4-FFF2-40B4-BE49-F238E27FC236}">
                  <a16:creationId xmlns:a16="http://schemas.microsoft.com/office/drawing/2014/main" id="{D6A0A190-2CE2-7A47-9AA2-119B030C62B1}"/>
                </a:ext>
              </a:extLst>
            </p:cNvPr>
            <p:cNvSpPr txBox="1"/>
            <p:nvPr/>
          </p:nvSpPr>
          <p:spPr>
            <a:xfrm>
              <a:off x="7087009" y="1925007"/>
              <a:ext cx="587020" cy="400110"/>
            </a:xfrm>
            <a:prstGeom prst="rect">
              <a:avLst/>
            </a:prstGeom>
            <a:solidFill>
              <a:schemeClr val="tx1"/>
            </a:solidFill>
          </p:spPr>
          <p:txBody>
            <a:bodyPr wrap="square" rtlCol="0">
              <a:spAutoFit/>
            </a:bodyPr>
            <a:lstStyle/>
            <a:p>
              <a:pPr algn="l">
                <a:lnSpc>
                  <a:spcPct val="150000"/>
                </a:lnSpc>
              </a:pPr>
              <a:r>
                <a:rPr lang="tr-TR" sz="2000" b="1" dirty="0">
                  <a:solidFill>
                    <a:schemeClr val="accent3">
                      <a:lumMod val="50000"/>
                    </a:schemeClr>
                  </a:solidFill>
                  <a:latin typeface="Papyrus Regular" panose="020B0602040200020303" pitchFamily="34" charset="77"/>
                </a:rPr>
                <a:t>Kuş</a:t>
              </a:r>
            </a:p>
          </p:txBody>
        </p:sp>
      </p:grpSp>
      <p:sp>
        <p:nvSpPr>
          <p:cNvPr id="15" name="TextBox 14">
            <a:extLst>
              <a:ext uri="{FF2B5EF4-FFF2-40B4-BE49-F238E27FC236}">
                <a16:creationId xmlns:a16="http://schemas.microsoft.com/office/drawing/2014/main" id="{D6428D60-9396-B248-8E9B-E6AE0EE18EE2}"/>
              </a:ext>
            </a:extLst>
          </p:cNvPr>
          <p:cNvSpPr txBox="1"/>
          <p:nvPr/>
        </p:nvSpPr>
        <p:spPr>
          <a:xfrm>
            <a:off x="6218879" y="1019635"/>
            <a:ext cx="2230867" cy="584775"/>
          </a:xfrm>
          <a:prstGeom prst="rect">
            <a:avLst/>
          </a:prstGeom>
          <a:noFill/>
        </p:spPr>
        <p:txBody>
          <a:bodyPr wrap="none" rtlCol="0">
            <a:spAutoFit/>
          </a:bodyPr>
          <a:lstStyle/>
          <a:p>
            <a:pPr algn="l">
              <a:lnSpc>
                <a:spcPct val="150000"/>
              </a:lnSpc>
            </a:pPr>
            <a:r>
              <a:rPr lang="tr-TR" sz="3200" i="1" dirty="0">
                <a:solidFill>
                  <a:srgbClr val="FFFF00"/>
                </a:solidFill>
                <a:latin typeface="Papyrus Regular" panose="020B0602040200020303" pitchFamily="34" charset="77"/>
              </a:rPr>
              <a:t>Yapısal </a:t>
            </a:r>
            <a:r>
              <a:rPr lang="tr-TR" sz="3200" i="1" dirty="0" err="1">
                <a:solidFill>
                  <a:srgbClr val="FFFF00"/>
                </a:solidFill>
                <a:latin typeface="Papyrus Regular" panose="020B0602040200020303" pitchFamily="34" charset="77"/>
              </a:rPr>
              <a:t>Homoloji</a:t>
            </a:r>
            <a:r>
              <a:rPr lang="tr-TR" sz="3200" i="1" dirty="0">
                <a:solidFill>
                  <a:srgbClr val="FFFF00"/>
                </a:solidFill>
                <a:latin typeface="Papyrus Regular" panose="020B0602040200020303" pitchFamily="34" charset="77"/>
              </a:rPr>
              <a:t> </a:t>
            </a:r>
          </a:p>
        </p:txBody>
      </p:sp>
    </p:spTree>
    <p:extLst>
      <p:ext uri="{BB962C8B-B14F-4D97-AF65-F5344CB8AC3E}">
        <p14:creationId xmlns:p14="http://schemas.microsoft.com/office/powerpoint/2010/main" val="13521923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FE814-06B1-7B42-824D-534162BC8B31}"/>
              </a:ext>
            </a:extLst>
          </p:cNvPr>
          <p:cNvSpPr>
            <a:spLocks noGrp="1"/>
          </p:cNvSpPr>
          <p:nvPr>
            <p:ph type="title"/>
          </p:nvPr>
        </p:nvSpPr>
        <p:spPr>
          <a:xfrm>
            <a:off x="609600" y="1340768"/>
            <a:ext cx="7924800" cy="1143000"/>
          </a:xfrm>
        </p:spPr>
        <p:txBody>
          <a:bodyPr/>
          <a:lstStyle/>
          <a:p>
            <a:pPr algn="r"/>
            <a:r>
              <a:rPr lang="tr-TR" sz="3200" dirty="0" err="1">
                <a:solidFill>
                  <a:srgbClr val="FFFF00"/>
                </a:solidFill>
                <a:latin typeface="Papyrus" panose="020B0602040200020303" pitchFamily="34" charset="77"/>
              </a:rPr>
              <a:t>Parsinomi</a:t>
            </a:r>
            <a:r>
              <a:rPr lang="tr-TR" sz="3200" dirty="0">
                <a:solidFill>
                  <a:srgbClr val="FFFF00"/>
                </a:solidFill>
                <a:latin typeface="Papyrus" panose="020B0602040200020303" pitchFamily="34" charset="77"/>
              </a:rPr>
              <a:t> dışında yöntemler </a:t>
            </a:r>
          </a:p>
        </p:txBody>
      </p:sp>
      <p:sp>
        <p:nvSpPr>
          <p:cNvPr id="3" name="Slide Number Placeholder 2">
            <a:extLst>
              <a:ext uri="{FF2B5EF4-FFF2-40B4-BE49-F238E27FC236}">
                <a16:creationId xmlns:a16="http://schemas.microsoft.com/office/drawing/2014/main" id="{A92CB34C-1E8F-D143-AB0C-6226BEDA3585}"/>
              </a:ext>
            </a:extLst>
          </p:cNvPr>
          <p:cNvSpPr>
            <a:spLocks noGrp="1"/>
          </p:cNvSpPr>
          <p:nvPr>
            <p:ph type="sldNum" sz="quarter" idx="12"/>
          </p:nvPr>
        </p:nvSpPr>
        <p:spPr/>
        <p:txBody>
          <a:bodyPr/>
          <a:lstStyle/>
          <a:p>
            <a:fld id="{76CE2868-8B6B-4C7B-83B3-7FADC1E6B558}" type="slidenum">
              <a:rPr lang="tr-TR" smtClean="0"/>
              <a:t>30</a:t>
            </a:fld>
            <a:endParaRPr lang="tr-TR"/>
          </a:p>
        </p:txBody>
      </p:sp>
      <p:sp>
        <p:nvSpPr>
          <p:cNvPr id="4" name="Content Placeholder 3">
            <a:extLst>
              <a:ext uri="{FF2B5EF4-FFF2-40B4-BE49-F238E27FC236}">
                <a16:creationId xmlns:a16="http://schemas.microsoft.com/office/drawing/2014/main" id="{A0E4C3BA-A5BB-0544-9701-EFD3FC42EDC7}"/>
              </a:ext>
            </a:extLst>
          </p:cNvPr>
          <p:cNvSpPr>
            <a:spLocks noGrp="1"/>
          </p:cNvSpPr>
          <p:nvPr>
            <p:ph sz="quarter" idx="13"/>
          </p:nvPr>
        </p:nvSpPr>
        <p:spPr>
          <a:xfrm>
            <a:off x="609600" y="2348880"/>
            <a:ext cx="7924800" cy="4042792"/>
          </a:xfrm>
        </p:spPr>
        <p:txBody>
          <a:bodyPr/>
          <a:lstStyle/>
          <a:p>
            <a:endParaRPr lang="tr-TR" dirty="0">
              <a:latin typeface="Papyrus" panose="020B0602040200020303" pitchFamily="34" charset="77"/>
            </a:endParaRPr>
          </a:p>
          <a:p>
            <a:r>
              <a:rPr lang="tr-TR" dirty="0">
                <a:latin typeface="Papyrus" panose="020B0602040200020303" pitchFamily="34" charset="77"/>
              </a:rPr>
              <a:t>Maksimum olasılık metodu (MO)</a:t>
            </a:r>
          </a:p>
          <a:p>
            <a:r>
              <a:rPr lang="tr-TR" dirty="0" err="1">
                <a:latin typeface="Papyrus" panose="020B0602040200020303" pitchFamily="34" charset="77"/>
              </a:rPr>
              <a:t>Bayesian</a:t>
            </a:r>
            <a:r>
              <a:rPr lang="tr-TR" dirty="0">
                <a:latin typeface="Papyrus" panose="020B0602040200020303" pitchFamily="34" charset="77"/>
              </a:rPr>
              <a:t> </a:t>
            </a:r>
            <a:r>
              <a:rPr lang="tr-TR" dirty="0" err="1">
                <a:latin typeface="Papyrus" panose="020B0602040200020303" pitchFamily="34" charset="77"/>
              </a:rPr>
              <a:t>Markov</a:t>
            </a:r>
            <a:r>
              <a:rPr lang="tr-TR" dirty="0">
                <a:latin typeface="Papyrus" panose="020B0602040200020303" pitchFamily="34" charset="77"/>
              </a:rPr>
              <a:t> </a:t>
            </a:r>
            <a:r>
              <a:rPr lang="tr-TR" dirty="0" err="1">
                <a:latin typeface="Papyrus" panose="020B0602040200020303" pitchFamily="34" charset="77"/>
              </a:rPr>
              <a:t>Chain</a:t>
            </a:r>
            <a:r>
              <a:rPr lang="tr-TR" dirty="0">
                <a:latin typeface="Papyrus" panose="020B0602040200020303" pitchFamily="34" charset="77"/>
              </a:rPr>
              <a:t> Monte Carlo (BMCMC)</a:t>
            </a:r>
          </a:p>
          <a:p>
            <a:endParaRPr lang="tr-TR" dirty="0">
              <a:latin typeface="Papyrus" panose="020B0602040200020303" pitchFamily="34" charset="77"/>
            </a:endParaRPr>
          </a:p>
          <a:p>
            <a:pPr lvl="1"/>
            <a:r>
              <a:rPr lang="tr-TR" dirty="0">
                <a:latin typeface="Papyrus" panose="020B0602040200020303" pitchFamily="34" charset="77"/>
              </a:rPr>
              <a:t>Üç yöntemin de aynı zamanda desteklediği bir ağaç çizebildiyseniz ne mutlu </a:t>
            </a:r>
            <a:r>
              <a:rPr lang="tr-TR" dirty="0">
                <a:latin typeface="Papyrus" panose="020B0602040200020303" pitchFamily="34" charset="77"/>
                <a:sym typeface="Wingdings" pitchFamily="2" charset="2"/>
              </a:rPr>
              <a:t></a:t>
            </a:r>
          </a:p>
          <a:p>
            <a:pPr lvl="1"/>
            <a:r>
              <a:rPr lang="tr-TR" dirty="0">
                <a:latin typeface="Papyrus" panose="020B0602040200020303" pitchFamily="34" charset="77"/>
                <a:sym typeface="Wingdings" pitchFamily="2" charset="2"/>
              </a:rPr>
              <a:t>Ama desteklemediği durumlarda </a:t>
            </a:r>
          </a:p>
          <a:p>
            <a:pPr lvl="3"/>
            <a:r>
              <a:rPr lang="tr-TR" dirty="0" err="1">
                <a:latin typeface="Papyrus" panose="020B0602040200020303" pitchFamily="34" charset="77"/>
                <a:sym typeface="Wingdings" pitchFamily="2" charset="2"/>
              </a:rPr>
              <a:t>Homoplasiye</a:t>
            </a:r>
            <a:r>
              <a:rPr lang="tr-TR" dirty="0">
                <a:latin typeface="Papyrus" panose="020B0602040200020303" pitchFamily="34" charset="77"/>
                <a:sym typeface="Wingdings" pitchFamily="2" charset="2"/>
              </a:rPr>
              <a:t> daha açık olan özellik aleyhine </a:t>
            </a:r>
          </a:p>
          <a:p>
            <a:pPr lvl="3"/>
            <a:r>
              <a:rPr lang="tr-TR" dirty="0">
                <a:latin typeface="Papyrus" panose="020B0602040200020303" pitchFamily="34" charset="77"/>
                <a:sym typeface="Wingdings" pitchFamily="2" charset="2"/>
              </a:rPr>
              <a:t>Ya da daha büyük veri seti ile hazırlanan özellik lehine karar</a:t>
            </a:r>
            <a:endParaRPr lang="tr-TR" dirty="0">
              <a:latin typeface="Papyrus" panose="020B0602040200020303" pitchFamily="34" charset="77"/>
            </a:endParaRPr>
          </a:p>
        </p:txBody>
      </p:sp>
    </p:spTree>
    <p:extLst>
      <p:ext uri="{BB962C8B-B14F-4D97-AF65-F5344CB8AC3E}">
        <p14:creationId xmlns:p14="http://schemas.microsoft.com/office/powerpoint/2010/main" val="21550095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D1517-A001-7143-92FE-49BECBFFE925}"/>
              </a:ext>
            </a:extLst>
          </p:cNvPr>
          <p:cNvSpPr>
            <a:spLocks noGrp="1"/>
          </p:cNvSpPr>
          <p:nvPr>
            <p:ph type="title"/>
          </p:nvPr>
        </p:nvSpPr>
        <p:spPr/>
        <p:txBody>
          <a:bodyPr/>
          <a:lstStyle/>
          <a:p>
            <a:endParaRPr lang="tr-TR"/>
          </a:p>
        </p:txBody>
      </p:sp>
      <p:sp>
        <p:nvSpPr>
          <p:cNvPr id="3" name="Slide Number Placeholder 2">
            <a:extLst>
              <a:ext uri="{FF2B5EF4-FFF2-40B4-BE49-F238E27FC236}">
                <a16:creationId xmlns:a16="http://schemas.microsoft.com/office/drawing/2014/main" id="{1C3A2D73-D009-2145-A62A-CBA1AED95AE9}"/>
              </a:ext>
            </a:extLst>
          </p:cNvPr>
          <p:cNvSpPr>
            <a:spLocks noGrp="1"/>
          </p:cNvSpPr>
          <p:nvPr>
            <p:ph type="sldNum" sz="quarter" idx="12"/>
          </p:nvPr>
        </p:nvSpPr>
        <p:spPr/>
        <p:txBody>
          <a:bodyPr/>
          <a:lstStyle/>
          <a:p>
            <a:fld id="{76CE2868-8B6B-4C7B-83B3-7FADC1E6B558}" type="slidenum">
              <a:rPr lang="tr-TR" smtClean="0"/>
              <a:t>31</a:t>
            </a:fld>
            <a:endParaRPr lang="tr-TR"/>
          </a:p>
        </p:txBody>
      </p:sp>
      <p:sp>
        <p:nvSpPr>
          <p:cNvPr id="4" name="Content Placeholder 3">
            <a:extLst>
              <a:ext uri="{FF2B5EF4-FFF2-40B4-BE49-F238E27FC236}">
                <a16:creationId xmlns:a16="http://schemas.microsoft.com/office/drawing/2014/main" id="{91529F82-485F-494B-95A8-AEF1CAE8860C}"/>
              </a:ext>
            </a:extLst>
          </p:cNvPr>
          <p:cNvSpPr>
            <a:spLocks noGrp="1"/>
          </p:cNvSpPr>
          <p:nvPr>
            <p:ph sz="quarter" idx="13"/>
          </p:nvPr>
        </p:nvSpPr>
        <p:spPr/>
        <p:txBody>
          <a:bodyPr/>
          <a:lstStyle/>
          <a:p>
            <a:endParaRPr lang="tr-TR" dirty="0"/>
          </a:p>
          <a:p>
            <a:r>
              <a:rPr lang="tr-TR" dirty="0">
                <a:latin typeface="Papyrus" panose="020B0602040200020303" pitchFamily="34" charset="77"/>
              </a:rPr>
              <a:t>SİNE, LİNE genomda yer değiştiren diziler </a:t>
            </a:r>
          </a:p>
          <a:p>
            <a:endParaRPr lang="tr-TR" dirty="0">
              <a:latin typeface="Papyrus" panose="020B0602040200020303" pitchFamily="34" charset="77"/>
            </a:endParaRPr>
          </a:p>
          <a:p>
            <a:r>
              <a:rPr lang="tr-TR" dirty="0">
                <a:latin typeface="Papyrus" panose="020B0602040200020303" pitchFamily="34" charset="77"/>
              </a:rPr>
              <a:t>İki genomda aynı yerde bulunmaları akrabalık ilişkisini destekler </a:t>
            </a:r>
          </a:p>
          <a:p>
            <a:endParaRPr lang="tr-TR" dirty="0">
              <a:latin typeface="Papyrus" panose="020B0602040200020303" pitchFamily="34" charset="77"/>
            </a:endParaRPr>
          </a:p>
          <a:p>
            <a:r>
              <a:rPr lang="tr-TR" dirty="0">
                <a:latin typeface="Papyrus" panose="020B0602040200020303" pitchFamily="34" charset="77"/>
              </a:rPr>
              <a:t>Yer değiştirme nadir ortaya çıkan bir olaydır </a:t>
            </a:r>
          </a:p>
          <a:p>
            <a:pPr lvl="1"/>
            <a:r>
              <a:rPr lang="tr-TR" dirty="0">
                <a:latin typeface="Papyrus" panose="020B0602040200020303" pitchFamily="34" charset="77"/>
              </a:rPr>
              <a:t>SİNE ve LİNE yer değiştirirken kalıcı izler bırakır (hiç olmaması ile gitmesi ayırt edilir) </a:t>
            </a:r>
          </a:p>
          <a:p>
            <a:pPr lvl="1"/>
            <a:r>
              <a:rPr lang="tr-TR" dirty="0">
                <a:latin typeface="Papyrus" panose="020B0602040200020303" pitchFamily="34" charset="77"/>
              </a:rPr>
              <a:t>Bu durumda </a:t>
            </a:r>
            <a:r>
              <a:rPr lang="tr-TR" dirty="0" err="1">
                <a:latin typeface="Papyrus" panose="020B0602040200020303" pitchFamily="34" charset="77"/>
              </a:rPr>
              <a:t>homoplasi</a:t>
            </a:r>
            <a:r>
              <a:rPr lang="tr-TR" dirty="0">
                <a:latin typeface="Papyrus" panose="020B0602040200020303" pitchFamily="34" charset="77"/>
              </a:rPr>
              <a:t> oranı yok denecek kadar düşük</a:t>
            </a:r>
          </a:p>
          <a:p>
            <a:pPr lvl="1"/>
            <a:endParaRPr lang="tr-TR" dirty="0">
              <a:latin typeface="Papyrus" panose="020B0602040200020303" pitchFamily="34" charset="77"/>
            </a:endParaRPr>
          </a:p>
          <a:p>
            <a:pPr lvl="1"/>
            <a:endParaRPr lang="tr-TR" dirty="0">
              <a:latin typeface="Papyrus" panose="020B0602040200020303" pitchFamily="34" charset="77"/>
            </a:endParaRPr>
          </a:p>
        </p:txBody>
      </p:sp>
    </p:spTree>
    <p:extLst>
      <p:ext uri="{BB962C8B-B14F-4D97-AF65-F5344CB8AC3E}">
        <p14:creationId xmlns:p14="http://schemas.microsoft.com/office/powerpoint/2010/main" val="31005254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61034BE-F926-A04B-9C92-BF73CF03E671}"/>
              </a:ext>
            </a:extLst>
          </p:cNvPr>
          <p:cNvSpPr>
            <a:spLocks noGrp="1"/>
          </p:cNvSpPr>
          <p:nvPr>
            <p:ph type="sldNum" sz="quarter" idx="12"/>
          </p:nvPr>
        </p:nvSpPr>
        <p:spPr/>
        <p:txBody>
          <a:bodyPr/>
          <a:lstStyle/>
          <a:p>
            <a:fld id="{76CE2868-8B6B-4C7B-83B3-7FADC1E6B558}" type="slidenum">
              <a:rPr lang="tr-TR" smtClean="0"/>
              <a:t>32</a:t>
            </a:fld>
            <a:endParaRPr lang="tr-TR"/>
          </a:p>
        </p:txBody>
      </p:sp>
      <p:pic>
        <p:nvPicPr>
          <p:cNvPr id="5" name="Content Placeholder 4">
            <a:extLst>
              <a:ext uri="{FF2B5EF4-FFF2-40B4-BE49-F238E27FC236}">
                <a16:creationId xmlns:a16="http://schemas.microsoft.com/office/drawing/2014/main" id="{566BEA10-13FE-384B-AF4E-6F2C6E4E6EFE}"/>
              </a:ext>
            </a:extLst>
          </p:cNvPr>
          <p:cNvPicPr>
            <a:picLocks noGrp="1" noChangeAspect="1"/>
          </p:cNvPicPr>
          <p:nvPr>
            <p:ph sz="quarter" idx="13"/>
          </p:nvPr>
        </p:nvPicPr>
        <p:blipFill rotWithShape="1">
          <a:blip r:embed="rId2"/>
          <a:srcRect r="2873"/>
          <a:stretch/>
        </p:blipFill>
        <p:spPr>
          <a:xfrm>
            <a:off x="179511" y="846138"/>
            <a:ext cx="7447763" cy="5666521"/>
          </a:xfrm>
          <a:prstGeom prst="rect">
            <a:avLst/>
          </a:prstGeom>
        </p:spPr>
      </p:pic>
    </p:spTree>
    <p:extLst>
      <p:ext uri="{BB962C8B-B14F-4D97-AF65-F5344CB8AC3E}">
        <p14:creationId xmlns:p14="http://schemas.microsoft.com/office/powerpoint/2010/main" val="37851251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CC28BF2-0C97-1749-BF24-D6D1500FB751}"/>
              </a:ext>
            </a:extLst>
          </p:cNvPr>
          <p:cNvSpPr>
            <a:spLocks noGrp="1"/>
          </p:cNvSpPr>
          <p:nvPr>
            <p:ph type="sldNum" sz="quarter" idx="12"/>
          </p:nvPr>
        </p:nvSpPr>
        <p:spPr/>
        <p:txBody>
          <a:bodyPr/>
          <a:lstStyle/>
          <a:p>
            <a:fld id="{76CE2868-8B6B-4C7B-83B3-7FADC1E6B558}" type="slidenum">
              <a:rPr lang="tr-TR" smtClean="0"/>
              <a:t>33</a:t>
            </a:fld>
            <a:endParaRPr lang="tr-TR"/>
          </a:p>
        </p:txBody>
      </p:sp>
      <p:sp>
        <p:nvSpPr>
          <p:cNvPr id="4" name="Content Placeholder 3">
            <a:extLst>
              <a:ext uri="{FF2B5EF4-FFF2-40B4-BE49-F238E27FC236}">
                <a16:creationId xmlns:a16="http://schemas.microsoft.com/office/drawing/2014/main" id="{C879EA9B-A54F-EC48-ACB7-94F2D284D149}"/>
              </a:ext>
            </a:extLst>
          </p:cNvPr>
          <p:cNvSpPr>
            <a:spLocks noGrp="1"/>
          </p:cNvSpPr>
          <p:nvPr>
            <p:ph sz="quarter" idx="13"/>
          </p:nvPr>
        </p:nvSpPr>
        <p:spPr>
          <a:xfrm>
            <a:off x="729075" y="476672"/>
            <a:ext cx="6842720" cy="305945"/>
          </a:xfrm>
        </p:spPr>
        <p:txBody>
          <a:bodyPr>
            <a:normAutofit fontScale="85000" lnSpcReduction="20000"/>
          </a:bodyPr>
          <a:lstStyle/>
          <a:p>
            <a:r>
              <a:rPr lang="tr-TR" dirty="0">
                <a:latin typeface="Papyrus" panose="020B0602040200020303" pitchFamily="34" charset="77"/>
              </a:rPr>
              <a:t>SİNE, LİNE çalışmasının ardından yeni fosil buluntular; </a:t>
            </a:r>
          </a:p>
          <a:p>
            <a:pPr lvl="1"/>
            <a:endParaRPr lang="tr-TR" dirty="0">
              <a:latin typeface="Papyrus" panose="020B0602040200020303" pitchFamily="34" charset="77"/>
            </a:endParaRPr>
          </a:p>
          <a:p>
            <a:pPr lvl="1"/>
            <a:endParaRPr lang="tr-TR" dirty="0"/>
          </a:p>
        </p:txBody>
      </p:sp>
      <p:pic>
        <p:nvPicPr>
          <p:cNvPr id="5" name="Picture 4">
            <a:extLst>
              <a:ext uri="{FF2B5EF4-FFF2-40B4-BE49-F238E27FC236}">
                <a16:creationId xmlns:a16="http://schemas.microsoft.com/office/drawing/2014/main" id="{64A7E560-1D48-7F4D-960B-CF69BA46F5B6}"/>
              </a:ext>
            </a:extLst>
          </p:cNvPr>
          <p:cNvPicPr>
            <a:picLocks noChangeAspect="1"/>
          </p:cNvPicPr>
          <p:nvPr/>
        </p:nvPicPr>
        <p:blipFill>
          <a:blip r:embed="rId2"/>
          <a:stretch>
            <a:fillRect/>
          </a:stretch>
        </p:blipFill>
        <p:spPr>
          <a:xfrm>
            <a:off x="1475656" y="979938"/>
            <a:ext cx="5760640" cy="5596050"/>
          </a:xfrm>
          <a:prstGeom prst="rect">
            <a:avLst/>
          </a:prstGeom>
        </p:spPr>
      </p:pic>
    </p:spTree>
    <p:extLst>
      <p:ext uri="{BB962C8B-B14F-4D97-AF65-F5344CB8AC3E}">
        <p14:creationId xmlns:p14="http://schemas.microsoft.com/office/powerpoint/2010/main" val="1446900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A6DB749-432C-654D-8F68-22667A916B5F}"/>
              </a:ext>
            </a:extLst>
          </p:cNvPr>
          <p:cNvSpPr>
            <a:spLocks noGrp="1"/>
          </p:cNvSpPr>
          <p:nvPr>
            <p:ph type="sldNum" sz="quarter" idx="12"/>
          </p:nvPr>
        </p:nvSpPr>
        <p:spPr/>
        <p:txBody>
          <a:bodyPr/>
          <a:lstStyle/>
          <a:p>
            <a:fld id="{76CE2868-8B6B-4C7B-83B3-7FADC1E6B558}" type="slidenum">
              <a:rPr lang="tr-TR" smtClean="0"/>
              <a:t>4</a:t>
            </a:fld>
            <a:endParaRPr lang="tr-TR"/>
          </a:p>
        </p:txBody>
      </p:sp>
      <p:pic>
        <p:nvPicPr>
          <p:cNvPr id="6" name="Content Placeholder 5">
            <a:extLst>
              <a:ext uri="{FF2B5EF4-FFF2-40B4-BE49-F238E27FC236}">
                <a16:creationId xmlns:a16="http://schemas.microsoft.com/office/drawing/2014/main" id="{41D9E05D-0FFB-CA46-884F-2906ABC63304}"/>
              </a:ext>
            </a:extLst>
          </p:cNvPr>
          <p:cNvPicPr>
            <a:picLocks noGrp="1" noChangeAspect="1"/>
          </p:cNvPicPr>
          <p:nvPr>
            <p:ph sz="quarter" idx="13"/>
          </p:nvPr>
        </p:nvPicPr>
        <p:blipFill rotWithShape="1">
          <a:blip r:embed="rId2"/>
          <a:srcRect l="7600" t="33248" r="13836" b="3568"/>
          <a:stretch/>
        </p:blipFill>
        <p:spPr>
          <a:xfrm>
            <a:off x="1486827" y="1863795"/>
            <a:ext cx="6594010" cy="3977339"/>
          </a:xfrm>
          <a:prstGeom prst="rect">
            <a:avLst/>
          </a:prstGeom>
        </p:spPr>
      </p:pic>
      <p:sp>
        <p:nvSpPr>
          <p:cNvPr id="5" name="TextBox 4">
            <a:extLst>
              <a:ext uri="{FF2B5EF4-FFF2-40B4-BE49-F238E27FC236}">
                <a16:creationId xmlns:a16="http://schemas.microsoft.com/office/drawing/2014/main" id="{193D3682-F741-9149-875F-C7C15DC9ADCE}"/>
              </a:ext>
            </a:extLst>
          </p:cNvPr>
          <p:cNvSpPr txBox="1"/>
          <p:nvPr/>
        </p:nvSpPr>
        <p:spPr>
          <a:xfrm>
            <a:off x="5970878" y="1049368"/>
            <a:ext cx="2563522" cy="584775"/>
          </a:xfrm>
          <a:prstGeom prst="rect">
            <a:avLst/>
          </a:prstGeom>
          <a:noFill/>
        </p:spPr>
        <p:txBody>
          <a:bodyPr wrap="none" rtlCol="0">
            <a:spAutoFit/>
          </a:bodyPr>
          <a:lstStyle/>
          <a:p>
            <a:pPr algn="l">
              <a:lnSpc>
                <a:spcPct val="150000"/>
              </a:lnSpc>
            </a:pPr>
            <a:r>
              <a:rPr lang="tr-TR" sz="3200" i="1" dirty="0">
                <a:solidFill>
                  <a:srgbClr val="FFFF00"/>
                </a:solidFill>
                <a:latin typeface="Papyrus Regular" panose="020B0602040200020303" pitchFamily="34" charset="77"/>
              </a:rPr>
              <a:t>Gelişimsel </a:t>
            </a:r>
            <a:r>
              <a:rPr lang="tr-TR" sz="3200" i="1" dirty="0" err="1">
                <a:solidFill>
                  <a:srgbClr val="FFFF00"/>
                </a:solidFill>
                <a:latin typeface="Papyrus Regular" panose="020B0602040200020303" pitchFamily="34" charset="77"/>
              </a:rPr>
              <a:t>Homoloji</a:t>
            </a:r>
            <a:r>
              <a:rPr lang="tr-TR" sz="3200" i="1" dirty="0">
                <a:solidFill>
                  <a:srgbClr val="FFFF00"/>
                </a:solidFill>
                <a:latin typeface="Papyrus Regular" panose="020B0602040200020303" pitchFamily="34" charset="77"/>
              </a:rPr>
              <a:t> </a:t>
            </a:r>
          </a:p>
        </p:txBody>
      </p:sp>
    </p:spTree>
    <p:extLst>
      <p:ext uri="{BB962C8B-B14F-4D97-AF65-F5344CB8AC3E}">
        <p14:creationId xmlns:p14="http://schemas.microsoft.com/office/powerpoint/2010/main" val="16978253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3EFEAB-3D99-764D-868C-32C968BBC6F2}"/>
              </a:ext>
            </a:extLst>
          </p:cNvPr>
          <p:cNvSpPr>
            <a:spLocks noGrp="1"/>
          </p:cNvSpPr>
          <p:nvPr>
            <p:ph type="sldNum" sz="quarter" idx="12"/>
          </p:nvPr>
        </p:nvSpPr>
        <p:spPr/>
        <p:txBody>
          <a:bodyPr/>
          <a:lstStyle/>
          <a:p>
            <a:fld id="{76CE2868-8B6B-4C7B-83B3-7FADC1E6B558}" type="slidenum">
              <a:rPr lang="tr-TR" smtClean="0"/>
              <a:t>5</a:t>
            </a:fld>
            <a:endParaRPr lang="tr-TR"/>
          </a:p>
        </p:txBody>
      </p:sp>
      <p:pic>
        <p:nvPicPr>
          <p:cNvPr id="6" name="Content Placeholder 5">
            <a:extLst>
              <a:ext uri="{FF2B5EF4-FFF2-40B4-BE49-F238E27FC236}">
                <a16:creationId xmlns:a16="http://schemas.microsoft.com/office/drawing/2014/main" id="{D146C281-CA0F-9D49-8232-E4B0B4AF1499}"/>
              </a:ext>
            </a:extLst>
          </p:cNvPr>
          <p:cNvPicPr>
            <a:picLocks noGrp="1" noChangeAspect="1"/>
          </p:cNvPicPr>
          <p:nvPr>
            <p:ph sz="quarter" idx="13"/>
          </p:nvPr>
        </p:nvPicPr>
        <p:blipFill rotWithShape="1">
          <a:blip r:embed="rId2"/>
          <a:srcRect l="2750" t="7008" r="44751" b="8993"/>
          <a:stretch/>
        </p:blipFill>
        <p:spPr>
          <a:xfrm>
            <a:off x="768616" y="659801"/>
            <a:ext cx="4615332" cy="5538398"/>
          </a:xfrm>
          <a:prstGeom prst="rect">
            <a:avLst/>
          </a:prstGeom>
        </p:spPr>
      </p:pic>
      <p:sp>
        <p:nvSpPr>
          <p:cNvPr id="5" name="TextBox 4">
            <a:extLst>
              <a:ext uri="{FF2B5EF4-FFF2-40B4-BE49-F238E27FC236}">
                <a16:creationId xmlns:a16="http://schemas.microsoft.com/office/drawing/2014/main" id="{845F48B5-018E-F741-862A-9730E62695A2}"/>
              </a:ext>
            </a:extLst>
          </p:cNvPr>
          <p:cNvSpPr txBox="1"/>
          <p:nvPr/>
        </p:nvSpPr>
        <p:spPr>
          <a:xfrm>
            <a:off x="6002454" y="1015425"/>
            <a:ext cx="2601994" cy="584775"/>
          </a:xfrm>
          <a:prstGeom prst="rect">
            <a:avLst/>
          </a:prstGeom>
          <a:noFill/>
        </p:spPr>
        <p:txBody>
          <a:bodyPr wrap="none" rtlCol="0">
            <a:spAutoFit/>
          </a:bodyPr>
          <a:lstStyle/>
          <a:p>
            <a:pPr algn="l">
              <a:lnSpc>
                <a:spcPct val="150000"/>
              </a:lnSpc>
            </a:pPr>
            <a:r>
              <a:rPr lang="tr-TR" sz="3200" i="1" dirty="0">
                <a:solidFill>
                  <a:srgbClr val="FFFF00"/>
                </a:solidFill>
                <a:latin typeface="Papyrus Regular" panose="020B0602040200020303" pitchFamily="34" charset="77"/>
              </a:rPr>
              <a:t>Moleküler </a:t>
            </a:r>
            <a:r>
              <a:rPr lang="tr-TR" sz="3200" i="1" dirty="0" err="1">
                <a:solidFill>
                  <a:srgbClr val="FFFF00"/>
                </a:solidFill>
                <a:latin typeface="Papyrus Regular" panose="020B0602040200020303" pitchFamily="34" charset="77"/>
              </a:rPr>
              <a:t>Homoloji</a:t>
            </a:r>
            <a:r>
              <a:rPr lang="tr-TR" sz="3200" i="1" dirty="0">
                <a:solidFill>
                  <a:srgbClr val="FFFF00"/>
                </a:solidFill>
                <a:latin typeface="Papyrus Regular" panose="020B0602040200020303" pitchFamily="34" charset="77"/>
              </a:rPr>
              <a:t> </a:t>
            </a:r>
          </a:p>
        </p:txBody>
      </p:sp>
    </p:spTree>
    <p:extLst>
      <p:ext uri="{BB962C8B-B14F-4D97-AF65-F5344CB8AC3E}">
        <p14:creationId xmlns:p14="http://schemas.microsoft.com/office/powerpoint/2010/main" val="6303961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7851FA7-CDB2-AA4A-AF9A-5308384C7F43}"/>
              </a:ext>
            </a:extLst>
          </p:cNvPr>
          <p:cNvSpPr>
            <a:spLocks noGrp="1"/>
          </p:cNvSpPr>
          <p:nvPr>
            <p:ph type="sldNum" sz="quarter" idx="12"/>
          </p:nvPr>
        </p:nvSpPr>
        <p:spPr/>
        <p:txBody>
          <a:bodyPr/>
          <a:lstStyle/>
          <a:p>
            <a:fld id="{76CE2868-8B6B-4C7B-83B3-7FADC1E6B558}" type="slidenum">
              <a:rPr lang="tr-TR" smtClean="0"/>
              <a:t>6</a:t>
            </a:fld>
            <a:endParaRPr lang="tr-TR"/>
          </a:p>
        </p:txBody>
      </p:sp>
      <p:pic>
        <p:nvPicPr>
          <p:cNvPr id="6" name="Content Placeholder 5">
            <a:extLst>
              <a:ext uri="{FF2B5EF4-FFF2-40B4-BE49-F238E27FC236}">
                <a16:creationId xmlns:a16="http://schemas.microsoft.com/office/drawing/2014/main" id="{F7977EFE-56C9-EF48-96B8-6D7847BB1DC1}"/>
              </a:ext>
            </a:extLst>
          </p:cNvPr>
          <p:cNvPicPr>
            <a:picLocks noGrp="1" noChangeAspect="1"/>
          </p:cNvPicPr>
          <p:nvPr>
            <p:ph sz="quarter" idx="13"/>
          </p:nvPr>
        </p:nvPicPr>
        <p:blipFill rotWithShape="1">
          <a:blip r:embed="rId3">
            <a:extLst>
              <a:ext uri="{28A0092B-C50C-407E-A947-70E740481C1C}">
                <a14:useLocalDpi xmlns:a14="http://schemas.microsoft.com/office/drawing/2010/main" val="0"/>
              </a:ext>
            </a:extLst>
          </a:blip>
          <a:srcRect l="10882" t="27834" r="7571" b="29575"/>
          <a:stretch/>
        </p:blipFill>
        <p:spPr>
          <a:xfrm>
            <a:off x="251520" y="308668"/>
            <a:ext cx="6534321" cy="6072660"/>
          </a:xfrm>
          <a:effectLst>
            <a:softEdge rad="63500"/>
          </a:effectLst>
        </p:spPr>
      </p:pic>
      <p:sp>
        <p:nvSpPr>
          <p:cNvPr id="8" name="TextBox 7">
            <a:extLst>
              <a:ext uri="{FF2B5EF4-FFF2-40B4-BE49-F238E27FC236}">
                <a16:creationId xmlns:a16="http://schemas.microsoft.com/office/drawing/2014/main" id="{46063A46-1C79-804F-8853-B0395C11AE73}"/>
              </a:ext>
            </a:extLst>
          </p:cNvPr>
          <p:cNvSpPr txBox="1"/>
          <p:nvPr/>
        </p:nvSpPr>
        <p:spPr>
          <a:xfrm>
            <a:off x="6785841" y="1988840"/>
            <a:ext cx="2255041" cy="1569660"/>
          </a:xfrm>
          <a:prstGeom prst="rect">
            <a:avLst/>
          </a:prstGeom>
          <a:noFill/>
        </p:spPr>
        <p:txBody>
          <a:bodyPr wrap="none" rtlCol="0">
            <a:spAutoFit/>
          </a:bodyPr>
          <a:lstStyle/>
          <a:p>
            <a:pPr algn="l">
              <a:lnSpc>
                <a:spcPct val="150000"/>
              </a:lnSpc>
            </a:pPr>
            <a:r>
              <a:rPr lang="tr-TR" dirty="0">
                <a:latin typeface="Papyrus Regular" panose="020B0602040200020303" pitchFamily="34" charset="77"/>
              </a:rPr>
              <a:t>Ortak benzerlikten </a:t>
            </a:r>
          </a:p>
          <a:p>
            <a:pPr algn="l">
              <a:lnSpc>
                <a:spcPct val="150000"/>
              </a:lnSpc>
            </a:pPr>
            <a:r>
              <a:rPr lang="tr-TR" dirty="0">
                <a:latin typeface="Papyrus Regular" panose="020B0602040200020303" pitchFamily="34" charset="77"/>
              </a:rPr>
              <a:t>çok  ortak hata  yakın </a:t>
            </a:r>
          </a:p>
          <a:p>
            <a:pPr algn="l">
              <a:lnSpc>
                <a:spcPct val="150000"/>
              </a:lnSpc>
            </a:pPr>
            <a:r>
              <a:rPr lang="tr-TR" dirty="0">
                <a:latin typeface="Papyrus Regular" panose="020B0602040200020303" pitchFamily="34" charset="77"/>
              </a:rPr>
              <a:t>akrabalık göstergesi </a:t>
            </a:r>
          </a:p>
          <a:p>
            <a:pPr algn="l">
              <a:lnSpc>
                <a:spcPct val="150000"/>
              </a:lnSpc>
            </a:pPr>
            <a:r>
              <a:rPr lang="tr-TR" dirty="0">
                <a:latin typeface="Papyrus Regular" panose="020B0602040200020303" pitchFamily="34" charset="77"/>
              </a:rPr>
              <a:t>Olabilir !! </a:t>
            </a:r>
          </a:p>
        </p:txBody>
      </p:sp>
    </p:spTree>
    <p:extLst>
      <p:ext uri="{BB962C8B-B14F-4D97-AF65-F5344CB8AC3E}">
        <p14:creationId xmlns:p14="http://schemas.microsoft.com/office/powerpoint/2010/main" val="41667701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04478E-670C-1643-AFD9-C799B96C5387}"/>
              </a:ext>
            </a:extLst>
          </p:cNvPr>
          <p:cNvSpPr>
            <a:spLocks noGrp="1"/>
          </p:cNvSpPr>
          <p:nvPr>
            <p:ph type="sldNum" sz="quarter" idx="12"/>
          </p:nvPr>
        </p:nvSpPr>
        <p:spPr/>
        <p:txBody>
          <a:bodyPr/>
          <a:lstStyle/>
          <a:p>
            <a:fld id="{76CE2868-8B6B-4C7B-83B3-7FADC1E6B558}" type="slidenum">
              <a:rPr lang="tr-TR" smtClean="0"/>
              <a:t>7</a:t>
            </a:fld>
            <a:endParaRPr lang="tr-TR"/>
          </a:p>
        </p:txBody>
      </p:sp>
      <p:pic>
        <p:nvPicPr>
          <p:cNvPr id="6" name="Content Placeholder 5">
            <a:extLst>
              <a:ext uri="{FF2B5EF4-FFF2-40B4-BE49-F238E27FC236}">
                <a16:creationId xmlns:a16="http://schemas.microsoft.com/office/drawing/2014/main" id="{619D3607-B4AA-C341-B74A-65197EDA7574}"/>
              </a:ext>
            </a:extLst>
          </p:cNvPr>
          <p:cNvPicPr>
            <a:picLocks noGrp="1" noChangeAspect="1"/>
          </p:cNvPicPr>
          <p:nvPr>
            <p:ph sz="quarter" idx="13"/>
          </p:nvPr>
        </p:nvPicPr>
        <p:blipFill rotWithShape="1">
          <a:blip r:embed="rId3">
            <a:extLst>
              <a:ext uri="{28A0092B-C50C-407E-A947-70E740481C1C}">
                <a14:useLocalDpi xmlns:a14="http://schemas.microsoft.com/office/drawing/2010/main" val="0"/>
              </a:ext>
            </a:extLst>
          </a:blip>
          <a:srcRect t="9445" r="22667" b="50523"/>
          <a:stretch/>
        </p:blipFill>
        <p:spPr>
          <a:xfrm>
            <a:off x="81086" y="2132856"/>
            <a:ext cx="8957245" cy="2952328"/>
          </a:xfrm>
        </p:spPr>
      </p:pic>
      <p:sp>
        <p:nvSpPr>
          <p:cNvPr id="7" name="TextBox 6">
            <a:extLst>
              <a:ext uri="{FF2B5EF4-FFF2-40B4-BE49-F238E27FC236}">
                <a16:creationId xmlns:a16="http://schemas.microsoft.com/office/drawing/2014/main" id="{6444F4BD-E5EC-9D45-A666-18BFCDD29B4E}"/>
              </a:ext>
            </a:extLst>
          </p:cNvPr>
          <p:cNvSpPr txBox="1"/>
          <p:nvPr/>
        </p:nvSpPr>
        <p:spPr>
          <a:xfrm>
            <a:off x="4308744" y="882727"/>
            <a:ext cx="4219360" cy="584775"/>
          </a:xfrm>
          <a:prstGeom prst="rect">
            <a:avLst/>
          </a:prstGeom>
          <a:noFill/>
        </p:spPr>
        <p:txBody>
          <a:bodyPr wrap="none" rtlCol="0">
            <a:spAutoFit/>
          </a:bodyPr>
          <a:lstStyle/>
          <a:p>
            <a:pPr algn="l">
              <a:lnSpc>
                <a:spcPct val="150000"/>
              </a:lnSpc>
            </a:pPr>
            <a:r>
              <a:rPr lang="tr-TR" sz="3200" i="1" dirty="0">
                <a:solidFill>
                  <a:srgbClr val="FFFF00"/>
                </a:solidFill>
                <a:latin typeface="Papyrus Regular" panose="020B0602040200020303" pitchFamily="34" charset="77"/>
              </a:rPr>
              <a:t>İşlenmiş </a:t>
            </a:r>
            <a:r>
              <a:rPr lang="tr-TR" sz="3200" i="1" dirty="0" err="1">
                <a:solidFill>
                  <a:srgbClr val="FFFF00"/>
                </a:solidFill>
                <a:latin typeface="Papyrus Regular" panose="020B0602040200020303" pitchFamily="34" charset="77"/>
              </a:rPr>
              <a:t>Pseudo</a:t>
            </a:r>
            <a:r>
              <a:rPr lang="tr-TR" sz="3200" i="1" dirty="0">
                <a:solidFill>
                  <a:srgbClr val="FFFF00"/>
                </a:solidFill>
                <a:latin typeface="Papyrus Regular" panose="020B0602040200020303" pitchFamily="34" charset="77"/>
              </a:rPr>
              <a:t> (Yalancı) Genler  </a:t>
            </a:r>
          </a:p>
        </p:txBody>
      </p:sp>
    </p:spTree>
    <p:extLst>
      <p:ext uri="{BB962C8B-B14F-4D97-AF65-F5344CB8AC3E}">
        <p14:creationId xmlns:p14="http://schemas.microsoft.com/office/powerpoint/2010/main" val="32006664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3"/>
          </p:nvPr>
        </p:nvSpPr>
        <p:spPr/>
        <p:txBody>
          <a:bodyPr/>
          <a:lstStyle/>
          <a:p>
            <a:endParaRPr lang="tr-TR" dirty="0"/>
          </a:p>
          <a:p>
            <a:pPr marL="457207" lvl="1" indent="0">
              <a:buNone/>
            </a:pPr>
            <a:endParaRPr lang="tr-TR" dirty="0"/>
          </a:p>
        </p:txBody>
      </p:sp>
      <p:sp>
        <p:nvSpPr>
          <p:cNvPr id="6" name="TextBox 5">
            <a:extLst>
              <a:ext uri="{FF2B5EF4-FFF2-40B4-BE49-F238E27FC236}">
                <a16:creationId xmlns:a16="http://schemas.microsoft.com/office/drawing/2014/main" id="{53ACD93A-7AF6-8C4E-92E5-6A2F329A8BE8}"/>
              </a:ext>
            </a:extLst>
          </p:cNvPr>
          <p:cNvSpPr txBox="1"/>
          <p:nvPr/>
        </p:nvSpPr>
        <p:spPr>
          <a:xfrm>
            <a:off x="467544" y="1188041"/>
            <a:ext cx="8564332" cy="584775"/>
          </a:xfrm>
          <a:prstGeom prst="rect">
            <a:avLst/>
          </a:prstGeom>
          <a:noFill/>
        </p:spPr>
        <p:txBody>
          <a:bodyPr wrap="none" rtlCol="0">
            <a:spAutoFit/>
          </a:bodyPr>
          <a:lstStyle/>
          <a:p>
            <a:pPr algn="l">
              <a:lnSpc>
                <a:spcPct val="150000"/>
              </a:lnSpc>
            </a:pPr>
            <a:r>
              <a:rPr lang="tr-TR" sz="3200" dirty="0">
                <a:latin typeface="Papyrus Regular" panose="020B0602040200020303" pitchFamily="34" charset="77"/>
              </a:rPr>
              <a:t>Bir </a:t>
            </a:r>
            <a:r>
              <a:rPr lang="tr-TR" sz="3200" dirty="0" err="1">
                <a:latin typeface="Papyrus Regular" panose="020B0602040200020303" pitchFamily="34" charset="77"/>
              </a:rPr>
              <a:t>pseudo</a:t>
            </a:r>
            <a:r>
              <a:rPr lang="tr-TR" sz="3200" dirty="0">
                <a:latin typeface="Papyrus Regular" panose="020B0602040200020303" pitchFamily="34" charset="77"/>
              </a:rPr>
              <a:t> gen ne kadar yaşlıysa o kadar fazla türde ortak olacaktır  </a:t>
            </a:r>
          </a:p>
        </p:txBody>
      </p:sp>
      <p:pic>
        <p:nvPicPr>
          <p:cNvPr id="7" name="Content Placeholder 5">
            <a:extLst>
              <a:ext uri="{FF2B5EF4-FFF2-40B4-BE49-F238E27FC236}">
                <a16:creationId xmlns:a16="http://schemas.microsoft.com/office/drawing/2014/main" id="{D8045DE2-12EB-2C44-BF24-9BA787CEC851}"/>
              </a:ext>
            </a:extLst>
          </p:cNvPr>
          <p:cNvPicPr>
            <a:picLocks noChangeAspect="1"/>
          </p:cNvPicPr>
          <p:nvPr/>
        </p:nvPicPr>
        <p:blipFill rotWithShape="1">
          <a:blip r:embed="rId2">
            <a:extLst>
              <a:ext uri="{28A0092B-C50C-407E-A947-70E740481C1C}">
                <a14:useLocalDpi xmlns:a14="http://schemas.microsoft.com/office/drawing/2010/main" val="0"/>
              </a:ext>
            </a:extLst>
          </a:blip>
          <a:srcRect t="49788" r="21632" b="17056"/>
          <a:stretch/>
        </p:blipFill>
        <p:spPr>
          <a:xfrm>
            <a:off x="112124" y="2325668"/>
            <a:ext cx="8907375" cy="2399475"/>
          </a:xfrm>
          <a:prstGeom prst="rect">
            <a:avLst/>
          </a:prstGeom>
        </p:spPr>
      </p:pic>
    </p:spTree>
    <p:extLst>
      <p:ext uri="{BB962C8B-B14F-4D97-AF65-F5344CB8AC3E}">
        <p14:creationId xmlns:p14="http://schemas.microsoft.com/office/powerpoint/2010/main" val="10273063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246B1-E944-BA4A-A65D-75A140831E3D}"/>
              </a:ext>
            </a:extLst>
          </p:cNvPr>
          <p:cNvSpPr>
            <a:spLocks noGrp="1"/>
          </p:cNvSpPr>
          <p:nvPr>
            <p:ph type="title"/>
          </p:nvPr>
        </p:nvSpPr>
        <p:spPr>
          <a:xfrm>
            <a:off x="576808" y="1294997"/>
            <a:ext cx="8419802" cy="767687"/>
          </a:xfrm>
        </p:spPr>
        <p:txBody>
          <a:bodyPr/>
          <a:lstStyle/>
          <a:p>
            <a:r>
              <a:rPr lang="tr-TR" sz="2800" i="1" dirty="0" err="1">
                <a:solidFill>
                  <a:srgbClr val="FFFF00"/>
                </a:solidFill>
                <a:latin typeface="Papyrus Regular" panose="020B0602040200020303" pitchFamily="34" charset="77"/>
              </a:rPr>
              <a:t>Homoloji</a:t>
            </a:r>
            <a:r>
              <a:rPr lang="tr-TR" sz="2800" i="1" dirty="0">
                <a:solidFill>
                  <a:srgbClr val="FFFF00"/>
                </a:solidFill>
                <a:latin typeface="Papyrus Regular" panose="020B0602040200020303" pitchFamily="34" charset="77"/>
              </a:rPr>
              <a:t> analizi model organizma seçimi için önemli </a:t>
            </a:r>
            <a:br>
              <a:rPr lang="tr-TR" sz="2800" i="1" dirty="0">
                <a:latin typeface="Papyrus Regular" panose="020B0602040200020303" pitchFamily="34" charset="77"/>
              </a:rPr>
            </a:br>
            <a:endParaRPr lang="tr-TR" sz="2800" i="1" dirty="0"/>
          </a:p>
        </p:txBody>
      </p:sp>
      <p:sp>
        <p:nvSpPr>
          <p:cNvPr id="3" name="Slide Number Placeholder 2">
            <a:extLst>
              <a:ext uri="{FF2B5EF4-FFF2-40B4-BE49-F238E27FC236}">
                <a16:creationId xmlns:a16="http://schemas.microsoft.com/office/drawing/2014/main" id="{058A3756-6906-B048-A767-A5D937E70ED2}"/>
              </a:ext>
            </a:extLst>
          </p:cNvPr>
          <p:cNvSpPr>
            <a:spLocks noGrp="1"/>
          </p:cNvSpPr>
          <p:nvPr>
            <p:ph type="sldNum" sz="quarter" idx="12"/>
          </p:nvPr>
        </p:nvSpPr>
        <p:spPr/>
        <p:txBody>
          <a:bodyPr/>
          <a:lstStyle/>
          <a:p>
            <a:fld id="{76CE2868-8B6B-4C7B-83B3-7FADC1E6B558}" type="slidenum">
              <a:rPr lang="tr-TR" smtClean="0"/>
              <a:t>9</a:t>
            </a:fld>
            <a:endParaRPr lang="tr-TR"/>
          </a:p>
        </p:txBody>
      </p:sp>
      <p:sp>
        <p:nvSpPr>
          <p:cNvPr id="4" name="Content Placeholder 3">
            <a:extLst>
              <a:ext uri="{FF2B5EF4-FFF2-40B4-BE49-F238E27FC236}">
                <a16:creationId xmlns:a16="http://schemas.microsoft.com/office/drawing/2014/main" id="{C5EB4937-3CB3-8341-AD89-E63EA9E77763}"/>
              </a:ext>
            </a:extLst>
          </p:cNvPr>
          <p:cNvSpPr>
            <a:spLocks noGrp="1"/>
          </p:cNvSpPr>
          <p:nvPr>
            <p:ph sz="quarter" idx="13"/>
          </p:nvPr>
        </p:nvSpPr>
        <p:spPr/>
        <p:txBody>
          <a:bodyPr/>
          <a:lstStyle/>
          <a:p>
            <a:endParaRPr lang="tr-TR" dirty="0"/>
          </a:p>
          <a:p>
            <a:endParaRPr lang="tr-TR" dirty="0"/>
          </a:p>
        </p:txBody>
      </p:sp>
      <p:sp>
        <p:nvSpPr>
          <p:cNvPr id="5" name="TextBox 4">
            <a:extLst>
              <a:ext uri="{FF2B5EF4-FFF2-40B4-BE49-F238E27FC236}">
                <a16:creationId xmlns:a16="http://schemas.microsoft.com/office/drawing/2014/main" id="{177DDDF9-2902-374B-BA3A-C82B12456A47}"/>
              </a:ext>
            </a:extLst>
          </p:cNvPr>
          <p:cNvSpPr txBox="1"/>
          <p:nvPr/>
        </p:nvSpPr>
        <p:spPr>
          <a:xfrm>
            <a:off x="467544" y="2134106"/>
            <a:ext cx="8529066" cy="3539430"/>
          </a:xfrm>
          <a:prstGeom prst="rect">
            <a:avLst/>
          </a:prstGeom>
          <a:noFill/>
        </p:spPr>
        <p:txBody>
          <a:bodyPr wrap="none" rtlCol="0">
            <a:spAutoFit/>
          </a:bodyPr>
          <a:lstStyle/>
          <a:p>
            <a:pPr algn="l">
              <a:lnSpc>
                <a:spcPct val="150000"/>
              </a:lnSpc>
            </a:pPr>
            <a:r>
              <a:rPr lang="tr-TR" sz="3200" dirty="0">
                <a:latin typeface="Papyrus Regular" panose="020B0602040200020303" pitchFamily="34" charset="77"/>
              </a:rPr>
              <a:t>	- İnsan için psikiyatri veya davranış bilimi çalışmalarında </a:t>
            </a:r>
          </a:p>
          <a:p>
            <a:pPr algn="l">
              <a:lnSpc>
                <a:spcPct val="150000"/>
              </a:lnSpc>
            </a:pPr>
            <a:r>
              <a:rPr lang="tr-TR" sz="3200" dirty="0">
                <a:latin typeface="Papyrus Regular" panose="020B0602040200020303" pitchFamily="34" charset="77"/>
              </a:rPr>
              <a:t>	model organizma şempanze olabilir. </a:t>
            </a:r>
          </a:p>
          <a:p>
            <a:pPr algn="l">
              <a:lnSpc>
                <a:spcPct val="150000"/>
              </a:lnSpc>
            </a:pPr>
            <a:r>
              <a:rPr lang="tr-TR" sz="3200" dirty="0">
                <a:latin typeface="Papyrus Regular" panose="020B0602040200020303" pitchFamily="34" charset="77"/>
              </a:rPr>
              <a:t>	- Kanser ile ilişkili bazı </a:t>
            </a:r>
            <a:r>
              <a:rPr lang="tr-TR" sz="3200" dirty="0" err="1">
                <a:latin typeface="Papyrus Regular" panose="020B0602040200020303" pitchFamily="34" charset="77"/>
              </a:rPr>
              <a:t>embriyonik</a:t>
            </a:r>
            <a:r>
              <a:rPr lang="tr-TR" sz="3200" dirty="0">
                <a:latin typeface="Papyrus Regular" panose="020B0602040200020303" pitchFamily="34" charset="77"/>
              </a:rPr>
              <a:t> genler üzerinde çalışılıyorsa</a:t>
            </a:r>
          </a:p>
          <a:p>
            <a:pPr algn="l">
              <a:lnSpc>
                <a:spcPct val="150000"/>
              </a:lnSpc>
            </a:pPr>
            <a:r>
              <a:rPr lang="tr-TR" sz="3200" dirty="0">
                <a:latin typeface="Papyrus Regular" panose="020B0602040200020303" pitchFamily="34" charset="77"/>
              </a:rPr>
              <a:t>	maya model organizma olabilir (</a:t>
            </a:r>
            <a:r>
              <a:rPr lang="tr-TR" sz="3200" dirty="0" err="1">
                <a:latin typeface="Papyrus Regular" panose="020B0602040200020303" pitchFamily="34" charset="77"/>
              </a:rPr>
              <a:t>Saccharomyces</a:t>
            </a:r>
            <a:r>
              <a:rPr lang="tr-TR" sz="3200" dirty="0">
                <a:latin typeface="Papyrus Regular" panose="020B0602040200020303" pitchFamily="34" charset="77"/>
              </a:rPr>
              <a:t> </a:t>
            </a:r>
            <a:r>
              <a:rPr lang="tr-TR" sz="3200" dirty="0" err="1">
                <a:latin typeface="Papyrus Regular" panose="020B0602040200020303" pitchFamily="34" charset="77"/>
              </a:rPr>
              <a:t>cerevisiae</a:t>
            </a:r>
            <a:r>
              <a:rPr lang="tr-TR" sz="3200" dirty="0">
                <a:latin typeface="Papyrus Regular" panose="020B0602040200020303" pitchFamily="34" charset="77"/>
              </a:rPr>
              <a:t>)</a:t>
            </a:r>
          </a:p>
          <a:p>
            <a:pPr algn="l">
              <a:lnSpc>
                <a:spcPct val="150000"/>
              </a:lnSpc>
            </a:pPr>
            <a:r>
              <a:rPr lang="tr-TR" sz="3200" dirty="0">
                <a:latin typeface="Papyrus Regular" panose="020B0602040200020303" pitchFamily="34" charset="77"/>
              </a:rPr>
              <a:t>	- DNA tamiri çalışılıyorsa model organizma </a:t>
            </a:r>
            <a:r>
              <a:rPr lang="tr-TR" sz="3200" dirty="0" err="1">
                <a:latin typeface="Papyrus Regular" panose="020B0602040200020303" pitchFamily="34" charset="77"/>
              </a:rPr>
              <a:t>E.coli</a:t>
            </a:r>
            <a:endParaRPr lang="tr-TR" sz="3200" dirty="0">
              <a:latin typeface="Papyrus Regular" panose="020B0602040200020303" pitchFamily="34" charset="77"/>
            </a:endParaRPr>
          </a:p>
          <a:p>
            <a:pPr algn="l">
              <a:lnSpc>
                <a:spcPct val="150000"/>
              </a:lnSpc>
            </a:pPr>
            <a:endParaRPr lang="tr-TR" sz="3200" dirty="0">
              <a:latin typeface="Papyrus Regular" panose="020B0602040200020303" pitchFamily="34" charset="77"/>
            </a:endParaRPr>
          </a:p>
          <a:p>
            <a:pPr algn="l">
              <a:lnSpc>
                <a:spcPct val="150000"/>
              </a:lnSpc>
            </a:pPr>
            <a:endParaRPr lang="tr-TR" sz="3200" dirty="0">
              <a:latin typeface="Papyrus Regular" panose="020B0602040200020303" pitchFamily="34" charset="77"/>
            </a:endParaRPr>
          </a:p>
        </p:txBody>
      </p:sp>
    </p:spTree>
    <p:extLst>
      <p:ext uri="{BB962C8B-B14F-4D97-AF65-F5344CB8AC3E}">
        <p14:creationId xmlns:p14="http://schemas.microsoft.com/office/powerpoint/2010/main" val="234882469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txDef>
      <a:spPr>
        <a:noFill/>
      </a:spPr>
      <a:bodyPr wrap="square" rtlCol="0">
        <a:spAutoFit/>
      </a:bodyPr>
      <a:lstStyle>
        <a:defPPr marL="342900" indent="-342900" algn="l">
          <a:lnSpc>
            <a:spcPct val="150000"/>
          </a:lnSpc>
          <a:buFont typeface="Wingdings" pitchFamily="2" charset="2"/>
          <a:buChar char="ü"/>
          <a:defRPr sz="3200" dirty="0" smtClean="0">
            <a:latin typeface="Papyrus Regular" panose="020B0602040200020303" pitchFamily="34" charset="77"/>
          </a:defRPr>
        </a:defPPr>
      </a:lstStyle>
    </a:txDef>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is Teması">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{4B5D667F-FB77-8A4C-B4D4-697089A294AF}tf10001062</Template>
  <TotalTime>3136</TotalTime>
  <Words>742</Words>
  <Application>Microsoft Macintosh PowerPoint</Application>
  <PresentationFormat>On-screen Show (4:3)</PresentationFormat>
  <Paragraphs>223</Paragraphs>
  <Slides>33</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Arial</vt:lpstr>
      <vt:lpstr>Century Gothic</vt:lpstr>
      <vt:lpstr>Comic Sans MS</vt:lpstr>
      <vt:lpstr>Comic Sans MS Regular</vt:lpstr>
      <vt:lpstr>Papyrus</vt:lpstr>
      <vt:lpstr>Papyrus Regular</vt:lpstr>
      <vt:lpstr>Wingdings 3</vt:lpstr>
      <vt:lpstr>Ion</vt:lpstr>
      <vt:lpstr>    8. Ders:  Homoloji ve Filogenetik Ağaçlar</vt:lpstr>
      <vt:lpstr>HOMOLOJİ</vt:lpstr>
      <vt:lpstr>PowerPoint Presentation</vt:lpstr>
      <vt:lpstr>PowerPoint Presentation</vt:lpstr>
      <vt:lpstr>PowerPoint Presentation</vt:lpstr>
      <vt:lpstr>PowerPoint Presentation</vt:lpstr>
      <vt:lpstr>PowerPoint Presentation</vt:lpstr>
      <vt:lpstr>PowerPoint Presentation</vt:lpstr>
      <vt:lpstr>Homoloji analizi model organizma seçimi için önemli  </vt:lpstr>
      <vt:lpstr>Evrimsel ağaç nasıl çizilir?</vt:lpstr>
      <vt:lpstr>Ama hangi tip benzerlikler bilgi vericidir?</vt:lpstr>
      <vt:lpstr>PowerPoint Presentation</vt:lpstr>
      <vt:lpstr>PowerPoint Presentation</vt:lpstr>
      <vt:lpstr>YANİ!</vt:lpstr>
      <vt:lpstr>PowerPoint Presentation</vt:lpstr>
      <vt:lpstr>FİLOGENİ OLUŞTURMADA PROBLEMLER</vt:lpstr>
      <vt:lpstr>PowerPoint Presentation</vt:lpstr>
      <vt:lpstr>Konvergent Evrim </vt:lpstr>
      <vt:lpstr> Moleküler Geriye dönüş</vt:lpstr>
      <vt:lpstr>Homoplasi</vt:lpstr>
      <vt:lpstr>PowerPoint Presentation</vt:lpstr>
      <vt:lpstr>Balinanın En Yakın Yaşayan Akrabası ?</vt:lpstr>
      <vt:lpstr>PowerPoint Presentation</vt:lpstr>
      <vt:lpstr>PowerPoint Presentation</vt:lpstr>
      <vt:lpstr>PowerPoint Presentation</vt:lpstr>
      <vt:lpstr>PowerPoint Presentation</vt:lpstr>
      <vt:lpstr>Genetik Analiz </vt:lpstr>
      <vt:lpstr>PowerPoint Presentation</vt:lpstr>
      <vt:lpstr>PowerPoint Presentation</vt:lpstr>
      <vt:lpstr>Parsinomi dışında yöntemler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of presentation</dc:title>
  <dc:creator>Yeşim</dc:creator>
  <cp:lastModifiedBy>Microsoft Office User</cp:lastModifiedBy>
  <cp:revision>148</cp:revision>
  <dcterms:created xsi:type="dcterms:W3CDTF">2012-11-05T21:04:31Z</dcterms:created>
  <dcterms:modified xsi:type="dcterms:W3CDTF">2019-05-15T13:04:36Z</dcterms:modified>
</cp:coreProperties>
</file>